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54" r:id="rId3"/>
    <p:sldMasterId id="2147483665" r:id="rId4"/>
    <p:sldMasterId id="2147483656" r:id="rId5"/>
    <p:sldMasterId id="2147483661" r:id="rId6"/>
    <p:sldMasterId id="2147483667" r:id="rId7"/>
    <p:sldMasterId id="2147483663" r:id="rId8"/>
    <p:sldMasterId id="2147483673" r:id="rId9"/>
    <p:sldMasterId id="2147483671" r:id="rId10"/>
  </p:sldMasterIdLst>
  <p:notesMasterIdLst>
    <p:notesMasterId r:id="rId84"/>
  </p:notesMasterIdLst>
  <p:sldIdLst>
    <p:sldId id="2145706879" r:id="rId11"/>
    <p:sldId id="268" r:id="rId12"/>
    <p:sldId id="2145706874" r:id="rId13"/>
    <p:sldId id="2145706876" r:id="rId14"/>
    <p:sldId id="271" r:id="rId15"/>
    <p:sldId id="2145706875" r:id="rId16"/>
    <p:sldId id="277" r:id="rId17"/>
    <p:sldId id="2145706877" r:id="rId18"/>
    <p:sldId id="273" r:id="rId19"/>
    <p:sldId id="276" r:id="rId20"/>
    <p:sldId id="258" r:id="rId21"/>
    <p:sldId id="2145706878" r:id="rId22"/>
    <p:sldId id="274" r:id="rId23"/>
    <p:sldId id="2145706873" r:id="rId24"/>
    <p:sldId id="2145706880" r:id="rId25"/>
    <p:sldId id="2145706881" r:id="rId26"/>
    <p:sldId id="2145706864" r:id="rId27"/>
    <p:sldId id="2145706865" r:id="rId28"/>
    <p:sldId id="2145706870" r:id="rId29"/>
    <p:sldId id="2145706866" r:id="rId30"/>
    <p:sldId id="261" r:id="rId31"/>
    <p:sldId id="2145706882" r:id="rId32"/>
    <p:sldId id="2145706814" r:id="rId33"/>
    <p:sldId id="2145706924" r:id="rId34"/>
    <p:sldId id="2145706925" r:id="rId35"/>
    <p:sldId id="260" r:id="rId36"/>
    <p:sldId id="266" r:id="rId37"/>
    <p:sldId id="2145706871" r:id="rId38"/>
    <p:sldId id="2145706883" r:id="rId39"/>
    <p:sldId id="2145706884" r:id="rId40"/>
    <p:sldId id="2145706885" r:id="rId41"/>
    <p:sldId id="2145706886" r:id="rId42"/>
    <p:sldId id="2145706887" r:id="rId43"/>
    <p:sldId id="2145706888" r:id="rId44"/>
    <p:sldId id="2145706889" r:id="rId45"/>
    <p:sldId id="2145706890" r:id="rId46"/>
    <p:sldId id="2145706872" r:id="rId47"/>
    <p:sldId id="2145706891" r:id="rId48"/>
    <p:sldId id="2145706892" r:id="rId49"/>
    <p:sldId id="2145706867" r:id="rId50"/>
    <p:sldId id="2145706868" r:id="rId51"/>
    <p:sldId id="2145706893" r:id="rId52"/>
    <p:sldId id="2145706894" r:id="rId53"/>
    <p:sldId id="2145706895" r:id="rId54"/>
    <p:sldId id="2145706896" r:id="rId55"/>
    <p:sldId id="2145706863" r:id="rId56"/>
    <p:sldId id="2145706897" r:id="rId57"/>
    <p:sldId id="2145706898" r:id="rId58"/>
    <p:sldId id="2145706899" r:id="rId59"/>
    <p:sldId id="2145706900" r:id="rId60"/>
    <p:sldId id="2145706901" r:id="rId61"/>
    <p:sldId id="2145706902" r:id="rId62"/>
    <p:sldId id="2145706903" r:id="rId63"/>
    <p:sldId id="2145706904" r:id="rId64"/>
    <p:sldId id="2145706905" r:id="rId65"/>
    <p:sldId id="2145706906" r:id="rId66"/>
    <p:sldId id="2145706907" r:id="rId67"/>
    <p:sldId id="2145706908" r:id="rId68"/>
    <p:sldId id="2145706909" r:id="rId69"/>
    <p:sldId id="2145706910" r:id="rId70"/>
    <p:sldId id="2145706911" r:id="rId71"/>
    <p:sldId id="2145706912" r:id="rId72"/>
    <p:sldId id="2145706913" r:id="rId73"/>
    <p:sldId id="2145706914" r:id="rId74"/>
    <p:sldId id="2145706915" r:id="rId75"/>
    <p:sldId id="2145706916" r:id="rId76"/>
    <p:sldId id="2145706917" r:id="rId77"/>
    <p:sldId id="2145706918" r:id="rId78"/>
    <p:sldId id="2145706919" r:id="rId79"/>
    <p:sldId id="2145706920" r:id="rId80"/>
    <p:sldId id="2145706921" r:id="rId81"/>
    <p:sldId id="2145706922" r:id="rId82"/>
    <p:sldId id="2145706923"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9DC275-248E-6437-181E-84ADD4A230B7}" name="Praise Olatunde" initials="PO" userId="S::praise@stanford.edu::9f2f8d5d-058e-48d8-8d0e-267c9ad1ef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ather J. Gotham" initials="HJG" lastIdx="16" clrIdx="0">
    <p:extLst>
      <p:ext uri="{19B8F6BF-5375-455C-9EA6-DF929625EA0E}">
        <p15:presenceInfo xmlns:p15="http://schemas.microsoft.com/office/powerpoint/2012/main" userId="S-1-5-21-2000478354-1844237615-1801674531-556477" providerId="AD"/>
      </p:ext>
    </p:extLst>
  </p:cmAuthor>
  <p:cmAuthor id="2" name="Praise Olatunde" initials="PO" lastIdx="2" clrIdx="1">
    <p:extLst>
      <p:ext uri="{19B8F6BF-5375-455C-9EA6-DF929625EA0E}">
        <p15:presenceInfo xmlns:p15="http://schemas.microsoft.com/office/powerpoint/2012/main" userId="S::praise@stanford.edu::9f2f8d5d-058e-48d8-8d0e-267c9ad1ef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801"/>
    <a:srgbClr val="4B91ED"/>
    <a:srgbClr val="000064"/>
    <a:srgbClr val="FEC51D"/>
    <a:srgbClr val="15B292"/>
    <a:srgbClr val="E71D36"/>
    <a:srgbClr val="E96812"/>
    <a:srgbClr val="7D7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8" autoAdjust="0"/>
    <p:restoredTop sz="92151"/>
  </p:normalViewPr>
  <p:slideViewPr>
    <p:cSldViewPr snapToGrid="0">
      <p:cViewPr varScale="1">
        <p:scale>
          <a:sx n="74" d="100"/>
          <a:sy n="74" d="100"/>
        </p:scale>
        <p:origin x="84" y="264"/>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microsoft.com/office/2018/10/relationships/authors" Target="authors.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768924289274229E-2"/>
          <c:y val="4.9756314626434067E-2"/>
          <c:w val="0.89812813706353123"/>
          <c:h val="0.56370664126167902"/>
        </c:manualLayout>
      </c:layout>
      <c:lineChart>
        <c:grouping val="standard"/>
        <c:varyColors val="0"/>
        <c:ser>
          <c:idx val="0"/>
          <c:order val="0"/>
          <c:tx>
            <c:strRef>
              <c:f>Sheet1!$B$1</c:f>
              <c:strCache>
                <c:ptCount val="1"/>
                <c:pt idx="0">
                  <c:v>Project Rating</c:v>
                </c:pt>
              </c:strCache>
            </c:strRef>
          </c:tx>
          <c:spPr>
            <a:ln w="28575" cap="rnd">
              <a:solidFill>
                <a:srgbClr val="4B91ED"/>
              </a:solidFill>
              <a:prstDash val="solid"/>
              <a:round/>
            </a:ln>
            <a:effectLst/>
          </c:spPr>
          <c:marker>
            <c:symbol val="circle"/>
            <c:size val="7"/>
            <c:spPr>
              <a:solidFill>
                <a:srgbClr val="4B91ED"/>
              </a:solidFill>
              <a:ln w="9525">
                <a:solidFill>
                  <a:srgbClr val="4B91ED"/>
                </a:solidFill>
              </a:ln>
              <a:effectLst/>
            </c:spPr>
          </c:marker>
          <c:cat>
            <c:strRef>
              <c:f>Sheet1!$A$2:$A$16</c:f>
              <c:strCache>
                <c:ptCount val="15"/>
                <c:pt idx="0">
                  <c:v>ES-1</c:v>
                </c:pt>
                <c:pt idx="1">
                  <c:v>ES-2</c:v>
                </c:pt>
                <c:pt idx="2">
                  <c:v>ES-3</c:v>
                </c:pt>
                <c:pt idx="3">
                  <c:v>PE-1</c:v>
                </c:pt>
                <c:pt idx="4">
                  <c:v>PE-2</c:v>
                </c:pt>
                <c:pt idx="5">
                  <c:v>PE-3</c:v>
                </c:pt>
                <c:pt idx="6">
                  <c:v>CD-1</c:v>
                </c:pt>
                <c:pt idx="7">
                  <c:v>CD-2</c:v>
                </c:pt>
                <c:pt idx="8">
                  <c:v>CD-3</c:v>
                </c:pt>
                <c:pt idx="9">
                  <c:v>IS-1</c:v>
                </c:pt>
                <c:pt idx="10">
                  <c:v>IS-2</c:v>
                </c:pt>
                <c:pt idx="11">
                  <c:v>IS-3</c:v>
                </c:pt>
                <c:pt idx="12">
                  <c:v>IO-1</c:v>
                </c:pt>
                <c:pt idx="13">
                  <c:v>IO-2</c:v>
                </c:pt>
                <c:pt idx="14">
                  <c:v>IO-3</c:v>
                </c:pt>
              </c:strCache>
            </c:strRef>
          </c:cat>
          <c:val>
            <c:numRef>
              <c:f>Sheet1!$B$2:$B$16</c:f>
              <c:numCache>
                <c:formatCode>General</c:formatCode>
                <c:ptCount val="15"/>
                <c:pt idx="0">
                  <c:v>3.7</c:v>
                </c:pt>
                <c:pt idx="1">
                  <c:v>2.9</c:v>
                </c:pt>
                <c:pt idx="2">
                  <c:v>2.8</c:v>
                </c:pt>
                <c:pt idx="3">
                  <c:v>3.7</c:v>
                </c:pt>
                <c:pt idx="4">
                  <c:v>3.5</c:v>
                </c:pt>
                <c:pt idx="5">
                  <c:v>2.8</c:v>
                </c:pt>
                <c:pt idx="6">
                  <c:v>3.1</c:v>
                </c:pt>
                <c:pt idx="7">
                  <c:v>3.3</c:v>
                </c:pt>
                <c:pt idx="8">
                  <c:v>3.2</c:v>
                </c:pt>
                <c:pt idx="9">
                  <c:v>3.5</c:v>
                </c:pt>
                <c:pt idx="10">
                  <c:v>3.2</c:v>
                </c:pt>
                <c:pt idx="11">
                  <c:v>2.9</c:v>
                </c:pt>
                <c:pt idx="12">
                  <c:v>3.4</c:v>
                </c:pt>
                <c:pt idx="13">
                  <c:v>3.9</c:v>
                </c:pt>
                <c:pt idx="14">
                  <c:v>3.4</c:v>
                </c:pt>
              </c:numCache>
            </c:numRef>
          </c:val>
          <c:smooth val="0"/>
          <c:extLst>
            <c:ext xmlns:c16="http://schemas.microsoft.com/office/drawing/2014/chart" uri="{C3380CC4-5D6E-409C-BE32-E72D297353CC}">
              <c16:uniqueId val="{00000000-15E7-7946-9940-EEDA218D55DD}"/>
            </c:ext>
          </c:extLst>
        </c:ser>
        <c:ser>
          <c:idx val="1"/>
          <c:order val="1"/>
          <c:tx>
            <c:strRef>
              <c:f>Sheet1!$C$1</c:f>
              <c:strCache>
                <c:ptCount val="1"/>
                <c:pt idx="0">
                  <c:v>RASC Rating</c:v>
                </c:pt>
              </c:strCache>
            </c:strRef>
          </c:tx>
          <c:spPr>
            <a:ln w="28575" cap="rnd">
              <a:solidFill>
                <a:srgbClr val="E71D36"/>
              </a:solidFill>
              <a:prstDash val="dash"/>
              <a:round/>
            </a:ln>
            <a:effectLst/>
          </c:spPr>
          <c:marker>
            <c:symbol val="square"/>
            <c:size val="7"/>
            <c:spPr>
              <a:solidFill>
                <a:srgbClr val="E71D36"/>
              </a:solidFill>
              <a:ln w="9525">
                <a:solidFill>
                  <a:srgbClr val="E71D36"/>
                </a:solidFill>
              </a:ln>
              <a:effectLst/>
            </c:spPr>
          </c:marker>
          <c:cat>
            <c:strRef>
              <c:f>Sheet1!$A$2:$A$16</c:f>
              <c:strCache>
                <c:ptCount val="15"/>
                <c:pt idx="0">
                  <c:v>ES-1</c:v>
                </c:pt>
                <c:pt idx="1">
                  <c:v>ES-2</c:v>
                </c:pt>
                <c:pt idx="2">
                  <c:v>ES-3</c:v>
                </c:pt>
                <c:pt idx="3">
                  <c:v>PE-1</c:v>
                </c:pt>
                <c:pt idx="4">
                  <c:v>PE-2</c:v>
                </c:pt>
                <c:pt idx="5">
                  <c:v>PE-3</c:v>
                </c:pt>
                <c:pt idx="6">
                  <c:v>CD-1</c:v>
                </c:pt>
                <c:pt idx="7">
                  <c:v>CD-2</c:v>
                </c:pt>
                <c:pt idx="8">
                  <c:v>CD-3</c:v>
                </c:pt>
                <c:pt idx="9">
                  <c:v>IS-1</c:v>
                </c:pt>
                <c:pt idx="10">
                  <c:v>IS-2</c:v>
                </c:pt>
                <c:pt idx="11">
                  <c:v>IS-3</c:v>
                </c:pt>
                <c:pt idx="12">
                  <c:v>IO-1</c:v>
                </c:pt>
                <c:pt idx="13">
                  <c:v>IO-2</c:v>
                </c:pt>
                <c:pt idx="14">
                  <c:v>IO-3</c:v>
                </c:pt>
              </c:strCache>
            </c:strRef>
          </c:cat>
          <c:val>
            <c:numRef>
              <c:f>Sheet1!$C$2:$C$16</c:f>
              <c:numCache>
                <c:formatCode>General</c:formatCode>
                <c:ptCount val="15"/>
                <c:pt idx="0">
                  <c:v>3.5555555559999998</c:v>
                </c:pt>
                <c:pt idx="1">
                  <c:v>2.5555555559999998</c:v>
                </c:pt>
                <c:pt idx="2">
                  <c:v>2.7777777779999999</c:v>
                </c:pt>
                <c:pt idx="3">
                  <c:v>3.7777777779999999</c:v>
                </c:pt>
                <c:pt idx="4">
                  <c:v>3</c:v>
                </c:pt>
                <c:pt idx="5">
                  <c:v>2.6666666669999999</c:v>
                </c:pt>
                <c:pt idx="6">
                  <c:v>2.2222222220000001</c:v>
                </c:pt>
                <c:pt idx="7">
                  <c:v>2.2222222220000001</c:v>
                </c:pt>
                <c:pt idx="8">
                  <c:v>3.111111111</c:v>
                </c:pt>
                <c:pt idx="9">
                  <c:v>2.888888889</c:v>
                </c:pt>
                <c:pt idx="10">
                  <c:v>2.4444444440000002</c:v>
                </c:pt>
                <c:pt idx="11">
                  <c:v>2.2222222220000001</c:v>
                </c:pt>
                <c:pt idx="12">
                  <c:v>2.7777777779999999</c:v>
                </c:pt>
                <c:pt idx="13">
                  <c:v>3.3333333330000001</c:v>
                </c:pt>
                <c:pt idx="14">
                  <c:v>3</c:v>
                </c:pt>
              </c:numCache>
            </c:numRef>
          </c:val>
          <c:smooth val="0"/>
          <c:extLst>
            <c:ext xmlns:c16="http://schemas.microsoft.com/office/drawing/2014/chart" uri="{C3380CC4-5D6E-409C-BE32-E72D297353CC}">
              <c16:uniqueId val="{00000001-15E7-7946-9940-EEDA218D55DD}"/>
            </c:ext>
          </c:extLst>
        </c:ser>
        <c:dLbls>
          <c:showLegendKey val="0"/>
          <c:showVal val="0"/>
          <c:showCatName val="0"/>
          <c:showSerName val="0"/>
          <c:showPercent val="0"/>
          <c:showBubbleSize val="0"/>
        </c:dLbls>
        <c:marker val="1"/>
        <c:smooth val="0"/>
        <c:axId val="1471733679"/>
        <c:axId val="1472053263"/>
      </c:lineChart>
      <c:catAx>
        <c:axId val="147173367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Candara" panose="020E0502030303020204" pitchFamily="34" charset="0"/>
                    <a:ea typeface="+mn-ea"/>
                    <a:cs typeface="+mn-cs"/>
                  </a:defRPr>
                </a:pPr>
                <a:r>
                  <a:rPr lang="en-US"/>
                  <a:t>    </a:t>
                </a:r>
              </a:p>
              <a:p>
                <a:pPr>
                  <a:defRPr/>
                </a:pPr>
                <a:endParaRPr lang="en-US"/>
              </a:p>
            </c:rich>
          </c:tx>
          <c:layout>
            <c:manualLayout>
              <c:xMode val="edge"/>
              <c:yMode val="edge"/>
              <c:x val="0.42798900365348591"/>
              <c:y val="0.8782868181018188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Candara" panose="020E0502030303020204" pitchFamily="34" charset="0"/>
                <a:ea typeface="+mn-ea"/>
                <a:cs typeface="+mn-cs"/>
              </a:defRPr>
            </a:pPr>
            <a:endParaRPr lang="en-US"/>
          </a:p>
        </c:txPr>
        <c:crossAx val="1472053263"/>
        <c:crosses val="autoZero"/>
        <c:auto val="1"/>
        <c:lblAlgn val="ctr"/>
        <c:lblOffset val="100"/>
        <c:noMultiLvlLbl val="0"/>
      </c:catAx>
      <c:valAx>
        <c:axId val="1472053263"/>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andara" panose="020E0502030303020204" pitchFamily="34" charset="0"/>
                    <a:ea typeface="+mn-ea"/>
                    <a:cs typeface="+mn-cs"/>
                  </a:defRPr>
                </a:pPr>
                <a:r>
                  <a:rPr lang="en-US" sz="1800">
                    <a:solidFill>
                      <a:schemeClr val="tx1"/>
                    </a:solidFill>
                  </a:rPr>
                  <a:t>Mean Score</a:t>
                </a:r>
              </a:p>
            </c:rich>
          </c:tx>
          <c:layout>
            <c:manualLayout>
              <c:xMode val="edge"/>
              <c:yMode val="edge"/>
              <c:x val="1.402872543302177E-2"/>
              <c:y val="0.1849668086490662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andara" panose="020E0502030303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ndara" panose="020E0502030303020204" pitchFamily="34" charset="0"/>
                <a:ea typeface="+mn-ea"/>
                <a:cs typeface="+mn-cs"/>
              </a:defRPr>
            </a:pPr>
            <a:endParaRPr lang="en-US"/>
          </a:p>
        </c:txPr>
        <c:crossAx val="1471733679"/>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ndara" panose="020E05020303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ndara" panose="020E0502030303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ata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4" Type="http://schemas.openxmlformats.org/officeDocument/2006/relationships/image" Target="../media/image84.svg"/></Relationships>
</file>

<file path=ppt/diagrams/_rels/data17.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4" Type="http://schemas.openxmlformats.org/officeDocument/2006/relationships/image" Target="../media/image65.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4" Type="http://schemas.openxmlformats.org/officeDocument/2006/relationships/image" Target="../media/image84.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380F0F-6728-446C-BA54-F61EABEE4867}"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4A909ABF-6000-4B25-925C-8BCF01773B1F}">
      <dgm:prSet phldrT="[Text]" custT="1"/>
      <dgm:spPr>
        <a:solidFill>
          <a:srgbClr val="000064"/>
        </a:solidFill>
        <a:ln>
          <a:solidFill>
            <a:srgbClr val="000064"/>
          </a:solidFill>
        </a:ln>
      </dgm:spPr>
      <dgm:t>
        <a:bodyPr/>
        <a:lstStyle/>
        <a:p>
          <a:r>
            <a:rPr lang="en-US" sz="1800" dirty="0">
              <a:latin typeface="Candara" panose="020E0502030303020204" pitchFamily="34" charset="0"/>
              <a:ea typeface="Source Sans Pro" panose="020B0503030403020204" pitchFamily="34" charset="0"/>
            </a:rPr>
            <a:t>Evidence for the Intervention</a:t>
          </a:r>
        </a:p>
      </dgm:t>
    </dgm:pt>
    <dgm:pt modelId="{A51492E8-609E-48FE-A277-CB6B1102F8A8}" type="parTrans" cxnId="{BE514C7B-09B5-40C8-BC41-03ED89AA4596}">
      <dgm:prSet/>
      <dgm:spPr/>
      <dgm:t>
        <a:bodyPr/>
        <a:lstStyle/>
        <a:p>
          <a:endParaRPr lang="en-US" sz="1800">
            <a:latin typeface="Source Sans Pro" panose="020B0503030403020204" pitchFamily="34" charset="0"/>
            <a:ea typeface="Source Sans Pro" panose="020B0503030403020204" pitchFamily="34" charset="0"/>
          </a:endParaRPr>
        </a:p>
      </dgm:t>
    </dgm:pt>
    <dgm:pt modelId="{1708F967-833A-4F9E-ADFC-64BA247FAA37}" type="sibTrans" cxnId="{BE514C7B-09B5-40C8-BC41-03ED89AA4596}">
      <dgm:prSet/>
      <dgm:spPr>
        <a:ln>
          <a:solidFill>
            <a:srgbClr val="000064"/>
          </a:solidFill>
        </a:ln>
      </dgm:spPr>
      <dgm:t>
        <a:bodyPr/>
        <a:lstStyle/>
        <a:p>
          <a:endParaRPr lang="en-US" sz="1800">
            <a:latin typeface="Source Sans Pro" panose="020B0503030403020204" pitchFamily="34" charset="0"/>
            <a:ea typeface="Source Sans Pro" panose="020B0503030403020204" pitchFamily="34" charset="0"/>
          </a:endParaRPr>
        </a:p>
      </dgm:t>
    </dgm:pt>
    <dgm:pt modelId="{2FDC9F06-A27B-491C-AD67-FA2050684EB1}">
      <dgm:prSet phldrT="[Text]" custT="1"/>
      <dgm:spPr>
        <a:solidFill>
          <a:srgbClr val="4B91ED"/>
        </a:solidFill>
      </dgm:spPr>
      <dgm:t>
        <a:bodyPr/>
        <a:lstStyle/>
        <a:p>
          <a:r>
            <a:rPr lang="en-US" sz="1800" dirty="0">
              <a:latin typeface="Candara" panose="020E0502030303020204" pitchFamily="34" charset="0"/>
              <a:ea typeface="Source Sans Pro" panose="020B0503030403020204" pitchFamily="34" charset="0"/>
            </a:rPr>
            <a:t>Partner Engagement</a:t>
          </a:r>
        </a:p>
      </dgm:t>
    </dgm:pt>
    <dgm:pt modelId="{2CA82124-5728-416A-8B6E-D4DC3B3549C7}" type="parTrans" cxnId="{86E7695C-3758-4EDB-A5D4-0F4EA340C50A}">
      <dgm:prSet/>
      <dgm:spPr/>
      <dgm:t>
        <a:bodyPr/>
        <a:lstStyle/>
        <a:p>
          <a:endParaRPr lang="en-US" sz="1800">
            <a:latin typeface="Source Sans Pro" panose="020B0503030403020204" pitchFamily="34" charset="0"/>
            <a:ea typeface="Source Sans Pro" panose="020B0503030403020204" pitchFamily="34" charset="0"/>
          </a:endParaRPr>
        </a:p>
      </dgm:t>
    </dgm:pt>
    <dgm:pt modelId="{56A9C86A-48C7-4761-8C12-8332826F0171}" type="sibTrans" cxnId="{86E7695C-3758-4EDB-A5D4-0F4EA340C50A}">
      <dgm:prSet/>
      <dgm:spPr>
        <a:ln>
          <a:solidFill>
            <a:srgbClr val="000064"/>
          </a:solidFill>
        </a:ln>
      </dgm:spPr>
      <dgm:t>
        <a:bodyPr/>
        <a:lstStyle/>
        <a:p>
          <a:endParaRPr lang="en-US" sz="1800">
            <a:latin typeface="Source Sans Pro" panose="020B0503030403020204" pitchFamily="34" charset="0"/>
            <a:ea typeface="Source Sans Pro" panose="020B0503030403020204" pitchFamily="34" charset="0"/>
          </a:endParaRPr>
        </a:p>
      </dgm:t>
    </dgm:pt>
    <dgm:pt modelId="{69F39AEC-3750-4DAD-AD81-182A00669E42}">
      <dgm:prSet phldrT="[Text]" custT="1"/>
      <dgm:spPr>
        <a:solidFill>
          <a:srgbClr val="FEC51D"/>
        </a:solidFill>
      </dgm:spPr>
      <dgm:t>
        <a:bodyPr/>
        <a:lstStyle/>
        <a:p>
          <a:r>
            <a:rPr lang="en-US" sz="1800" dirty="0">
              <a:latin typeface="Candara" panose="020E0502030303020204" pitchFamily="34" charset="0"/>
              <a:ea typeface="Source Sans Pro" panose="020B0503030403020204" pitchFamily="34" charset="0"/>
            </a:rPr>
            <a:t>Contextual Determinants</a:t>
          </a:r>
        </a:p>
      </dgm:t>
    </dgm:pt>
    <dgm:pt modelId="{3F20560C-A8BB-48FD-941A-8C623EE0E8B3}" type="parTrans" cxnId="{891D4DE6-31B9-4F11-B442-8FA51C531552}">
      <dgm:prSet/>
      <dgm:spPr/>
      <dgm:t>
        <a:bodyPr/>
        <a:lstStyle/>
        <a:p>
          <a:endParaRPr lang="en-US" sz="1800">
            <a:latin typeface="Source Sans Pro" panose="020B0503030403020204" pitchFamily="34" charset="0"/>
            <a:ea typeface="Source Sans Pro" panose="020B0503030403020204" pitchFamily="34" charset="0"/>
          </a:endParaRPr>
        </a:p>
      </dgm:t>
    </dgm:pt>
    <dgm:pt modelId="{99E05966-6BCF-417E-935F-0EF93F2163D4}" type="sibTrans" cxnId="{891D4DE6-31B9-4F11-B442-8FA51C531552}">
      <dgm:prSet/>
      <dgm:spPr/>
      <dgm:t>
        <a:bodyPr/>
        <a:lstStyle/>
        <a:p>
          <a:endParaRPr lang="en-US" sz="1800">
            <a:latin typeface="Source Sans Pro" panose="020B0503030403020204" pitchFamily="34" charset="0"/>
            <a:ea typeface="Source Sans Pro" panose="020B0503030403020204" pitchFamily="34" charset="0"/>
          </a:endParaRPr>
        </a:p>
      </dgm:t>
    </dgm:pt>
    <dgm:pt modelId="{08418BED-59E8-4403-985C-2F9E35780E1D}">
      <dgm:prSet phldrT="[Text]" custT="1"/>
      <dgm:spPr>
        <a:solidFill>
          <a:srgbClr val="15B292"/>
        </a:solidFill>
      </dgm:spPr>
      <dgm:t>
        <a:bodyPr/>
        <a:lstStyle/>
        <a:p>
          <a:r>
            <a:rPr lang="en-US" sz="1800" dirty="0">
              <a:latin typeface="Candara" panose="020E0502030303020204" pitchFamily="34" charset="0"/>
              <a:ea typeface="Source Sans Pro" panose="020B0503030403020204" pitchFamily="34" charset="0"/>
            </a:rPr>
            <a:t>Implementation &amp; Sustainment Strategies</a:t>
          </a:r>
        </a:p>
      </dgm:t>
    </dgm:pt>
    <dgm:pt modelId="{6F364808-47B4-44B9-B82F-CDBCD3BE0971}" type="parTrans" cxnId="{9C795D19-56C7-43C8-B9F0-40DF842F6DC3}">
      <dgm:prSet/>
      <dgm:spPr/>
      <dgm:t>
        <a:bodyPr/>
        <a:lstStyle/>
        <a:p>
          <a:endParaRPr lang="en-US" sz="1800">
            <a:latin typeface="Source Sans Pro" panose="020B0503030403020204" pitchFamily="34" charset="0"/>
            <a:ea typeface="Source Sans Pro" panose="020B0503030403020204" pitchFamily="34" charset="0"/>
          </a:endParaRPr>
        </a:p>
      </dgm:t>
    </dgm:pt>
    <dgm:pt modelId="{33DBAFA4-44D3-4953-8FFC-E7FF4DA6F61F}" type="sibTrans" cxnId="{9C795D19-56C7-43C8-B9F0-40DF842F6DC3}">
      <dgm:prSet/>
      <dgm:spPr>
        <a:ln>
          <a:solidFill>
            <a:srgbClr val="000064"/>
          </a:solidFill>
        </a:ln>
      </dgm:spPr>
      <dgm:t>
        <a:bodyPr/>
        <a:lstStyle/>
        <a:p>
          <a:endParaRPr lang="en-US" sz="1800">
            <a:latin typeface="Source Sans Pro" panose="020B0503030403020204" pitchFamily="34" charset="0"/>
            <a:ea typeface="Source Sans Pro" panose="020B0503030403020204" pitchFamily="34" charset="0"/>
          </a:endParaRPr>
        </a:p>
      </dgm:t>
    </dgm:pt>
    <dgm:pt modelId="{9302BF43-B749-449C-9973-C8C29337C53B}">
      <dgm:prSet phldrT="[Text]" custT="1"/>
      <dgm:spPr>
        <a:solidFill>
          <a:srgbClr val="E71D36"/>
        </a:solidFill>
      </dgm:spPr>
      <dgm:t>
        <a:bodyPr/>
        <a:lstStyle/>
        <a:p>
          <a:r>
            <a:rPr lang="en-US" sz="1800" dirty="0">
              <a:latin typeface="Candara" panose="020E0502030303020204" pitchFamily="34" charset="0"/>
              <a:ea typeface="Source Sans Pro" panose="020B0503030403020204" pitchFamily="34" charset="0"/>
            </a:rPr>
            <a:t>Implementation &amp; Sustainment Outcomes</a:t>
          </a:r>
        </a:p>
      </dgm:t>
    </dgm:pt>
    <dgm:pt modelId="{BE0C513D-75D5-4282-8BED-85B696B06F0C}" type="parTrans" cxnId="{C0407DE5-65B8-4EDC-AFBB-03C6C0FAAA14}">
      <dgm:prSet/>
      <dgm:spPr/>
      <dgm:t>
        <a:bodyPr/>
        <a:lstStyle/>
        <a:p>
          <a:endParaRPr lang="en-US" sz="1800">
            <a:latin typeface="Source Sans Pro" panose="020B0503030403020204" pitchFamily="34" charset="0"/>
            <a:ea typeface="Source Sans Pro" panose="020B0503030403020204" pitchFamily="34" charset="0"/>
          </a:endParaRPr>
        </a:p>
      </dgm:t>
    </dgm:pt>
    <dgm:pt modelId="{3DFA2BB7-EDB6-40A2-9F73-30DEE419E6F1}" type="sibTrans" cxnId="{C0407DE5-65B8-4EDC-AFBB-03C6C0FAAA14}">
      <dgm:prSet/>
      <dgm:spPr>
        <a:ln>
          <a:solidFill>
            <a:srgbClr val="000064"/>
          </a:solidFill>
        </a:ln>
      </dgm:spPr>
      <dgm:t>
        <a:bodyPr/>
        <a:lstStyle/>
        <a:p>
          <a:endParaRPr lang="en-US" sz="1800">
            <a:latin typeface="Source Sans Pro" panose="020B0503030403020204" pitchFamily="34" charset="0"/>
            <a:ea typeface="Source Sans Pro" panose="020B0503030403020204" pitchFamily="34" charset="0"/>
          </a:endParaRPr>
        </a:p>
      </dgm:t>
    </dgm:pt>
    <dgm:pt modelId="{D4A6E0C9-CB4D-4FB9-9285-D4831E31F6A7}" type="pres">
      <dgm:prSet presAssocID="{C9380F0F-6728-446C-BA54-F61EABEE4867}" presName="cycle" presStyleCnt="0">
        <dgm:presLayoutVars>
          <dgm:dir/>
          <dgm:resizeHandles val="exact"/>
        </dgm:presLayoutVars>
      </dgm:prSet>
      <dgm:spPr/>
    </dgm:pt>
    <dgm:pt modelId="{6EACE4D4-0DD7-4DFE-9FF8-690430030243}" type="pres">
      <dgm:prSet presAssocID="{4A909ABF-6000-4B25-925C-8BCF01773B1F}" presName="node" presStyleLbl="node1" presStyleIdx="0" presStyleCnt="5" custScaleX="135985" custScaleY="120228">
        <dgm:presLayoutVars>
          <dgm:bulletEnabled val="1"/>
        </dgm:presLayoutVars>
      </dgm:prSet>
      <dgm:spPr/>
    </dgm:pt>
    <dgm:pt modelId="{1F7CBF9F-7573-4BC8-A02C-B10AEC04110C}" type="pres">
      <dgm:prSet presAssocID="{4A909ABF-6000-4B25-925C-8BCF01773B1F}" presName="spNode" presStyleCnt="0"/>
      <dgm:spPr/>
    </dgm:pt>
    <dgm:pt modelId="{089F3C4A-2C24-43F4-80BD-762812CBC79D}" type="pres">
      <dgm:prSet presAssocID="{1708F967-833A-4F9E-ADFC-64BA247FAA37}" presName="sibTrans" presStyleLbl="sibTrans1D1" presStyleIdx="0" presStyleCnt="5"/>
      <dgm:spPr/>
    </dgm:pt>
    <dgm:pt modelId="{75FB70AF-264B-4E6B-AD7C-C4097F1FB65D}" type="pres">
      <dgm:prSet presAssocID="{2FDC9F06-A27B-491C-AD67-FA2050684EB1}" presName="node" presStyleLbl="node1" presStyleIdx="1" presStyleCnt="5" custScaleX="135985" custScaleY="120228">
        <dgm:presLayoutVars>
          <dgm:bulletEnabled val="1"/>
        </dgm:presLayoutVars>
      </dgm:prSet>
      <dgm:spPr/>
    </dgm:pt>
    <dgm:pt modelId="{094745A0-31F4-4DE1-8C68-91D87358D377}" type="pres">
      <dgm:prSet presAssocID="{2FDC9F06-A27B-491C-AD67-FA2050684EB1}" presName="spNode" presStyleCnt="0"/>
      <dgm:spPr/>
    </dgm:pt>
    <dgm:pt modelId="{118141EE-8626-4A8D-A7F0-31AF44A9EAC8}" type="pres">
      <dgm:prSet presAssocID="{56A9C86A-48C7-4761-8C12-8332826F0171}" presName="sibTrans" presStyleLbl="sibTrans1D1" presStyleIdx="1" presStyleCnt="5"/>
      <dgm:spPr/>
    </dgm:pt>
    <dgm:pt modelId="{2147AB82-1614-436E-BD21-19F9BA185D67}" type="pres">
      <dgm:prSet presAssocID="{69F39AEC-3750-4DAD-AD81-182A00669E42}" presName="node" presStyleLbl="node1" presStyleIdx="2" presStyleCnt="5" custScaleX="135985" custScaleY="120228">
        <dgm:presLayoutVars>
          <dgm:bulletEnabled val="1"/>
        </dgm:presLayoutVars>
      </dgm:prSet>
      <dgm:spPr/>
    </dgm:pt>
    <dgm:pt modelId="{3A3CDFB6-D89B-4E5D-97B1-7AE30C769DA0}" type="pres">
      <dgm:prSet presAssocID="{69F39AEC-3750-4DAD-AD81-182A00669E42}" presName="spNode" presStyleCnt="0"/>
      <dgm:spPr/>
    </dgm:pt>
    <dgm:pt modelId="{DBF52755-C84C-4737-9443-2C915D494A21}" type="pres">
      <dgm:prSet presAssocID="{99E05966-6BCF-417E-935F-0EF93F2163D4}" presName="sibTrans" presStyleLbl="sibTrans1D1" presStyleIdx="2" presStyleCnt="5"/>
      <dgm:spPr/>
    </dgm:pt>
    <dgm:pt modelId="{050AC822-42ED-4F93-8B77-573DE8B0243D}" type="pres">
      <dgm:prSet presAssocID="{08418BED-59E8-4403-985C-2F9E35780E1D}" presName="node" presStyleLbl="node1" presStyleIdx="3" presStyleCnt="5" custScaleX="135985" custScaleY="120228">
        <dgm:presLayoutVars>
          <dgm:bulletEnabled val="1"/>
        </dgm:presLayoutVars>
      </dgm:prSet>
      <dgm:spPr/>
    </dgm:pt>
    <dgm:pt modelId="{3B53674F-753D-433B-9D96-4881F10A4FC9}" type="pres">
      <dgm:prSet presAssocID="{08418BED-59E8-4403-985C-2F9E35780E1D}" presName="spNode" presStyleCnt="0"/>
      <dgm:spPr/>
    </dgm:pt>
    <dgm:pt modelId="{5928410A-F134-46AA-8D84-0C5A2ED38831}" type="pres">
      <dgm:prSet presAssocID="{33DBAFA4-44D3-4953-8FFC-E7FF4DA6F61F}" presName="sibTrans" presStyleLbl="sibTrans1D1" presStyleIdx="3" presStyleCnt="5"/>
      <dgm:spPr/>
    </dgm:pt>
    <dgm:pt modelId="{33D8D6BB-F9D2-4EFD-8366-5CE2AEFC1224}" type="pres">
      <dgm:prSet presAssocID="{9302BF43-B749-449C-9973-C8C29337C53B}" presName="node" presStyleLbl="node1" presStyleIdx="4" presStyleCnt="5" custScaleX="135985" custScaleY="120228" custRadScaleRad="107470" custRadScaleInc="-8385">
        <dgm:presLayoutVars>
          <dgm:bulletEnabled val="1"/>
        </dgm:presLayoutVars>
      </dgm:prSet>
      <dgm:spPr/>
    </dgm:pt>
    <dgm:pt modelId="{105B1442-6B9F-4436-8E00-7B01EB298C87}" type="pres">
      <dgm:prSet presAssocID="{9302BF43-B749-449C-9973-C8C29337C53B}" presName="spNode" presStyleCnt="0"/>
      <dgm:spPr/>
    </dgm:pt>
    <dgm:pt modelId="{355DAB65-B581-4DEE-AEA2-D5E6CE1E239B}" type="pres">
      <dgm:prSet presAssocID="{3DFA2BB7-EDB6-40A2-9F73-30DEE419E6F1}" presName="sibTrans" presStyleLbl="sibTrans1D1" presStyleIdx="4" presStyleCnt="5"/>
      <dgm:spPr/>
    </dgm:pt>
  </dgm:ptLst>
  <dgm:cxnLst>
    <dgm:cxn modelId="{9C795D19-56C7-43C8-B9F0-40DF842F6DC3}" srcId="{C9380F0F-6728-446C-BA54-F61EABEE4867}" destId="{08418BED-59E8-4403-985C-2F9E35780E1D}" srcOrd="3" destOrd="0" parTransId="{6F364808-47B4-44B9-B82F-CDBCD3BE0971}" sibTransId="{33DBAFA4-44D3-4953-8FFC-E7FF4DA6F61F}"/>
    <dgm:cxn modelId="{1645FA1C-D5DE-485D-8161-C7A685598463}" type="presOf" srcId="{2FDC9F06-A27B-491C-AD67-FA2050684EB1}" destId="{75FB70AF-264B-4E6B-AD7C-C4097F1FB65D}" srcOrd="0" destOrd="0" presId="urn:microsoft.com/office/officeart/2005/8/layout/cycle6"/>
    <dgm:cxn modelId="{86E7695C-3758-4EDB-A5D4-0F4EA340C50A}" srcId="{C9380F0F-6728-446C-BA54-F61EABEE4867}" destId="{2FDC9F06-A27B-491C-AD67-FA2050684EB1}" srcOrd="1" destOrd="0" parTransId="{2CA82124-5728-416A-8B6E-D4DC3B3549C7}" sibTransId="{56A9C86A-48C7-4761-8C12-8332826F0171}"/>
    <dgm:cxn modelId="{5F57464C-13C9-4AF0-81A6-5878FA4B5DB8}" type="presOf" srcId="{C9380F0F-6728-446C-BA54-F61EABEE4867}" destId="{D4A6E0C9-CB4D-4FB9-9285-D4831E31F6A7}" srcOrd="0" destOrd="0" presId="urn:microsoft.com/office/officeart/2005/8/layout/cycle6"/>
    <dgm:cxn modelId="{EE36636D-9DEE-4D81-B95C-B87A6A83E4DC}" type="presOf" srcId="{4A909ABF-6000-4B25-925C-8BCF01773B1F}" destId="{6EACE4D4-0DD7-4DFE-9FF8-690430030243}" srcOrd="0" destOrd="0" presId="urn:microsoft.com/office/officeart/2005/8/layout/cycle6"/>
    <dgm:cxn modelId="{8769F551-3F6E-48DA-A2E9-1E5B58977621}" type="presOf" srcId="{33DBAFA4-44D3-4953-8FFC-E7FF4DA6F61F}" destId="{5928410A-F134-46AA-8D84-0C5A2ED38831}" srcOrd="0" destOrd="0" presId="urn:microsoft.com/office/officeart/2005/8/layout/cycle6"/>
    <dgm:cxn modelId="{EA22C255-2D14-4F1F-9E67-F98A0C795AF9}" type="presOf" srcId="{1708F967-833A-4F9E-ADFC-64BA247FAA37}" destId="{089F3C4A-2C24-43F4-80BD-762812CBC79D}" srcOrd="0" destOrd="0" presId="urn:microsoft.com/office/officeart/2005/8/layout/cycle6"/>
    <dgm:cxn modelId="{BEE2F357-B3E0-4B92-B1A4-E92B6A53CED8}" type="presOf" srcId="{08418BED-59E8-4403-985C-2F9E35780E1D}" destId="{050AC822-42ED-4F93-8B77-573DE8B0243D}" srcOrd="0" destOrd="0" presId="urn:microsoft.com/office/officeart/2005/8/layout/cycle6"/>
    <dgm:cxn modelId="{F591405A-72B5-4F3D-90EE-0D1EA18F9E93}" type="presOf" srcId="{56A9C86A-48C7-4761-8C12-8332826F0171}" destId="{118141EE-8626-4A8D-A7F0-31AF44A9EAC8}" srcOrd="0" destOrd="0" presId="urn:microsoft.com/office/officeart/2005/8/layout/cycle6"/>
    <dgm:cxn modelId="{BE514C7B-09B5-40C8-BC41-03ED89AA4596}" srcId="{C9380F0F-6728-446C-BA54-F61EABEE4867}" destId="{4A909ABF-6000-4B25-925C-8BCF01773B1F}" srcOrd="0" destOrd="0" parTransId="{A51492E8-609E-48FE-A277-CB6B1102F8A8}" sibTransId="{1708F967-833A-4F9E-ADFC-64BA247FAA37}"/>
    <dgm:cxn modelId="{CA8A7797-DBE6-41C7-9F88-EEDB73EEB08B}" type="presOf" srcId="{99E05966-6BCF-417E-935F-0EF93F2163D4}" destId="{DBF52755-C84C-4737-9443-2C915D494A21}" srcOrd="0" destOrd="0" presId="urn:microsoft.com/office/officeart/2005/8/layout/cycle6"/>
    <dgm:cxn modelId="{E8F98DB3-A65E-4FF1-9455-63977DB62BC3}" type="presOf" srcId="{3DFA2BB7-EDB6-40A2-9F73-30DEE419E6F1}" destId="{355DAB65-B581-4DEE-AEA2-D5E6CE1E239B}" srcOrd="0" destOrd="0" presId="urn:microsoft.com/office/officeart/2005/8/layout/cycle6"/>
    <dgm:cxn modelId="{C0407DE5-65B8-4EDC-AFBB-03C6C0FAAA14}" srcId="{C9380F0F-6728-446C-BA54-F61EABEE4867}" destId="{9302BF43-B749-449C-9973-C8C29337C53B}" srcOrd="4" destOrd="0" parTransId="{BE0C513D-75D5-4282-8BED-85B696B06F0C}" sibTransId="{3DFA2BB7-EDB6-40A2-9F73-30DEE419E6F1}"/>
    <dgm:cxn modelId="{891D4DE6-31B9-4F11-B442-8FA51C531552}" srcId="{C9380F0F-6728-446C-BA54-F61EABEE4867}" destId="{69F39AEC-3750-4DAD-AD81-182A00669E42}" srcOrd="2" destOrd="0" parTransId="{3F20560C-A8BB-48FD-941A-8C623EE0E8B3}" sibTransId="{99E05966-6BCF-417E-935F-0EF93F2163D4}"/>
    <dgm:cxn modelId="{C29710F0-E094-4AF7-9013-BA7690EEFB35}" type="presOf" srcId="{9302BF43-B749-449C-9973-C8C29337C53B}" destId="{33D8D6BB-F9D2-4EFD-8366-5CE2AEFC1224}" srcOrd="0" destOrd="0" presId="urn:microsoft.com/office/officeart/2005/8/layout/cycle6"/>
    <dgm:cxn modelId="{2AFB50F4-B3E1-456C-B9E6-93E0E29C0FFF}" type="presOf" srcId="{69F39AEC-3750-4DAD-AD81-182A00669E42}" destId="{2147AB82-1614-436E-BD21-19F9BA185D67}" srcOrd="0" destOrd="0" presId="urn:microsoft.com/office/officeart/2005/8/layout/cycle6"/>
    <dgm:cxn modelId="{41064F03-8AF2-4B02-BDA2-38F6B14C4B07}" type="presParOf" srcId="{D4A6E0C9-CB4D-4FB9-9285-D4831E31F6A7}" destId="{6EACE4D4-0DD7-4DFE-9FF8-690430030243}" srcOrd="0" destOrd="0" presId="urn:microsoft.com/office/officeart/2005/8/layout/cycle6"/>
    <dgm:cxn modelId="{9E701E42-A78C-403C-A434-2B11DB7D20DD}" type="presParOf" srcId="{D4A6E0C9-CB4D-4FB9-9285-D4831E31F6A7}" destId="{1F7CBF9F-7573-4BC8-A02C-B10AEC04110C}" srcOrd="1" destOrd="0" presId="urn:microsoft.com/office/officeart/2005/8/layout/cycle6"/>
    <dgm:cxn modelId="{360E7DE3-E274-4F07-9664-29F2E207F5D1}" type="presParOf" srcId="{D4A6E0C9-CB4D-4FB9-9285-D4831E31F6A7}" destId="{089F3C4A-2C24-43F4-80BD-762812CBC79D}" srcOrd="2" destOrd="0" presId="urn:microsoft.com/office/officeart/2005/8/layout/cycle6"/>
    <dgm:cxn modelId="{2899349C-5B0F-4EAF-B696-21D98EE2D12B}" type="presParOf" srcId="{D4A6E0C9-CB4D-4FB9-9285-D4831E31F6A7}" destId="{75FB70AF-264B-4E6B-AD7C-C4097F1FB65D}" srcOrd="3" destOrd="0" presId="urn:microsoft.com/office/officeart/2005/8/layout/cycle6"/>
    <dgm:cxn modelId="{52C4EF92-5B82-4856-B4E9-84FE6A02D736}" type="presParOf" srcId="{D4A6E0C9-CB4D-4FB9-9285-D4831E31F6A7}" destId="{094745A0-31F4-4DE1-8C68-91D87358D377}" srcOrd="4" destOrd="0" presId="urn:microsoft.com/office/officeart/2005/8/layout/cycle6"/>
    <dgm:cxn modelId="{5FA7E4E7-0537-49D1-94BA-7E82DE0E98A0}" type="presParOf" srcId="{D4A6E0C9-CB4D-4FB9-9285-D4831E31F6A7}" destId="{118141EE-8626-4A8D-A7F0-31AF44A9EAC8}" srcOrd="5" destOrd="0" presId="urn:microsoft.com/office/officeart/2005/8/layout/cycle6"/>
    <dgm:cxn modelId="{2E75C38A-BCAC-4641-B2E0-3E32119F5461}" type="presParOf" srcId="{D4A6E0C9-CB4D-4FB9-9285-D4831E31F6A7}" destId="{2147AB82-1614-436E-BD21-19F9BA185D67}" srcOrd="6" destOrd="0" presId="urn:microsoft.com/office/officeart/2005/8/layout/cycle6"/>
    <dgm:cxn modelId="{46711CC5-46E4-4E58-A803-D687FA7B06C5}" type="presParOf" srcId="{D4A6E0C9-CB4D-4FB9-9285-D4831E31F6A7}" destId="{3A3CDFB6-D89B-4E5D-97B1-7AE30C769DA0}" srcOrd="7" destOrd="0" presId="urn:microsoft.com/office/officeart/2005/8/layout/cycle6"/>
    <dgm:cxn modelId="{869F04A4-C289-42F2-88A8-ED0006BB17A6}" type="presParOf" srcId="{D4A6E0C9-CB4D-4FB9-9285-D4831E31F6A7}" destId="{DBF52755-C84C-4737-9443-2C915D494A21}" srcOrd="8" destOrd="0" presId="urn:microsoft.com/office/officeart/2005/8/layout/cycle6"/>
    <dgm:cxn modelId="{3237FFE5-5E45-4668-9B9D-7D97B2B9F403}" type="presParOf" srcId="{D4A6E0C9-CB4D-4FB9-9285-D4831E31F6A7}" destId="{050AC822-42ED-4F93-8B77-573DE8B0243D}" srcOrd="9" destOrd="0" presId="urn:microsoft.com/office/officeart/2005/8/layout/cycle6"/>
    <dgm:cxn modelId="{D9C874D0-9056-4A9F-9E5A-41D37246533A}" type="presParOf" srcId="{D4A6E0C9-CB4D-4FB9-9285-D4831E31F6A7}" destId="{3B53674F-753D-433B-9D96-4881F10A4FC9}" srcOrd="10" destOrd="0" presId="urn:microsoft.com/office/officeart/2005/8/layout/cycle6"/>
    <dgm:cxn modelId="{2A019740-D9A0-4497-9739-E7FB915F7022}" type="presParOf" srcId="{D4A6E0C9-CB4D-4FB9-9285-D4831E31F6A7}" destId="{5928410A-F134-46AA-8D84-0C5A2ED38831}" srcOrd="11" destOrd="0" presId="urn:microsoft.com/office/officeart/2005/8/layout/cycle6"/>
    <dgm:cxn modelId="{42AE852A-57D4-47AB-B871-9D34B512CCF4}" type="presParOf" srcId="{D4A6E0C9-CB4D-4FB9-9285-D4831E31F6A7}" destId="{33D8D6BB-F9D2-4EFD-8366-5CE2AEFC1224}" srcOrd="12" destOrd="0" presId="urn:microsoft.com/office/officeart/2005/8/layout/cycle6"/>
    <dgm:cxn modelId="{8914BC14-3BD5-4CF4-A41A-A2FE225BE50F}" type="presParOf" srcId="{D4A6E0C9-CB4D-4FB9-9285-D4831E31F6A7}" destId="{105B1442-6B9F-4436-8E00-7B01EB298C87}" srcOrd="13" destOrd="0" presId="urn:microsoft.com/office/officeart/2005/8/layout/cycle6"/>
    <dgm:cxn modelId="{85AE379C-57EB-47AA-871E-74B76FB052B5}" type="presParOf" srcId="{D4A6E0C9-CB4D-4FB9-9285-D4831E31F6A7}" destId="{355DAB65-B581-4DEE-AEA2-D5E6CE1E239B}"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D54AD0-6914-416A-B659-EBBD64916F5D}"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US"/>
        </a:p>
      </dgm:t>
    </dgm:pt>
    <dgm:pt modelId="{85D448F3-151A-492E-A102-54280B1241E9}">
      <dgm:prSet phldrT="[Text]" custT="1"/>
      <dgm:spPr/>
      <dgm:t>
        <a:bodyPr/>
        <a:lstStyle/>
        <a:p>
          <a:r>
            <a:rPr lang="en-US" sz="1400" dirty="0">
              <a:latin typeface="Candara" panose="020E0502030303020204" pitchFamily="34" charset="0"/>
            </a:rPr>
            <a:t>Planning Engagement</a:t>
          </a:r>
        </a:p>
      </dgm:t>
    </dgm:pt>
    <dgm:pt modelId="{A3EE1100-89A9-4FE8-B6D7-FAD333DA8204}" type="parTrans" cxnId="{E934C149-3F52-4DD5-B86A-0956CA8B6849}">
      <dgm:prSet/>
      <dgm:spPr/>
      <dgm:t>
        <a:bodyPr/>
        <a:lstStyle/>
        <a:p>
          <a:endParaRPr lang="en-US" sz="2000">
            <a:latin typeface="Candara" panose="020E0502030303020204" pitchFamily="34" charset="0"/>
          </a:endParaRPr>
        </a:p>
      </dgm:t>
    </dgm:pt>
    <dgm:pt modelId="{7CB0717B-068D-4904-A603-A2B40CD31902}" type="sibTrans" cxnId="{E934C149-3F52-4DD5-B86A-0956CA8B6849}">
      <dgm:prSet/>
      <dgm:spPr/>
      <dgm:t>
        <a:bodyPr/>
        <a:lstStyle/>
        <a:p>
          <a:endParaRPr lang="en-US" sz="2000">
            <a:latin typeface="Candara" panose="020E0502030303020204" pitchFamily="34" charset="0"/>
          </a:endParaRPr>
        </a:p>
      </dgm:t>
    </dgm:pt>
    <dgm:pt modelId="{8173B675-C934-4961-A638-65E566FA10A6}">
      <dgm:prSet phldrT="[Text]" custT="1"/>
      <dgm:spPr/>
      <dgm:t>
        <a:bodyPr/>
        <a:lstStyle/>
        <a:p>
          <a:r>
            <a:rPr lang="en-US" sz="1400" dirty="0">
              <a:latin typeface="Candara" panose="020E0502030303020204" pitchFamily="34" charset="0"/>
            </a:rPr>
            <a:t>Putting Efforts into Practice</a:t>
          </a:r>
        </a:p>
      </dgm:t>
    </dgm:pt>
    <dgm:pt modelId="{69EB50E1-2AEB-4C72-8279-95D7DBEAB7D3}" type="parTrans" cxnId="{C9BCA870-A5FA-499D-AF0D-B9C6B5BF0592}">
      <dgm:prSet/>
      <dgm:spPr/>
      <dgm:t>
        <a:bodyPr/>
        <a:lstStyle/>
        <a:p>
          <a:endParaRPr lang="en-US" sz="2000">
            <a:latin typeface="Candara" panose="020E0502030303020204" pitchFamily="34" charset="0"/>
          </a:endParaRPr>
        </a:p>
      </dgm:t>
    </dgm:pt>
    <dgm:pt modelId="{595C093B-A69A-42AB-B30B-3710E21D67C5}" type="sibTrans" cxnId="{C9BCA870-A5FA-499D-AF0D-B9C6B5BF0592}">
      <dgm:prSet/>
      <dgm:spPr/>
      <dgm:t>
        <a:bodyPr/>
        <a:lstStyle/>
        <a:p>
          <a:endParaRPr lang="en-US" sz="2000">
            <a:latin typeface="Candara" panose="020E0502030303020204" pitchFamily="34" charset="0"/>
          </a:endParaRPr>
        </a:p>
      </dgm:t>
    </dgm:pt>
    <dgm:pt modelId="{63ADA6E8-A551-4037-BE8D-F1810108DA15}">
      <dgm:prSet phldrT="[Text]" custT="1"/>
      <dgm:spPr/>
      <dgm:t>
        <a:bodyPr/>
        <a:lstStyle/>
        <a:p>
          <a:r>
            <a:rPr lang="en-US" sz="1400" dirty="0">
              <a:latin typeface="Candara" panose="020E0502030303020204" pitchFamily="34" charset="0"/>
            </a:rPr>
            <a:t>Promoting Evaluation &amp; Dissemination</a:t>
          </a:r>
        </a:p>
      </dgm:t>
    </dgm:pt>
    <dgm:pt modelId="{67A320CC-A846-460F-8AF3-AE566B80E75F}" type="parTrans" cxnId="{01D62631-E33E-4DEE-A511-539A9C38FA33}">
      <dgm:prSet/>
      <dgm:spPr/>
      <dgm:t>
        <a:bodyPr/>
        <a:lstStyle/>
        <a:p>
          <a:endParaRPr lang="en-US" sz="2000">
            <a:latin typeface="Candara" panose="020E0502030303020204" pitchFamily="34" charset="0"/>
          </a:endParaRPr>
        </a:p>
      </dgm:t>
    </dgm:pt>
    <dgm:pt modelId="{169E7AC4-B68D-498B-8A8E-6F875FE21E70}" type="sibTrans" cxnId="{01D62631-E33E-4DEE-A511-539A9C38FA33}">
      <dgm:prSet/>
      <dgm:spPr/>
      <dgm:t>
        <a:bodyPr/>
        <a:lstStyle/>
        <a:p>
          <a:endParaRPr lang="en-US" sz="2000">
            <a:latin typeface="Candara" panose="020E0502030303020204" pitchFamily="34" charset="0"/>
          </a:endParaRPr>
        </a:p>
      </dgm:t>
    </dgm:pt>
    <dgm:pt modelId="{2FAC7E2E-332B-4F86-805A-B8BF69193232}" type="pres">
      <dgm:prSet presAssocID="{BAD54AD0-6914-416A-B659-EBBD64916F5D}" presName="Name0" presStyleCnt="0">
        <dgm:presLayoutVars>
          <dgm:chMax val="7"/>
          <dgm:chPref val="7"/>
          <dgm:dir/>
          <dgm:animLvl val="lvl"/>
        </dgm:presLayoutVars>
      </dgm:prSet>
      <dgm:spPr/>
    </dgm:pt>
    <dgm:pt modelId="{65208196-C2AE-4FC9-9734-BF48238B1E0C}" type="pres">
      <dgm:prSet presAssocID="{85D448F3-151A-492E-A102-54280B1241E9}" presName="Accent1" presStyleCnt="0"/>
      <dgm:spPr/>
    </dgm:pt>
    <dgm:pt modelId="{0156E929-A0E8-4741-942E-5C6EE2E44BB1}" type="pres">
      <dgm:prSet presAssocID="{85D448F3-151A-492E-A102-54280B1241E9}" presName="Accent" presStyleLbl="node1" presStyleIdx="0" presStyleCnt="3"/>
      <dgm:spPr>
        <a:solidFill>
          <a:srgbClr val="000064"/>
        </a:solidFill>
      </dgm:spPr>
    </dgm:pt>
    <dgm:pt modelId="{D5FC6E50-331C-458B-A44A-B46892414B4B}" type="pres">
      <dgm:prSet presAssocID="{85D448F3-151A-492E-A102-54280B1241E9}" presName="Parent1" presStyleLbl="revTx" presStyleIdx="0" presStyleCnt="3">
        <dgm:presLayoutVars>
          <dgm:chMax val="1"/>
          <dgm:chPref val="1"/>
          <dgm:bulletEnabled val="1"/>
        </dgm:presLayoutVars>
      </dgm:prSet>
      <dgm:spPr/>
    </dgm:pt>
    <dgm:pt modelId="{16E6C84E-7BF2-479B-BC39-1A105E7F190D}" type="pres">
      <dgm:prSet presAssocID="{8173B675-C934-4961-A638-65E566FA10A6}" presName="Accent2" presStyleCnt="0"/>
      <dgm:spPr/>
    </dgm:pt>
    <dgm:pt modelId="{F658E615-B8E6-4227-AA63-BBE82A229386}" type="pres">
      <dgm:prSet presAssocID="{8173B675-C934-4961-A638-65E566FA10A6}" presName="Accent" presStyleLbl="node1" presStyleIdx="1" presStyleCnt="3"/>
      <dgm:spPr>
        <a:solidFill>
          <a:srgbClr val="4B91ED"/>
        </a:solidFill>
      </dgm:spPr>
    </dgm:pt>
    <dgm:pt modelId="{718E40E6-B690-4BB0-87B9-C3057D16AED4}" type="pres">
      <dgm:prSet presAssocID="{8173B675-C934-4961-A638-65E566FA10A6}" presName="Parent2" presStyleLbl="revTx" presStyleIdx="1" presStyleCnt="3">
        <dgm:presLayoutVars>
          <dgm:chMax val="1"/>
          <dgm:chPref val="1"/>
          <dgm:bulletEnabled val="1"/>
        </dgm:presLayoutVars>
      </dgm:prSet>
      <dgm:spPr/>
    </dgm:pt>
    <dgm:pt modelId="{87B0F617-5612-4B5E-A36B-27D515618398}" type="pres">
      <dgm:prSet presAssocID="{63ADA6E8-A551-4037-BE8D-F1810108DA15}" presName="Accent3" presStyleCnt="0"/>
      <dgm:spPr/>
    </dgm:pt>
    <dgm:pt modelId="{107F2471-5D4E-4689-A244-37E07563F721}" type="pres">
      <dgm:prSet presAssocID="{63ADA6E8-A551-4037-BE8D-F1810108DA15}" presName="Accent" presStyleLbl="node1" presStyleIdx="2" presStyleCnt="3"/>
      <dgm:spPr>
        <a:solidFill>
          <a:srgbClr val="15B292"/>
        </a:solidFill>
      </dgm:spPr>
    </dgm:pt>
    <dgm:pt modelId="{924FE8DD-75F2-462A-9106-627DB116C620}" type="pres">
      <dgm:prSet presAssocID="{63ADA6E8-A551-4037-BE8D-F1810108DA15}" presName="Parent3" presStyleLbl="revTx" presStyleIdx="2" presStyleCnt="3">
        <dgm:presLayoutVars>
          <dgm:chMax val="1"/>
          <dgm:chPref val="1"/>
          <dgm:bulletEnabled val="1"/>
        </dgm:presLayoutVars>
      </dgm:prSet>
      <dgm:spPr/>
    </dgm:pt>
  </dgm:ptLst>
  <dgm:cxnLst>
    <dgm:cxn modelId="{0469972A-BA60-44C8-A973-A2CB9724156E}" type="presOf" srcId="{85D448F3-151A-492E-A102-54280B1241E9}" destId="{D5FC6E50-331C-458B-A44A-B46892414B4B}" srcOrd="0" destOrd="0" presId="urn:microsoft.com/office/officeart/2009/layout/CircleArrowProcess"/>
    <dgm:cxn modelId="{01D62631-E33E-4DEE-A511-539A9C38FA33}" srcId="{BAD54AD0-6914-416A-B659-EBBD64916F5D}" destId="{63ADA6E8-A551-4037-BE8D-F1810108DA15}" srcOrd="2" destOrd="0" parTransId="{67A320CC-A846-460F-8AF3-AE566B80E75F}" sibTransId="{169E7AC4-B68D-498B-8A8E-6F875FE21E70}"/>
    <dgm:cxn modelId="{E934C149-3F52-4DD5-B86A-0956CA8B6849}" srcId="{BAD54AD0-6914-416A-B659-EBBD64916F5D}" destId="{85D448F3-151A-492E-A102-54280B1241E9}" srcOrd="0" destOrd="0" parTransId="{A3EE1100-89A9-4FE8-B6D7-FAD333DA8204}" sibTransId="{7CB0717B-068D-4904-A603-A2B40CD31902}"/>
    <dgm:cxn modelId="{75707B6F-1277-4736-B982-7E769FD6DF08}" type="presOf" srcId="{63ADA6E8-A551-4037-BE8D-F1810108DA15}" destId="{924FE8DD-75F2-462A-9106-627DB116C620}" srcOrd="0" destOrd="0" presId="urn:microsoft.com/office/officeart/2009/layout/CircleArrowProcess"/>
    <dgm:cxn modelId="{C9BCA870-A5FA-499D-AF0D-B9C6B5BF0592}" srcId="{BAD54AD0-6914-416A-B659-EBBD64916F5D}" destId="{8173B675-C934-4961-A638-65E566FA10A6}" srcOrd="1" destOrd="0" parTransId="{69EB50E1-2AEB-4C72-8279-95D7DBEAB7D3}" sibTransId="{595C093B-A69A-42AB-B30B-3710E21D67C5}"/>
    <dgm:cxn modelId="{81AD938C-3587-4398-AEDB-2CF343A51038}" type="presOf" srcId="{BAD54AD0-6914-416A-B659-EBBD64916F5D}" destId="{2FAC7E2E-332B-4F86-805A-B8BF69193232}" srcOrd="0" destOrd="0" presId="urn:microsoft.com/office/officeart/2009/layout/CircleArrowProcess"/>
    <dgm:cxn modelId="{D78D809D-66A5-4AAD-A183-E276A1F77536}" type="presOf" srcId="{8173B675-C934-4961-A638-65E566FA10A6}" destId="{718E40E6-B690-4BB0-87B9-C3057D16AED4}" srcOrd="0" destOrd="0" presId="urn:microsoft.com/office/officeart/2009/layout/CircleArrowProcess"/>
    <dgm:cxn modelId="{A6FE7AB2-CB38-4E1C-B0A2-9A552F0FCAD1}" type="presParOf" srcId="{2FAC7E2E-332B-4F86-805A-B8BF69193232}" destId="{65208196-C2AE-4FC9-9734-BF48238B1E0C}" srcOrd="0" destOrd="0" presId="urn:microsoft.com/office/officeart/2009/layout/CircleArrowProcess"/>
    <dgm:cxn modelId="{E1229994-72A7-4707-BB0B-37082BD27993}" type="presParOf" srcId="{65208196-C2AE-4FC9-9734-BF48238B1E0C}" destId="{0156E929-A0E8-4741-942E-5C6EE2E44BB1}" srcOrd="0" destOrd="0" presId="urn:microsoft.com/office/officeart/2009/layout/CircleArrowProcess"/>
    <dgm:cxn modelId="{A49C15C5-8A6A-4A03-94B2-AF01F2711B62}" type="presParOf" srcId="{2FAC7E2E-332B-4F86-805A-B8BF69193232}" destId="{D5FC6E50-331C-458B-A44A-B46892414B4B}" srcOrd="1" destOrd="0" presId="urn:microsoft.com/office/officeart/2009/layout/CircleArrowProcess"/>
    <dgm:cxn modelId="{FC7322B7-FEDA-452B-A503-23704B61919F}" type="presParOf" srcId="{2FAC7E2E-332B-4F86-805A-B8BF69193232}" destId="{16E6C84E-7BF2-479B-BC39-1A105E7F190D}" srcOrd="2" destOrd="0" presId="urn:microsoft.com/office/officeart/2009/layout/CircleArrowProcess"/>
    <dgm:cxn modelId="{03186025-638E-498F-A91E-97F1AD633154}" type="presParOf" srcId="{16E6C84E-7BF2-479B-BC39-1A105E7F190D}" destId="{F658E615-B8E6-4227-AA63-BBE82A229386}" srcOrd="0" destOrd="0" presId="urn:microsoft.com/office/officeart/2009/layout/CircleArrowProcess"/>
    <dgm:cxn modelId="{F77E6F6C-0D85-460C-B10B-801DAFED40F0}" type="presParOf" srcId="{2FAC7E2E-332B-4F86-805A-B8BF69193232}" destId="{718E40E6-B690-4BB0-87B9-C3057D16AED4}" srcOrd="3" destOrd="0" presId="urn:microsoft.com/office/officeart/2009/layout/CircleArrowProcess"/>
    <dgm:cxn modelId="{3795CAA3-A2E1-4C73-89E3-45089D20272E}" type="presParOf" srcId="{2FAC7E2E-332B-4F86-805A-B8BF69193232}" destId="{87B0F617-5612-4B5E-A36B-27D515618398}" srcOrd="4" destOrd="0" presId="urn:microsoft.com/office/officeart/2009/layout/CircleArrowProcess"/>
    <dgm:cxn modelId="{CBCCECD3-D1E0-4702-97D6-DD7CAC0AD4FC}" type="presParOf" srcId="{87B0F617-5612-4B5E-A36B-27D515618398}" destId="{107F2471-5D4E-4689-A244-37E07563F721}" srcOrd="0" destOrd="0" presId="urn:microsoft.com/office/officeart/2009/layout/CircleArrowProcess"/>
    <dgm:cxn modelId="{7A223097-1B88-442B-A500-5AB86DF2D16D}" type="presParOf" srcId="{2FAC7E2E-332B-4F86-805A-B8BF69193232}" destId="{924FE8DD-75F2-462A-9106-627DB116C620}"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FEF5842-8679-4FD5-93E7-6D1396C51DE4}"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n-US"/>
        </a:p>
      </dgm:t>
    </dgm:pt>
    <dgm:pt modelId="{5B3584A8-8205-4120-ACB8-5B8CA0180F85}">
      <dgm:prSet phldrT="[Text]" custT="1"/>
      <dgm:spPr>
        <a:solidFill>
          <a:srgbClr val="15B292">
            <a:alpha val="30196"/>
          </a:srgbClr>
        </a:solidFill>
      </dgm:spPr>
      <dgm:t>
        <a:bodyPr/>
        <a:lstStyle/>
        <a:p>
          <a:pPr>
            <a:lnSpc>
              <a:spcPct val="100000"/>
            </a:lnSpc>
            <a:spcAft>
              <a:spcPts val="0"/>
            </a:spcAft>
          </a:pPr>
          <a:r>
            <a:rPr lang="en-US" sz="3200" dirty="0">
              <a:latin typeface="Candara" panose="020E0502030303020204" pitchFamily="34" charset="0"/>
            </a:rPr>
            <a:t>PEARL-PURPLE</a:t>
          </a:r>
          <a:r>
            <a:rPr lang="en-US" sz="3600" dirty="0">
              <a:latin typeface="Candara" panose="020E0502030303020204" pitchFamily="34" charset="0"/>
            </a:rPr>
            <a:t> </a:t>
          </a:r>
        </a:p>
      </dgm:t>
    </dgm:pt>
    <dgm:pt modelId="{7933B97B-21DA-40DF-818B-8FC96FE886B8}" type="parTrans" cxnId="{616C8B2C-AE2C-417D-AE25-B25A393DEFC7}">
      <dgm:prSet/>
      <dgm:spPr/>
      <dgm:t>
        <a:bodyPr/>
        <a:lstStyle/>
        <a:p>
          <a:endParaRPr lang="en-US">
            <a:latin typeface="Century Gothic" panose="020B0502020202020204" pitchFamily="34" charset="0"/>
          </a:endParaRPr>
        </a:p>
      </dgm:t>
    </dgm:pt>
    <dgm:pt modelId="{80265B6B-7B50-40B5-ACB3-A1390BA9CF29}" type="sibTrans" cxnId="{616C8B2C-AE2C-417D-AE25-B25A393DEFC7}">
      <dgm:prSet/>
      <dgm:spPr/>
      <dgm:t>
        <a:bodyPr/>
        <a:lstStyle/>
        <a:p>
          <a:endParaRPr lang="en-US">
            <a:latin typeface="Century Gothic" panose="020B0502020202020204" pitchFamily="34" charset="0"/>
          </a:endParaRPr>
        </a:p>
      </dgm:t>
    </dgm:pt>
    <dgm:pt modelId="{19C97661-73E8-4F9A-B058-1233FD87E206}">
      <dgm:prSet phldrT="[Text]" custT="1"/>
      <dgm:spPr>
        <a:solidFill>
          <a:srgbClr val="15B292"/>
        </a:solidFill>
      </dgm:spPr>
      <dgm:t>
        <a:bodyPr/>
        <a:lstStyle/>
        <a:p>
          <a:pPr algn="l"/>
          <a:r>
            <a:rPr lang="en-US" sz="1800" b="0" i="0" u="none" dirty="0">
              <a:latin typeface="Candara" panose="020E0502030303020204" pitchFamily="34" charset="0"/>
            </a:rPr>
            <a:t>Research Advisory Committee (RAC) at the University of Maryland-College Park Addictions Programs</a:t>
          </a:r>
        </a:p>
        <a:p>
          <a:pPr algn="l"/>
          <a:r>
            <a:rPr lang="en-US" sz="1800" b="0" i="0" u="none" dirty="0">
              <a:latin typeface="Candara" panose="020E0502030303020204" pitchFamily="34" charset="0"/>
            </a:rPr>
            <a:t>Advised on programmatic/non-research projects and co-develop research proposals</a:t>
          </a:r>
        </a:p>
        <a:p>
          <a:pPr algn="l"/>
          <a:r>
            <a:rPr lang="en-US" sz="1800" b="0" i="0" u="none" dirty="0">
              <a:latin typeface="Candara" panose="020E0502030303020204" pitchFamily="34" charset="0"/>
            </a:rPr>
            <a:t>RAC served as a social support and information-experience exchange platform</a:t>
          </a:r>
        </a:p>
      </dgm:t>
    </dgm:pt>
    <dgm:pt modelId="{1536F8CC-2BB7-421B-AB93-0286659D81D1}" type="parTrans" cxnId="{0FC8FFFE-4733-4838-9659-3B3CB12022BE}">
      <dgm:prSet/>
      <dgm:spPr/>
      <dgm:t>
        <a:bodyPr/>
        <a:lstStyle/>
        <a:p>
          <a:endParaRPr lang="en-US">
            <a:latin typeface="Century Gothic" panose="020B0502020202020204" pitchFamily="34" charset="0"/>
          </a:endParaRPr>
        </a:p>
      </dgm:t>
    </dgm:pt>
    <dgm:pt modelId="{0B3D2CEF-3EA5-42B9-9C3C-E00C1322F33D}" type="sibTrans" cxnId="{0FC8FFFE-4733-4838-9659-3B3CB12022BE}">
      <dgm:prSet/>
      <dgm:spPr/>
      <dgm:t>
        <a:bodyPr/>
        <a:lstStyle/>
        <a:p>
          <a:endParaRPr lang="en-US">
            <a:latin typeface="Century Gothic" panose="020B0502020202020204" pitchFamily="34" charset="0"/>
          </a:endParaRPr>
        </a:p>
      </dgm:t>
    </dgm:pt>
    <dgm:pt modelId="{F8A40651-24DC-4863-9B22-85F5E852B4CD}">
      <dgm:prSet phldrT="[Text]" custT="1"/>
      <dgm:spPr>
        <a:solidFill>
          <a:srgbClr val="4B91ED">
            <a:alpha val="30196"/>
          </a:srgbClr>
        </a:solidFill>
      </dgm:spPr>
      <dgm:t>
        <a:bodyPr/>
        <a:lstStyle/>
        <a:p>
          <a:pPr>
            <a:lnSpc>
              <a:spcPct val="100000"/>
            </a:lnSpc>
            <a:spcAft>
              <a:spcPts val="0"/>
            </a:spcAft>
          </a:pPr>
          <a:r>
            <a:rPr lang="en-US" sz="3200" dirty="0">
              <a:latin typeface="Candara" panose="020E0502030303020204" pitchFamily="34" charset="0"/>
            </a:rPr>
            <a:t>HEAL Justice Community Opioid Innovation Network</a:t>
          </a:r>
          <a:endParaRPr lang="en-US" sz="1400" dirty="0">
            <a:latin typeface="Candara" panose="020E0502030303020204" pitchFamily="34" charset="0"/>
          </a:endParaRPr>
        </a:p>
      </dgm:t>
    </dgm:pt>
    <dgm:pt modelId="{F4A7BA54-4914-4387-AC26-AD506F633B6A}" type="parTrans" cxnId="{AE8E9483-274A-448F-B5E7-E40F6E2C2AA1}">
      <dgm:prSet/>
      <dgm:spPr/>
      <dgm:t>
        <a:bodyPr/>
        <a:lstStyle/>
        <a:p>
          <a:endParaRPr lang="en-US">
            <a:latin typeface="Century Gothic" panose="020B0502020202020204" pitchFamily="34" charset="0"/>
          </a:endParaRPr>
        </a:p>
      </dgm:t>
    </dgm:pt>
    <dgm:pt modelId="{4C4E56AA-BE23-4AF3-86C2-9CEC4FD75978}" type="sibTrans" cxnId="{AE8E9483-274A-448F-B5E7-E40F6E2C2AA1}">
      <dgm:prSet/>
      <dgm:spPr/>
      <dgm:t>
        <a:bodyPr/>
        <a:lstStyle/>
        <a:p>
          <a:endParaRPr lang="en-US">
            <a:latin typeface="Century Gothic" panose="020B0502020202020204" pitchFamily="34" charset="0"/>
          </a:endParaRPr>
        </a:p>
      </dgm:t>
    </dgm:pt>
    <dgm:pt modelId="{822D1D42-0738-4C0E-B07D-7F2F2A252437}">
      <dgm:prSet phldrT="[Text]" custT="1"/>
      <dgm:spPr>
        <a:solidFill>
          <a:srgbClr val="4B91ED"/>
        </a:solidFill>
      </dgm:spPr>
      <dgm:t>
        <a:bodyPr/>
        <a:lstStyle/>
        <a:p>
          <a:pPr algn="l"/>
          <a:r>
            <a:rPr lang="en-US" sz="1800" b="0" i="0" dirty="0">
              <a:latin typeface="Candara" panose="020E0502030303020204" pitchFamily="34" charset="0"/>
            </a:rPr>
            <a:t>HEAL Justice Community Opioid Innovation Network (JCOIN) host a Practitioner Board and a Stakeholder Board</a:t>
          </a:r>
        </a:p>
        <a:p>
          <a:pPr algn="l"/>
          <a:r>
            <a:rPr lang="en-US" sz="1800" dirty="0">
              <a:latin typeface="Candara" panose="020E0502030303020204" pitchFamily="34" charset="0"/>
            </a:rPr>
            <a:t>Started with goals of 0% tokenism and making engagement meaningful</a:t>
          </a:r>
        </a:p>
        <a:p>
          <a:pPr algn="l"/>
          <a:r>
            <a:rPr lang="en-US" sz="1800" dirty="0">
              <a:latin typeface="Candara" panose="020E0502030303020204" pitchFamily="34" charset="0"/>
            </a:rPr>
            <a:t>Host a meeting series and tailor events and materials to different audiences</a:t>
          </a:r>
          <a:endParaRPr lang="en-US" sz="1800" b="0" dirty="0">
            <a:latin typeface="Candara" panose="020E0502030303020204" pitchFamily="34" charset="0"/>
          </a:endParaRPr>
        </a:p>
      </dgm:t>
    </dgm:pt>
    <dgm:pt modelId="{E1DC05A3-4F8B-4D56-BA96-069EEBC9270A}" type="sibTrans" cxnId="{92B82B59-B52C-428B-BE4B-EECAE1958886}">
      <dgm:prSet/>
      <dgm:spPr/>
      <dgm:t>
        <a:bodyPr/>
        <a:lstStyle/>
        <a:p>
          <a:endParaRPr lang="en-US">
            <a:latin typeface="Century Gothic" panose="020B0502020202020204" pitchFamily="34" charset="0"/>
          </a:endParaRPr>
        </a:p>
      </dgm:t>
    </dgm:pt>
    <dgm:pt modelId="{DF14AE56-A3DD-4E5A-B90F-765A83A5E006}" type="parTrans" cxnId="{92B82B59-B52C-428B-BE4B-EECAE1958886}">
      <dgm:prSet/>
      <dgm:spPr/>
      <dgm:t>
        <a:bodyPr/>
        <a:lstStyle/>
        <a:p>
          <a:endParaRPr lang="en-US">
            <a:latin typeface="Century Gothic" panose="020B0502020202020204" pitchFamily="34" charset="0"/>
          </a:endParaRPr>
        </a:p>
      </dgm:t>
    </dgm:pt>
    <dgm:pt modelId="{33498E2C-04B1-4B1F-8827-383CCC4ECC7D}" type="pres">
      <dgm:prSet presAssocID="{BFEF5842-8679-4FD5-93E7-6D1396C51DE4}" presName="theList" presStyleCnt="0">
        <dgm:presLayoutVars>
          <dgm:dir/>
          <dgm:animLvl val="lvl"/>
          <dgm:resizeHandles val="exact"/>
        </dgm:presLayoutVars>
      </dgm:prSet>
      <dgm:spPr/>
    </dgm:pt>
    <dgm:pt modelId="{E21A7C5C-5535-42D0-84CE-5E9CDB9BBCB9}" type="pres">
      <dgm:prSet presAssocID="{5B3584A8-8205-4120-ACB8-5B8CA0180F85}" presName="compNode" presStyleCnt="0"/>
      <dgm:spPr/>
    </dgm:pt>
    <dgm:pt modelId="{672A2938-E0E4-422B-960C-986EA05780C3}" type="pres">
      <dgm:prSet presAssocID="{5B3584A8-8205-4120-ACB8-5B8CA0180F85}" presName="aNode" presStyleLbl="bgShp" presStyleIdx="0" presStyleCnt="2"/>
      <dgm:spPr/>
    </dgm:pt>
    <dgm:pt modelId="{8251A81D-2EF9-40BD-9647-CBD7CA3B5310}" type="pres">
      <dgm:prSet presAssocID="{5B3584A8-8205-4120-ACB8-5B8CA0180F85}" presName="textNode" presStyleLbl="bgShp" presStyleIdx="0" presStyleCnt="2"/>
      <dgm:spPr/>
    </dgm:pt>
    <dgm:pt modelId="{F0226F7C-03AB-47A7-9DD3-475303D61032}" type="pres">
      <dgm:prSet presAssocID="{5B3584A8-8205-4120-ACB8-5B8CA0180F85}" presName="compChildNode" presStyleCnt="0"/>
      <dgm:spPr/>
    </dgm:pt>
    <dgm:pt modelId="{8A07A250-2DAA-43AC-9013-F870534900B7}" type="pres">
      <dgm:prSet presAssocID="{5B3584A8-8205-4120-ACB8-5B8CA0180F85}" presName="theInnerList" presStyleCnt="0"/>
      <dgm:spPr/>
    </dgm:pt>
    <dgm:pt modelId="{6E63223A-3A39-4FFE-A0C8-33FFD2A8F73E}" type="pres">
      <dgm:prSet presAssocID="{19C97661-73E8-4F9A-B058-1233FD87E206}" presName="childNode" presStyleLbl="node1" presStyleIdx="0" presStyleCnt="2">
        <dgm:presLayoutVars>
          <dgm:bulletEnabled val="1"/>
        </dgm:presLayoutVars>
      </dgm:prSet>
      <dgm:spPr/>
    </dgm:pt>
    <dgm:pt modelId="{42CFFE92-6B34-4CDF-8FE5-4CD1CC1421B5}" type="pres">
      <dgm:prSet presAssocID="{5B3584A8-8205-4120-ACB8-5B8CA0180F85}" presName="aSpace" presStyleCnt="0"/>
      <dgm:spPr/>
    </dgm:pt>
    <dgm:pt modelId="{8E675F66-274B-4134-B288-FC901A65374C}" type="pres">
      <dgm:prSet presAssocID="{F8A40651-24DC-4863-9B22-85F5E852B4CD}" presName="compNode" presStyleCnt="0"/>
      <dgm:spPr/>
    </dgm:pt>
    <dgm:pt modelId="{A8B2C646-A7C4-4400-914E-4696B85E4BEF}" type="pres">
      <dgm:prSet presAssocID="{F8A40651-24DC-4863-9B22-85F5E852B4CD}" presName="aNode" presStyleLbl="bgShp" presStyleIdx="1" presStyleCnt="2" custScaleX="101680"/>
      <dgm:spPr/>
    </dgm:pt>
    <dgm:pt modelId="{17F8E9B6-5105-450A-BAF8-0C11EA3C5E6B}" type="pres">
      <dgm:prSet presAssocID="{F8A40651-24DC-4863-9B22-85F5E852B4CD}" presName="textNode" presStyleLbl="bgShp" presStyleIdx="1" presStyleCnt="2"/>
      <dgm:spPr/>
    </dgm:pt>
    <dgm:pt modelId="{616123C3-3CBC-4B84-A61D-C1AA8245095E}" type="pres">
      <dgm:prSet presAssocID="{F8A40651-24DC-4863-9B22-85F5E852B4CD}" presName="compChildNode" presStyleCnt="0"/>
      <dgm:spPr/>
    </dgm:pt>
    <dgm:pt modelId="{A7C59535-DD8F-4D2B-829B-C2C9C493CA34}" type="pres">
      <dgm:prSet presAssocID="{F8A40651-24DC-4863-9B22-85F5E852B4CD}" presName="theInnerList" presStyleCnt="0"/>
      <dgm:spPr/>
    </dgm:pt>
    <dgm:pt modelId="{9A4832E1-38C7-44CB-89C1-7A06C2E3FB4B}" type="pres">
      <dgm:prSet presAssocID="{822D1D42-0738-4C0E-B07D-7F2F2A252437}" presName="childNode" presStyleLbl="node1" presStyleIdx="1" presStyleCnt="2">
        <dgm:presLayoutVars>
          <dgm:bulletEnabled val="1"/>
        </dgm:presLayoutVars>
      </dgm:prSet>
      <dgm:spPr/>
    </dgm:pt>
  </dgm:ptLst>
  <dgm:cxnLst>
    <dgm:cxn modelId="{B9CCFF17-8BA5-4F16-8752-76B7912885B5}" type="presOf" srcId="{BFEF5842-8679-4FD5-93E7-6D1396C51DE4}" destId="{33498E2C-04B1-4B1F-8827-383CCC4ECC7D}" srcOrd="0" destOrd="0" presId="urn:microsoft.com/office/officeart/2005/8/layout/lProcess2"/>
    <dgm:cxn modelId="{616C8B2C-AE2C-417D-AE25-B25A393DEFC7}" srcId="{BFEF5842-8679-4FD5-93E7-6D1396C51DE4}" destId="{5B3584A8-8205-4120-ACB8-5B8CA0180F85}" srcOrd="0" destOrd="0" parTransId="{7933B97B-21DA-40DF-818B-8FC96FE886B8}" sibTransId="{80265B6B-7B50-40B5-ACB3-A1390BA9CF29}"/>
    <dgm:cxn modelId="{8B1A2B39-4B18-426B-94E3-033F452291CE}" type="presOf" srcId="{5B3584A8-8205-4120-ACB8-5B8CA0180F85}" destId="{672A2938-E0E4-422B-960C-986EA05780C3}" srcOrd="0" destOrd="0" presId="urn:microsoft.com/office/officeart/2005/8/layout/lProcess2"/>
    <dgm:cxn modelId="{37753769-EC00-46C2-BBC3-E1460069670E}" type="presOf" srcId="{F8A40651-24DC-4863-9B22-85F5E852B4CD}" destId="{17F8E9B6-5105-450A-BAF8-0C11EA3C5E6B}" srcOrd="1" destOrd="0" presId="urn:microsoft.com/office/officeart/2005/8/layout/lProcess2"/>
    <dgm:cxn modelId="{4C1D9D70-6B04-43DD-B60A-B1940F2C60C8}" type="presOf" srcId="{F8A40651-24DC-4863-9B22-85F5E852B4CD}" destId="{A8B2C646-A7C4-4400-914E-4696B85E4BEF}" srcOrd="0" destOrd="0" presId="urn:microsoft.com/office/officeart/2005/8/layout/lProcess2"/>
    <dgm:cxn modelId="{92B82B59-B52C-428B-BE4B-EECAE1958886}" srcId="{F8A40651-24DC-4863-9B22-85F5E852B4CD}" destId="{822D1D42-0738-4C0E-B07D-7F2F2A252437}" srcOrd="0" destOrd="0" parTransId="{DF14AE56-A3DD-4E5A-B90F-765A83A5E006}" sibTransId="{E1DC05A3-4F8B-4D56-BA96-069EEBC9270A}"/>
    <dgm:cxn modelId="{AE8E9483-274A-448F-B5E7-E40F6E2C2AA1}" srcId="{BFEF5842-8679-4FD5-93E7-6D1396C51DE4}" destId="{F8A40651-24DC-4863-9B22-85F5E852B4CD}" srcOrd="1" destOrd="0" parTransId="{F4A7BA54-4914-4387-AC26-AD506F633B6A}" sibTransId="{4C4E56AA-BE23-4AF3-86C2-9CEC4FD75978}"/>
    <dgm:cxn modelId="{3C9A85B5-8632-4031-895F-08FDA28F2AEE}" type="presOf" srcId="{19C97661-73E8-4F9A-B058-1233FD87E206}" destId="{6E63223A-3A39-4FFE-A0C8-33FFD2A8F73E}" srcOrd="0" destOrd="0" presId="urn:microsoft.com/office/officeart/2005/8/layout/lProcess2"/>
    <dgm:cxn modelId="{1589C1DE-62D9-F248-8EE9-3A6BAD5CC55E}" type="presOf" srcId="{822D1D42-0738-4C0E-B07D-7F2F2A252437}" destId="{9A4832E1-38C7-44CB-89C1-7A06C2E3FB4B}" srcOrd="0" destOrd="0" presId="urn:microsoft.com/office/officeart/2005/8/layout/lProcess2"/>
    <dgm:cxn modelId="{E2810FEB-9282-4DAA-AB4F-A0FBAD89E530}" type="presOf" srcId="{5B3584A8-8205-4120-ACB8-5B8CA0180F85}" destId="{8251A81D-2EF9-40BD-9647-CBD7CA3B5310}" srcOrd="1" destOrd="0" presId="urn:microsoft.com/office/officeart/2005/8/layout/lProcess2"/>
    <dgm:cxn modelId="{0FC8FFFE-4733-4838-9659-3B3CB12022BE}" srcId="{5B3584A8-8205-4120-ACB8-5B8CA0180F85}" destId="{19C97661-73E8-4F9A-B058-1233FD87E206}" srcOrd="0" destOrd="0" parTransId="{1536F8CC-2BB7-421B-AB93-0286659D81D1}" sibTransId="{0B3D2CEF-3EA5-42B9-9C3C-E00C1322F33D}"/>
    <dgm:cxn modelId="{C0490982-B522-40F6-A322-7F42E8E70ACB}" type="presParOf" srcId="{33498E2C-04B1-4B1F-8827-383CCC4ECC7D}" destId="{E21A7C5C-5535-42D0-84CE-5E9CDB9BBCB9}" srcOrd="0" destOrd="0" presId="urn:microsoft.com/office/officeart/2005/8/layout/lProcess2"/>
    <dgm:cxn modelId="{46551AA5-A3D7-41B1-A29D-C802794A0788}" type="presParOf" srcId="{E21A7C5C-5535-42D0-84CE-5E9CDB9BBCB9}" destId="{672A2938-E0E4-422B-960C-986EA05780C3}" srcOrd="0" destOrd="0" presId="urn:microsoft.com/office/officeart/2005/8/layout/lProcess2"/>
    <dgm:cxn modelId="{33895FB0-6FF9-49B4-AADE-EE932402E52E}" type="presParOf" srcId="{E21A7C5C-5535-42D0-84CE-5E9CDB9BBCB9}" destId="{8251A81D-2EF9-40BD-9647-CBD7CA3B5310}" srcOrd="1" destOrd="0" presId="urn:microsoft.com/office/officeart/2005/8/layout/lProcess2"/>
    <dgm:cxn modelId="{4D3DD1FB-F0A3-4357-8942-BD690541D6F0}" type="presParOf" srcId="{E21A7C5C-5535-42D0-84CE-5E9CDB9BBCB9}" destId="{F0226F7C-03AB-47A7-9DD3-475303D61032}" srcOrd="2" destOrd="0" presId="urn:microsoft.com/office/officeart/2005/8/layout/lProcess2"/>
    <dgm:cxn modelId="{35C79D9B-590F-4571-AA19-CFE25DFF3002}" type="presParOf" srcId="{F0226F7C-03AB-47A7-9DD3-475303D61032}" destId="{8A07A250-2DAA-43AC-9013-F870534900B7}" srcOrd="0" destOrd="0" presId="urn:microsoft.com/office/officeart/2005/8/layout/lProcess2"/>
    <dgm:cxn modelId="{BBE28C0A-514F-4780-88FB-FE2358781663}" type="presParOf" srcId="{8A07A250-2DAA-43AC-9013-F870534900B7}" destId="{6E63223A-3A39-4FFE-A0C8-33FFD2A8F73E}" srcOrd="0" destOrd="0" presId="urn:microsoft.com/office/officeart/2005/8/layout/lProcess2"/>
    <dgm:cxn modelId="{DC6E1DD1-6821-4896-8528-10DBD6C3465C}" type="presParOf" srcId="{33498E2C-04B1-4B1F-8827-383CCC4ECC7D}" destId="{42CFFE92-6B34-4CDF-8FE5-4CD1CC1421B5}" srcOrd="1" destOrd="0" presId="urn:microsoft.com/office/officeart/2005/8/layout/lProcess2"/>
    <dgm:cxn modelId="{3422BA38-DBA2-48F6-909D-832EF807DE30}" type="presParOf" srcId="{33498E2C-04B1-4B1F-8827-383CCC4ECC7D}" destId="{8E675F66-274B-4134-B288-FC901A65374C}" srcOrd="2" destOrd="0" presId="urn:microsoft.com/office/officeart/2005/8/layout/lProcess2"/>
    <dgm:cxn modelId="{561761DC-E327-4673-94ED-FB33D0B7EFB3}" type="presParOf" srcId="{8E675F66-274B-4134-B288-FC901A65374C}" destId="{A8B2C646-A7C4-4400-914E-4696B85E4BEF}" srcOrd="0" destOrd="0" presId="urn:microsoft.com/office/officeart/2005/8/layout/lProcess2"/>
    <dgm:cxn modelId="{F98DCED5-81E2-4C02-878D-859F6B5F0E64}" type="presParOf" srcId="{8E675F66-274B-4134-B288-FC901A65374C}" destId="{17F8E9B6-5105-450A-BAF8-0C11EA3C5E6B}" srcOrd="1" destOrd="0" presId="urn:microsoft.com/office/officeart/2005/8/layout/lProcess2"/>
    <dgm:cxn modelId="{F3861742-7DF2-46DA-865B-D5C3AFD72666}" type="presParOf" srcId="{8E675F66-274B-4134-B288-FC901A65374C}" destId="{616123C3-3CBC-4B84-A61D-C1AA8245095E}" srcOrd="2" destOrd="0" presId="urn:microsoft.com/office/officeart/2005/8/layout/lProcess2"/>
    <dgm:cxn modelId="{DF15B80D-7393-48CE-B3E8-2D8867E851B2}" type="presParOf" srcId="{616123C3-3CBC-4B84-A61D-C1AA8245095E}" destId="{A7C59535-DD8F-4D2B-829B-C2C9C493CA34}" srcOrd="0" destOrd="0" presId="urn:microsoft.com/office/officeart/2005/8/layout/lProcess2"/>
    <dgm:cxn modelId="{88770AB1-2446-2A47-A2E3-723E2FBD8CDC}" type="presParOf" srcId="{A7C59535-DD8F-4D2B-829B-C2C9C493CA34}" destId="{9A4832E1-38C7-44CB-89C1-7A06C2E3FB4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B2CBADF-7C61-499F-93DF-EEA30BEC9B94}" type="doc">
      <dgm:prSet loTypeId="urn:microsoft.com/office/officeart/2018/5/layout/CenteredIconLabelDescriptionList" loCatId="icon" qsTypeId="urn:microsoft.com/office/officeart/2005/8/quickstyle/simple1" qsCatId="simple" csTypeId="urn:microsoft.com/office/officeart/2005/8/colors/accent4_2" csCatId="accent4" phldr="1"/>
      <dgm:spPr/>
      <dgm:t>
        <a:bodyPr/>
        <a:lstStyle/>
        <a:p>
          <a:endParaRPr lang="en-US"/>
        </a:p>
      </dgm:t>
    </dgm:pt>
    <dgm:pt modelId="{30676915-2425-4395-ACD4-359B21458807}">
      <dgm:prSet/>
      <dgm:spPr/>
      <dgm:t>
        <a:bodyPr/>
        <a:lstStyle/>
        <a:p>
          <a:pPr>
            <a:lnSpc>
              <a:spcPct val="100000"/>
            </a:lnSpc>
            <a:defRPr b="1"/>
          </a:pPr>
          <a:r>
            <a:rPr lang="en-US" dirty="0">
              <a:latin typeface="Candara" panose="020E0502030303020204" pitchFamily="34" charset="0"/>
            </a:rPr>
            <a:t>Scientific Resources and Training for Partnership Engagement</a:t>
          </a:r>
        </a:p>
      </dgm:t>
    </dgm:pt>
    <dgm:pt modelId="{8A913F50-4784-4D8F-A63B-D8B3882B5378}" type="parTrans" cxnId="{9CC83637-3CF9-48A5-82DA-40355CA3F4A8}">
      <dgm:prSet/>
      <dgm:spPr/>
      <dgm:t>
        <a:bodyPr/>
        <a:lstStyle/>
        <a:p>
          <a:endParaRPr lang="en-US">
            <a:latin typeface="Century Gothic" panose="020B0502020202020204" pitchFamily="34" charset="0"/>
          </a:endParaRPr>
        </a:p>
      </dgm:t>
    </dgm:pt>
    <dgm:pt modelId="{454CD2CD-EC1A-41A1-8C8F-4BCCFDF93AA6}" type="sibTrans" cxnId="{9CC83637-3CF9-48A5-82DA-40355CA3F4A8}">
      <dgm:prSet/>
      <dgm:spPr/>
      <dgm:t>
        <a:bodyPr/>
        <a:lstStyle/>
        <a:p>
          <a:endParaRPr lang="en-US">
            <a:latin typeface="Century Gothic" panose="020B0502020202020204" pitchFamily="34" charset="0"/>
          </a:endParaRPr>
        </a:p>
      </dgm:t>
    </dgm:pt>
    <dgm:pt modelId="{6F57A4A5-246C-4FFC-9226-55CC8DE397B3}">
      <dgm:prSet/>
      <dgm:spPr/>
      <dgm:t>
        <a:bodyPr/>
        <a:lstStyle/>
        <a:p>
          <a:pPr>
            <a:lnSpc>
              <a:spcPct val="100000"/>
            </a:lnSpc>
            <a:defRPr b="1"/>
          </a:pPr>
          <a:r>
            <a:rPr lang="en-US" dirty="0">
              <a:latin typeface="Candara" panose="020E0502030303020204" pitchFamily="34" charset="0"/>
            </a:rPr>
            <a:t>Worksheets</a:t>
          </a:r>
        </a:p>
      </dgm:t>
    </dgm:pt>
    <dgm:pt modelId="{BB21E51C-FB76-40D0-B14B-821D6077D15C}" type="parTrans" cxnId="{C182D280-53FE-4A21-A50B-E0EF2CBCC767}">
      <dgm:prSet/>
      <dgm:spPr/>
      <dgm:t>
        <a:bodyPr/>
        <a:lstStyle/>
        <a:p>
          <a:endParaRPr lang="en-US">
            <a:latin typeface="Century Gothic" panose="020B0502020202020204" pitchFamily="34" charset="0"/>
          </a:endParaRPr>
        </a:p>
      </dgm:t>
    </dgm:pt>
    <dgm:pt modelId="{D40B9021-DD9F-4A6F-B187-77BD423BFF30}" type="sibTrans" cxnId="{C182D280-53FE-4A21-A50B-E0EF2CBCC767}">
      <dgm:prSet/>
      <dgm:spPr/>
      <dgm:t>
        <a:bodyPr/>
        <a:lstStyle/>
        <a:p>
          <a:endParaRPr lang="en-US">
            <a:latin typeface="Century Gothic" panose="020B0502020202020204" pitchFamily="34" charset="0"/>
          </a:endParaRPr>
        </a:p>
      </dgm:t>
    </dgm:pt>
    <dgm:pt modelId="{7106AAB8-7525-45EC-9C0A-7C56E7C4E99B}">
      <dgm:prSet custT="1"/>
      <dgm:spPr/>
      <dgm:t>
        <a:bodyPr/>
        <a:lstStyle/>
        <a:p>
          <a:pPr>
            <a:lnSpc>
              <a:spcPct val="100000"/>
            </a:lnSpc>
          </a:pPr>
          <a:r>
            <a:rPr lang="en-US" sz="1500" dirty="0">
              <a:latin typeface="Candara" panose="020E0502030303020204" pitchFamily="34" charset="0"/>
            </a:rPr>
            <a:t>Partner </a:t>
          </a:r>
          <a:r>
            <a:rPr lang="en-US" sz="1600" dirty="0">
              <a:latin typeface="Candara" panose="020E0502030303020204" pitchFamily="34" charset="0"/>
            </a:rPr>
            <a:t>Engagement</a:t>
          </a:r>
          <a:r>
            <a:rPr lang="en-US" sz="1500" dirty="0">
              <a:latin typeface="Candara" panose="020E0502030303020204" pitchFamily="34" charset="0"/>
            </a:rPr>
            <a:t> Strategic Plan Worksheet</a:t>
          </a:r>
        </a:p>
      </dgm:t>
    </dgm:pt>
    <dgm:pt modelId="{7D90D107-9D0D-42F8-8EB0-447D58F1A054}" type="parTrans" cxnId="{81E1F5E3-43A4-4C4F-9C75-F03439E3D111}">
      <dgm:prSet/>
      <dgm:spPr/>
      <dgm:t>
        <a:bodyPr/>
        <a:lstStyle/>
        <a:p>
          <a:endParaRPr lang="en-US">
            <a:latin typeface="Century Gothic" panose="020B0502020202020204" pitchFamily="34" charset="0"/>
          </a:endParaRPr>
        </a:p>
      </dgm:t>
    </dgm:pt>
    <dgm:pt modelId="{337DF18C-195C-43F1-BD86-A9A6FCAB838A}" type="sibTrans" cxnId="{81E1F5E3-43A4-4C4F-9C75-F03439E3D111}">
      <dgm:prSet/>
      <dgm:spPr/>
      <dgm:t>
        <a:bodyPr/>
        <a:lstStyle/>
        <a:p>
          <a:endParaRPr lang="en-US">
            <a:latin typeface="Century Gothic" panose="020B0502020202020204" pitchFamily="34" charset="0"/>
          </a:endParaRPr>
        </a:p>
      </dgm:t>
    </dgm:pt>
    <dgm:pt modelId="{D4021DF5-59F1-4FBB-8873-B1B4E14A789B}">
      <dgm:prSet/>
      <dgm:spPr/>
      <dgm:t>
        <a:bodyPr/>
        <a:lstStyle/>
        <a:p>
          <a:pPr>
            <a:lnSpc>
              <a:spcPct val="100000"/>
            </a:lnSpc>
          </a:pPr>
          <a:r>
            <a:rPr lang="en-US" sz="1500" dirty="0">
              <a:latin typeface="Candara" panose="020E0502030303020204" pitchFamily="34" charset="0"/>
            </a:rPr>
            <a:t>Support and Resource Checklist</a:t>
          </a:r>
        </a:p>
      </dgm:t>
    </dgm:pt>
    <dgm:pt modelId="{99D5FDBC-5925-47A9-ADC1-B9F26FAF7CC2}" type="parTrans" cxnId="{2A6B65C6-95EF-499E-9231-644522B3DFEB}">
      <dgm:prSet/>
      <dgm:spPr/>
      <dgm:t>
        <a:bodyPr/>
        <a:lstStyle/>
        <a:p>
          <a:endParaRPr lang="en-US">
            <a:latin typeface="Century Gothic" panose="020B0502020202020204" pitchFamily="34" charset="0"/>
          </a:endParaRPr>
        </a:p>
      </dgm:t>
    </dgm:pt>
    <dgm:pt modelId="{18117B5B-7433-4B62-9E50-EAA9B2B1A418}" type="sibTrans" cxnId="{2A6B65C6-95EF-499E-9231-644522B3DFEB}">
      <dgm:prSet/>
      <dgm:spPr/>
      <dgm:t>
        <a:bodyPr/>
        <a:lstStyle/>
        <a:p>
          <a:endParaRPr lang="en-US">
            <a:latin typeface="Century Gothic" panose="020B0502020202020204" pitchFamily="34" charset="0"/>
          </a:endParaRPr>
        </a:p>
      </dgm:t>
    </dgm:pt>
    <dgm:pt modelId="{966C0A9E-1E6C-415A-83CF-14B2E81A1432}" type="pres">
      <dgm:prSet presAssocID="{AB2CBADF-7C61-499F-93DF-EEA30BEC9B94}" presName="root" presStyleCnt="0">
        <dgm:presLayoutVars>
          <dgm:dir/>
          <dgm:resizeHandles val="exact"/>
        </dgm:presLayoutVars>
      </dgm:prSet>
      <dgm:spPr/>
    </dgm:pt>
    <dgm:pt modelId="{76E52F3B-D569-48C9-A812-2F2EA76A03B0}" type="pres">
      <dgm:prSet presAssocID="{30676915-2425-4395-ACD4-359B21458807}" presName="compNode" presStyleCnt="0"/>
      <dgm:spPr/>
    </dgm:pt>
    <dgm:pt modelId="{FA13935C-EE35-422A-9EA3-2F19B43D5C18}" type="pres">
      <dgm:prSet presAssocID="{30676915-2425-4395-ACD4-359B2145880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ask"/>
        </a:ext>
      </dgm:extLst>
    </dgm:pt>
    <dgm:pt modelId="{03188689-88EF-47DC-9DE0-AA8FE9FF4DC1}" type="pres">
      <dgm:prSet presAssocID="{30676915-2425-4395-ACD4-359B21458807}" presName="iconSpace" presStyleCnt="0"/>
      <dgm:spPr/>
    </dgm:pt>
    <dgm:pt modelId="{DE7882EF-848B-4B4C-A8AE-3076C02A5508}" type="pres">
      <dgm:prSet presAssocID="{30676915-2425-4395-ACD4-359B21458807}" presName="parTx" presStyleLbl="revTx" presStyleIdx="0" presStyleCnt="4">
        <dgm:presLayoutVars>
          <dgm:chMax val="0"/>
          <dgm:chPref val="0"/>
        </dgm:presLayoutVars>
      </dgm:prSet>
      <dgm:spPr/>
    </dgm:pt>
    <dgm:pt modelId="{B3B0FECB-450E-4040-B385-8E1DD4F11922}" type="pres">
      <dgm:prSet presAssocID="{30676915-2425-4395-ACD4-359B21458807}" presName="txSpace" presStyleCnt="0"/>
      <dgm:spPr/>
    </dgm:pt>
    <dgm:pt modelId="{5425F6EF-7F89-409A-94BF-544B83E6A308}" type="pres">
      <dgm:prSet presAssocID="{30676915-2425-4395-ACD4-359B21458807}" presName="desTx" presStyleLbl="revTx" presStyleIdx="1" presStyleCnt="4">
        <dgm:presLayoutVars/>
      </dgm:prSet>
      <dgm:spPr/>
    </dgm:pt>
    <dgm:pt modelId="{31E8156F-3884-4030-92AB-1A5B8817C382}" type="pres">
      <dgm:prSet presAssocID="{454CD2CD-EC1A-41A1-8C8F-4BCCFDF93AA6}" presName="sibTrans" presStyleCnt="0"/>
      <dgm:spPr/>
    </dgm:pt>
    <dgm:pt modelId="{899B93E5-8D34-41BA-98AC-A9519134F8A6}" type="pres">
      <dgm:prSet presAssocID="{6F57A4A5-246C-4FFC-9226-55CC8DE397B3}" presName="compNode" presStyleCnt="0"/>
      <dgm:spPr/>
    </dgm:pt>
    <dgm:pt modelId="{B27064EC-28E9-4C63-80AC-8F25D54858F4}" type="pres">
      <dgm:prSet presAssocID="{6F57A4A5-246C-4FFC-9226-55CC8DE397B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4D645C21-611D-4ECB-B140-42315A5E3C59}" type="pres">
      <dgm:prSet presAssocID="{6F57A4A5-246C-4FFC-9226-55CC8DE397B3}" presName="iconSpace" presStyleCnt="0"/>
      <dgm:spPr/>
    </dgm:pt>
    <dgm:pt modelId="{CEEA2121-268E-4975-9818-9B25820AA1F5}" type="pres">
      <dgm:prSet presAssocID="{6F57A4A5-246C-4FFC-9226-55CC8DE397B3}" presName="parTx" presStyleLbl="revTx" presStyleIdx="2" presStyleCnt="4">
        <dgm:presLayoutVars>
          <dgm:chMax val="0"/>
          <dgm:chPref val="0"/>
        </dgm:presLayoutVars>
      </dgm:prSet>
      <dgm:spPr/>
    </dgm:pt>
    <dgm:pt modelId="{CEFE6145-EC2C-4F7D-A33A-8526F996F5FC}" type="pres">
      <dgm:prSet presAssocID="{6F57A4A5-246C-4FFC-9226-55CC8DE397B3}" presName="txSpace" presStyleCnt="0"/>
      <dgm:spPr/>
    </dgm:pt>
    <dgm:pt modelId="{498B7594-8F86-4A08-AA85-2E8D91715949}" type="pres">
      <dgm:prSet presAssocID="{6F57A4A5-246C-4FFC-9226-55CC8DE397B3}" presName="desTx" presStyleLbl="revTx" presStyleIdx="3" presStyleCnt="4" custLinFactNeighborX="2071" custLinFactNeighborY="-49758">
        <dgm:presLayoutVars/>
      </dgm:prSet>
      <dgm:spPr/>
    </dgm:pt>
  </dgm:ptLst>
  <dgm:cxnLst>
    <dgm:cxn modelId="{9CC83637-3CF9-48A5-82DA-40355CA3F4A8}" srcId="{AB2CBADF-7C61-499F-93DF-EEA30BEC9B94}" destId="{30676915-2425-4395-ACD4-359B21458807}" srcOrd="0" destOrd="0" parTransId="{8A913F50-4784-4D8F-A63B-D8B3882B5378}" sibTransId="{454CD2CD-EC1A-41A1-8C8F-4BCCFDF93AA6}"/>
    <dgm:cxn modelId="{FA849A44-570C-43D7-968B-7A05F4E1FE20}" type="presOf" srcId="{30676915-2425-4395-ACD4-359B21458807}" destId="{DE7882EF-848B-4B4C-A8AE-3076C02A5508}" srcOrd="0" destOrd="0" presId="urn:microsoft.com/office/officeart/2018/5/layout/CenteredIconLabelDescriptionList"/>
    <dgm:cxn modelId="{9BDAD94E-6944-4077-86C3-D0A8C127698C}" type="presOf" srcId="{6F57A4A5-246C-4FFC-9226-55CC8DE397B3}" destId="{CEEA2121-268E-4975-9818-9B25820AA1F5}" srcOrd="0" destOrd="0" presId="urn:microsoft.com/office/officeart/2018/5/layout/CenteredIconLabelDescriptionList"/>
    <dgm:cxn modelId="{C182D280-53FE-4A21-A50B-E0EF2CBCC767}" srcId="{AB2CBADF-7C61-499F-93DF-EEA30BEC9B94}" destId="{6F57A4A5-246C-4FFC-9226-55CC8DE397B3}" srcOrd="1" destOrd="0" parTransId="{BB21E51C-FB76-40D0-B14B-821D6077D15C}" sibTransId="{D40B9021-DD9F-4A6F-B187-77BD423BFF30}"/>
    <dgm:cxn modelId="{CC54D08F-3B94-42FA-B11E-EBC478CDDA0E}" type="presOf" srcId="{7106AAB8-7525-45EC-9C0A-7C56E7C4E99B}" destId="{498B7594-8F86-4A08-AA85-2E8D91715949}" srcOrd="0" destOrd="0" presId="urn:microsoft.com/office/officeart/2018/5/layout/CenteredIconLabelDescriptionList"/>
    <dgm:cxn modelId="{2B5DF4A5-015B-4F97-A2AA-52C25C019F07}" type="presOf" srcId="{AB2CBADF-7C61-499F-93DF-EEA30BEC9B94}" destId="{966C0A9E-1E6C-415A-83CF-14B2E81A1432}" srcOrd="0" destOrd="0" presId="urn:microsoft.com/office/officeart/2018/5/layout/CenteredIconLabelDescriptionList"/>
    <dgm:cxn modelId="{2A6B65C6-95EF-499E-9231-644522B3DFEB}" srcId="{6F57A4A5-246C-4FFC-9226-55CC8DE397B3}" destId="{D4021DF5-59F1-4FBB-8873-B1B4E14A789B}" srcOrd="1" destOrd="0" parTransId="{99D5FDBC-5925-47A9-ADC1-B9F26FAF7CC2}" sibTransId="{18117B5B-7433-4B62-9E50-EAA9B2B1A418}"/>
    <dgm:cxn modelId="{81E1F5E3-43A4-4C4F-9C75-F03439E3D111}" srcId="{6F57A4A5-246C-4FFC-9226-55CC8DE397B3}" destId="{7106AAB8-7525-45EC-9C0A-7C56E7C4E99B}" srcOrd="0" destOrd="0" parTransId="{7D90D107-9D0D-42F8-8EB0-447D58F1A054}" sibTransId="{337DF18C-195C-43F1-BD86-A9A6FCAB838A}"/>
    <dgm:cxn modelId="{499E3DF7-14C5-4509-A50D-44DC0A806E23}" type="presOf" srcId="{D4021DF5-59F1-4FBB-8873-B1B4E14A789B}" destId="{498B7594-8F86-4A08-AA85-2E8D91715949}" srcOrd="0" destOrd="1" presId="urn:microsoft.com/office/officeart/2018/5/layout/CenteredIconLabelDescriptionList"/>
    <dgm:cxn modelId="{D20E07FC-FB42-4861-BC23-1C71B99411B1}" type="presParOf" srcId="{966C0A9E-1E6C-415A-83CF-14B2E81A1432}" destId="{76E52F3B-D569-48C9-A812-2F2EA76A03B0}" srcOrd="0" destOrd="0" presId="urn:microsoft.com/office/officeart/2018/5/layout/CenteredIconLabelDescriptionList"/>
    <dgm:cxn modelId="{C3B5CEBD-054A-4888-A8B6-8DE62119C85A}" type="presParOf" srcId="{76E52F3B-D569-48C9-A812-2F2EA76A03B0}" destId="{FA13935C-EE35-422A-9EA3-2F19B43D5C18}" srcOrd="0" destOrd="0" presId="urn:microsoft.com/office/officeart/2018/5/layout/CenteredIconLabelDescriptionList"/>
    <dgm:cxn modelId="{211847FF-6075-441F-917E-316EA148F6DC}" type="presParOf" srcId="{76E52F3B-D569-48C9-A812-2F2EA76A03B0}" destId="{03188689-88EF-47DC-9DE0-AA8FE9FF4DC1}" srcOrd="1" destOrd="0" presId="urn:microsoft.com/office/officeart/2018/5/layout/CenteredIconLabelDescriptionList"/>
    <dgm:cxn modelId="{ADA88A43-CCB9-4D32-9AF7-CBF9F63A4742}" type="presParOf" srcId="{76E52F3B-D569-48C9-A812-2F2EA76A03B0}" destId="{DE7882EF-848B-4B4C-A8AE-3076C02A5508}" srcOrd="2" destOrd="0" presId="urn:microsoft.com/office/officeart/2018/5/layout/CenteredIconLabelDescriptionList"/>
    <dgm:cxn modelId="{160EC817-ACFF-4F7D-89ED-6B7012786EBD}" type="presParOf" srcId="{76E52F3B-D569-48C9-A812-2F2EA76A03B0}" destId="{B3B0FECB-450E-4040-B385-8E1DD4F11922}" srcOrd="3" destOrd="0" presId="urn:microsoft.com/office/officeart/2018/5/layout/CenteredIconLabelDescriptionList"/>
    <dgm:cxn modelId="{B76CDB66-F488-4789-8A11-2161AE9FD8CB}" type="presParOf" srcId="{76E52F3B-D569-48C9-A812-2F2EA76A03B0}" destId="{5425F6EF-7F89-409A-94BF-544B83E6A308}" srcOrd="4" destOrd="0" presId="urn:microsoft.com/office/officeart/2018/5/layout/CenteredIconLabelDescriptionList"/>
    <dgm:cxn modelId="{44DF8A70-5429-45B6-9B58-7C832BC91FB8}" type="presParOf" srcId="{966C0A9E-1E6C-415A-83CF-14B2E81A1432}" destId="{31E8156F-3884-4030-92AB-1A5B8817C382}" srcOrd="1" destOrd="0" presId="urn:microsoft.com/office/officeart/2018/5/layout/CenteredIconLabelDescriptionList"/>
    <dgm:cxn modelId="{C77ED994-3DB6-4565-AFF2-08B16D2AE45E}" type="presParOf" srcId="{966C0A9E-1E6C-415A-83CF-14B2E81A1432}" destId="{899B93E5-8D34-41BA-98AC-A9519134F8A6}" srcOrd="2" destOrd="0" presId="urn:microsoft.com/office/officeart/2018/5/layout/CenteredIconLabelDescriptionList"/>
    <dgm:cxn modelId="{A7EEB4B2-445A-46F9-8B8A-9AF14D0E8447}" type="presParOf" srcId="{899B93E5-8D34-41BA-98AC-A9519134F8A6}" destId="{B27064EC-28E9-4C63-80AC-8F25D54858F4}" srcOrd="0" destOrd="0" presId="urn:microsoft.com/office/officeart/2018/5/layout/CenteredIconLabelDescriptionList"/>
    <dgm:cxn modelId="{89E19D36-A5B2-4728-9303-8EAE978A51E3}" type="presParOf" srcId="{899B93E5-8D34-41BA-98AC-A9519134F8A6}" destId="{4D645C21-611D-4ECB-B140-42315A5E3C59}" srcOrd="1" destOrd="0" presId="urn:microsoft.com/office/officeart/2018/5/layout/CenteredIconLabelDescriptionList"/>
    <dgm:cxn modelId="{A2CAA1FF-941A-4656-8CE1-93E64B8CA2EF}" type="presParOf" srcId="{899B93E5-8D34-41BA-98AC-A9519134F8A6}" destId="{CEEA2121-268E-4975-9818-9B25820AA1F5}" srcOrd="2" destOrd="0" presId="urn:microsoft.com/office/officeart/2018/5/layout/CenteredIconLabelDescriptionList"/>
    <dgm:cxn modelId="{FA5C2A39-274A-4C51-919E-D648D7964ECB}" type="presParOf" srcId="{899B93E5-8D34-41BA-98AC-A9519134F8A6}" destId="{CEFE6145-EC2C-4F7D-A33A-8526F996F5FC}" srcOrd="3" destOrd="0" presId="urn:microsoft.com/office/officeart/2018/5/layout/CenteredIconLabelDescriptionList"/>
    <dgm:cxn modelId="{1CA5C057-B146-4F41-BFD4-485ACC1137F9}" type="presParOf" srcId="{899B93E5-8D34-41BA-98AC-A9519134F8A6}" destId="{498B7594-8F86-4A08-AA85-2E8D91715949}"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096A680-000B-4BEA-9A14-89D440529B2C}" type="doc">
      <dgm:prSet loTypeId="urn:microsoft.com/office/officeart/2018/2/layout/IconVerticalSolidList" loCatId="icon" qsTypeId="urn:microsoft.com/office/officeart/2005/8/quickstyle/simple3" qsCatId="simple" csTypeId="urn:microsoft.com/office/officeart/2005/8/colors/accent4_2" csCatId="accent4" phldr="1"/>
      <dgm:spPr/>
      <dgm:t>
        <a:bodyPr/>
        <a:lstStyle/>
        <a:p>
          <a:endParaRPr lang="en-US"/>
        </a:p>
      </dgm:t>
    </dgm:pt>
    <dgm:pt modelId="{CA10E3BA-6E31-4FA7-87FB-A708125240EE}">
      <dgm:prSet/>
      <dgm:spPr/>
      <dgm:t>
        <a:bodyPr/>
        <a:lstStyle/>
        <a:p>
          <a:pPr>
            <a:lnSpc>
              <a:spcPct val="100000"/>
            </a:lnSpc>
          </a:pPr>
          <a:r>
            <a:rPr lang="en-US" dirty="0">
              <a:latin typeface="Candara" panose="020E0502030303020204" pitchFamily="34" charset="0"/>
            </a:rPr>
            <a:t>The goal is for researchers to improve the quality of their research by promoting partnered engagement with the affected communities</a:t>
          </a:r>
        </a:p>
      </dgm:t>
    </dgm:pt>
    <dgm:pt modelId="{48418D87-25F4-4E83-940D-F94FF7B95F6B}" type="parTrans" cxnId="{20F4BDE4-BB38-4C59-95B8-CC2F89DFD0DC}">
      <dgm:prSet/>
      <dgm:spPr/>
      <dgm:t>
        <a:bodyPr/>
        <a:lstStyle/>
        <a:p>
          <a:endParaRPr lang="en-US"/>
        </a:p>
      </dgm:t>
    </dgm:pt>
    <dgm:pt modelId="{0B5051CE-A319-4A59-9EAF-879A0E9E1B2E}" type="sibTrans" cxnId="{20F4BDE4-BB38-4C59-95B8-CC2F89DFD0DC}">
      <dgm:prSet/>
      <dgm:spPr/>
      <dgm:t>
        <a:bodyPr/>
        <a:lstStyle/>
        <a:p>
          <a:endParaRPr lang="en-US"/>
        </a:p>
      </dgm:t>
    </dgm:pt>
    <dgm:pt modelId="{A1560084-3513-4A86-B13A-8C6EA3A8C9F0}">
      <dgm:prSet/>
      <dgm:spPr/>
      <dgm:t>
        <a:bodyPr/>
        <a:lstStyle/>
        <a:p>
          <a:pPr>
            <a:lnSpc>
              <a:spcPct val="100000"/>
            </a:lnSpc>
          </a:pPr>
          <a:r>
            <a:rPr lang="en-US" dirty="0">
              <a:latin typeface="Candara" panose="020E0502030303020204" pitchFamily="34" charset="0"/>
            </a:rPr>
            <a:t>Engaging communities—particularly those </a:t>
          </a:r>
          <a:r>
            <a:rPr lang="en-US" b="1" dirty="0">
              <a:latin typeface="Candara" panose="020E0502030303020204" pitchFamily="34" charset="0"/>
            </a:rPr>
            <a:t>historically excluded </a:t>
          </a:r>
          <a:r>
            <a:rPr lang="en-US" dirty="0">
              <a:latin typeface="Candara" panose="020E0502030303020204" pitchFamily="34" charset="0"/>
            </a:rPr>
            <a:t>from health research processes and decision-making—is </a:t>
          </a:r>
          <a:r>
            <a:rPr lang="en-US" b="1" dirty="0">
              <a:latin typeface="Candara" panose="020E0502030303020204" pitchFamily="34" charset="0"/>
            </a:rPr>
            <a:t>essential</a:t>
          </a:r>
          <a:r>
            <a:rPr lang="en-US" dirty="0">
              <a:latin typeface="Candara" panose="020E0502030303020204" pitchFamily="34" charset="0"/>
            </a:rPr>
            <a:t> for translating substance use and pain interventions and programs for maximal public health impact</a:t>
          </a:r>
        </a:p>
      </dgm:t>
    </dgm:pt>
    <dgm:pt modelId="{6C4C3622-63C1-482F-BED4-D3C85F854EF4}" type="parTrans" cxnId="{2E5561D8-9654-43EB-B8C8-F107DFE8B6B0}">
      <dgm:prSet/>
      <dgm:spPr/>
      <dgm:t>
        <a:bodyPr/>
        <a:lstStyle/>
        <a:p>
          <a:endParaRPr lang="en-US"/>
        </a:p>
      </dgm:t>
    </dgm:pt>
    <dgm:pt modelId="{417FA383-839D-4880-9FD6-78D7459D346C}" type="sibTrans" cxnId="{2E5561D8-9654-43EB-B8C8-F107DFE8B6B0}">
      <dgm:prSet/>
      <dgm:spPr/>
      <dgm:t>
        <a:bodyPr/>
        <a:lstStyle/>
        <a:p>
          <a:endParaRPr lang="en-US"/>
        </a:p>
      </dgm:t>
    </dgm:pt>
    <dgm:pt modelId="{342E4D9C-BDB0-4879-BC89-AE9BA7AD6BAA}">
      <dgm:prSet/>
      <dgm:spPr/>
      <dgm:t>
        <a:bodyPr/>
        <a:lstStyle/>
        <a:p>
          <a:pPr>
            <a:lnSpc>
              <a:spcPct val="100000"/>
            </a:lnSpc>
          </a:pPr>
          <a:r>
            <a:rPr lang="en-US" b="1" dirty="0">
              <a:latin typeface="Candara" panose="020E0502030303020204" pitchFamily="34" charset="0"/>
            </a:rPr>
            <a:t>Ending addiction to substances, effectively managing pain, </a:t>
          </a:r>
          <a:r>
            <a:rPr lang="en-US" dirty="0">
              <a:latin typeface="Candara" panose="020E0502030303020204" pitchFamily="34" charset="0"/>
            </a:rPr>
            <a:t>and </a:t>
          </a:r>
          <a:r>
            <a:rPr lang="en-US" b="1" dirty="0">
              <a:latin typeface="Candara" panose="020E0502030303020204" pitchFamily="34" charset="0"/>
            </a:rPr>
            <a:t>reducing overdose deaths </a:t>
          </a:r>
          <a:r>
            <a:rPr lang="en-US" dirty="0">
              <a:latin typeface="Candara" panose="020E0502030303020204" pitchFamily="34" charset="0"/>
            </a:rPr>
            <a:t>will require meaningfully engaging and integrating partners to help develop high-quality, equitable, and sustainable solutions</a:t>
          </a:r>
        </a:p>
      </dgm:t>
    </dgm:pt>
    <dgm:pt modelId="{C8FD8E78-DD98-4397-80A2-3B06CD806F18}" type="parTrans" cxnId="{7B722B99-B71D-4C72-94FB-12C8F8BC49A0}">
      <dgm:prSet/>
      <dgm:spPr/>
      <dgm:t>
        <a:bodyPr/>
        <a:lstStyle/>
        <a:p>
          <a:endParaRPr lang="en-US"/>
        </a:p>
      </dgm:t>
    </dgm:pt>
    <dgm:pt modelId="{9827F5F9-9565-4393-B412-17DC9F78A12A}" type="sibTrans" cxnId="{7B722B99-B71D-4C72-94FB-12C8F8BC49A0}">
      <dgm:prSet/>
      <dgm:spPr/>
      <dgm:t>
        <a:bodyPr/>
        <a:lstStyle/>
        <a:p>
          <a:endParaRPr lang="en-US"/>
        </a:p>
      </dgm:t>
    </dgm:pt>
    <dgm:pt modelId="{C4EF0D7C-FD5C-4E9A-978F-32410A43C708}" type="pres">
      <dgm:prSet presAssocID="{B096A680-000B-4BEA-9A14-89D440529B2C}" presName="root" presStyleCnt="0">
        <dgm:presLayoutVars>
          <dgm:dir/>
          <dgm:resizeHandles val="exact"/>
        </dgm:presLayoutVars>
      </dgm:prSet>
      <dgm:spPr/>
    </dgm:pt>
    <dgm:pt modelId="{4ACED4D7-BFF2-4440-B545-62111F293283}" type="pres">
      <dgm:prSet presAssocID="{CA10E3BA-6E31-4FA7-87FB-A708125240EE}" presName="compNode" presStyleCnt="0"/>
      <dgm:spPr/>
    </dgm:pt>
    <dgm:pt modelId="{02ED2391-502E-49F4-B2D2-A732568E81F1}" type="pres">
      <dgm:prSet presAssocID="{CA10E3BA-6E31-4FA7-87FB-A708125240EE}" presName="bgRect" presStyleLbl="bgShp" presStyleIdx="0" presStyleCnt="3"/>
      <dgm:spPr/>
    </dgm:pt>
    <dgm:pt modelId="{80A11C17-6D15-434D-93E0-1E93551ECFB6}" type="pres">
      <dgm:prSet presAssocID="{CA10E3BA-6E31-4FA7-87FB-A708125240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E0CDCC70-23C5-48C6-866F-073141ECC453}" type="pres">
      <dgm:prSet presAssocID="{CA10E3BA-6E31-4FA7-87FB-A708125240EE}" presName="spaceRect" presStyleCnt="0"/>
      <dgm:spPr/>
    </dgm:pt>
    <dgm:pt modelId="{70F4ACE4-8C12-475B-8D2C-5AB554D735BC}" type="pres">
      <dgm:prSet presAssocID="{CA10E3BA-6E31-4FA7-87FB-A708125240EE}" presName="parTx" presStyleLbl="revTx" presStyleIdx="0" presStyleCnt="3">
        <dgm:presLayoutVars>
          <dgm:chMax val="0"/>
          <dgm:chPref val="0"/>
        </dgm:presLayoutVars>
      </dgm:prSet>
      <dgm:spPr/>
    </dgm:pt>
    <dgm:pt modelId="{AA8F57D1-F8CC-4142-A8CD-07A74D2ED0B0}" type="pres">
      <dgm:prSet presAssocID="{0B5051CE-A319-4A59-9EAF-879A0E9E1B2E}" presName="sibTrans" presStyleCnt="0"/>
      <dgm:spPr/>
    </dgm:pt>
    <dgm:pt modelId="{1AFD07F6-BBEF-4DD9-AD06-008542D533A5}" type="pres">
      <dgm:prSet presAssocID="{A1560084-3513-4A86-B13A-8C6EA3A8C9F0}" presName="compNode" presStyleCnt="0"/>
      <dgm:spPr/>
    </dgm:pt>
    <dgm:pt modelId="{595D2B2D-D286-4BC8-BF00-0B6F3E36A774}" type="pres">
      <dgm:prSet presAssocID="{A1560084-3513-4A86-B13A-8C6EA3A8C9F0}" presName="bgRect" presStyleLbl="bgShp" presStyleIdx="1" presStyleCnt="3"/>
      <dgm:spPr/>
    </dgm:pt>
    <dgm:pt modelId="{763CCB58-3462-4842-9A10-B99D2949BFE8}" type="pres">
      <dgm:prSet presAssocID="{A1560084-3513-4A86-B13A-8C6EA3A8C9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0D89D96F-438B-4EDB-A280-B84F3AF1C961}" type="pres">
      <dgm:prSet presAssocID="{A1560084-3513-4A86-B13A-8C6EA3A8C9F0}" presName="spaceRect" presStyleCnt="0"/>
      <dgm:spPr/>
    </dgm:pt>
    <dgm:pt modelId="{C7ED324C-F4C5-419E-80A9-3E29B9F6BBDC}" type="pres">
      <dgm:prSet presAssocID="{A1560084-3513-4A86-B13A-8C6EA3A8C9F0}" presName="parTx" presStyleLbl="revTx" presStyleIdx="1" presStyleCnt="3">
        <dgm:presLayoutVars>
          <dgm:chMax val="0"/>
          <dgm:chPref val="0"/>
        </dgm:presLayoutVars>
      </dgm:prSet>
      <dgm:spPr/>
    </dgm:pt>
    <dgm:pt modelId="{4AE50C83-80C0-459D-9071-7E86BEC6EB8E}" type="pres">
      <dgm:prSet presAssocID="{417FA383-839D-4880-9FD6-78D7459D346C}" presName="sibTrans" presStyleCnt="0"/>
      <dgm:spPr/>
    </dgm:pt>
    <dgm:pt modelId="{C3CA5B8E-310D-4D1F-84CC-D36AB744CFE1}" type="pres">
      <dgm:prSet presAssocID="{342E4D9C-BDB0-4879-BC89-AE9BA7AD6BAA}" presName="compNode" presStyleCnt="0"/>
      <dgm:spPr/>
    </dgm:pt>
    <dgm:pt modelId="{8264C293-F976-45B0-AB16-D3B504DE3834}" type="pres">
      <dgm:prSet presAssocID="{342E4D9C-BDB0-4879-BC89-AE9BA7AD6BAA}" presName="bgRect" presStyleLbl="bgShp" presStyleIdx="2" presStyleCnt="3"/>
      <dgm:spPr/>
    </dgm:pt>
    <dgm:pt modelId="{FB11280A-0362-4073-AA3F-4F270F883A1F}" type="pres">
      <dgm:prSet presAssocID="{342E4D9C-BDB0-4879-BC89-AE9BA7AD6B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9E67D13D-F17B-428D-899D-36BEAA3F56F1}" type="pres">
      <dgm:prSet presAssocID="{342E4D9C-BDB0-4879-BC89-AE9BA7AD6BAA}" presName="spaceRect" presStyleCnt="0"/>
      <dgm:spPr/>
    </dgm:pt>
    <dgm:pt modelId="{B688931F-EF3E-48E3-87CA-0A4A522208D7}" type="pres">
      <dgm:prSet presAssocID="{342E4D9C-BDB0-4879-BC89-AE9BA7AD6BAA}" presName="parTx" presStyleLbl="revTx" presStyleIdx="2" presStyleCnt="3">
        <dgm:presLayoutVars>
          <dgm:chMax val="0"/>
          <dgm:chPref val="0"/>
        </dgm:presLayoutVars>
      </dgm:prSet>
      <dgm:spPr/>
    </dgm:pt>
  </dgm:ptLst>
  <dgm:cxnLst>
    <dgm:cxn modelId="{3B28B210-4A9A-432A-9946-903E75291B74}" type="presOf" srcId="{A1560084-3513-4A86-B13A-8C6EA3A8C9F0}" destId="{C7ED324C-F4C5-419E-80A9-3E29B9F6BBDC}" srcOrd="0" destOrd="0" presId="urn:microsoft.com/office/officeart/2018/2/layout/IconVerticalSolidList"/>
    <dgm:cxn modelId="{9330863D-1FF7-4B9B-AD2A-C66A633163F3}" type="presOf" srcId="{CA10E3BA-6E31-4FA7-87FB-A708125240EE}" destId="{70F4ACE4-8C12-475B-8D2C-5AB554D735BC}" srcOrd="0" destOrd="0" presId="urn:microsoft.com/office/officeart/2018/2/layout/IconVerticalSolidList"/>
    <dgm:cxn modelId="{A4B78E80-B64C-4239-A4D0-0B0175BE58FF}" type="presOf" srcId="{B096A680-000B-4BEA-9A14-89D440529B2C}" destId="{C4EF0D7C-FD5C-4E9A-978F-32410A43C708}" srcOrd="0" destOrd="0" presId="urn:microsoft.com/office/officeart/2018/2/layout/IconVerticalSolidList"/>
    <dgm:cxn modelId="{61B7848A-9277-49F6-87AF-1853DBA81C40}" type="presOf" srcId="{342E4D9C-BDB0-4879-BC89-AE9BA7AD6BAA}" destId="{B688931F-EF3E-48E3-87CA-0A4A522208D7}" srcOrd="0" destOrd="0" presId="urn:microsoft.com/office/officeart/2018/2/layout/IconVerticalSolidList"/>
    <dgm:cxn modelId="{7B722B99-B71D-4C72-94FB-12C8F8BC49A0}" srcId="{B096A680-000B-4BEA-9A14-89D440529B2C}" destId="{342E4D9C-BDB0-4879-BC89-AE9BA7AD6BAA}" srcOrd="2" destOrd="0" parTransId="{C8FD8E78-DD98-4397-80A2-3B06CD806F18}" sibTransId="{9827F5F9-9565-4393-B412-17DC9F78A12A}"/>
    <dgm:cxn modelId="{2E5561D8-9654-43EB-B8C8-F107DFE8B6B0}" srcId="{B096A680-000B-4BEA-9A14-89D440529B2C}" destId="{A1560084-3513-4A86-B13A-8C6EA3A8C9F0}" srcOrd="1" destOrd="0" parTransId="{6C4C3622-63C1-482F-BED4-D3C85F854EF4}" sibTransId="{417FA383-839D-4880-9FD6-78D7459D346C}"/>
    <dgm:cxn modelId="{20F4BDE4-BB38-4C59-95B8-CC2F89DFD0DC}" srcId="{B096A680-000B-4BEA-9A14-89D440529B2C}" destId="{CA10E3BA-6E31-4FA7-87FB-A708125240EE}" srcOrd="0" destOrd="0" parTransId="{48418D87-25F4-4E83-940D-F94FF7B95F6B}" sibTransId="{0B5051CE-A319-4A59-9EAF-879A0E9E1B2E}"/>
    <dgm:cxn modelId="{2632F5A1-C48E-4CFF-AA78-CA7814DED9B8}" type="presParOf" srcId="{C4EF0D7C-FD5C-4E9A-978F-32410A43C708}" destId="{4ACED4D7-BFF2-4440-B545-62111F293283}" srcOrd="0" destOrd="0" presId="urn:microsoft.com/office/officeart/2018/2/layout/IconVerticalSolidList"/>
    <dgm:cxn modelId="{F49EB70C-8AF2-403E-95E7-AC35B6E3532A}" type="presParOf" srcId="{4ACED4D7-BFF2-4440-B545-62111F293283}" destId="{02ED2391-502E-49F4-B2D2-A732568E81F1}" srcOrd="0" destOrd="0" presId="urn:microsoft.com/office/officeart/2018/2/layout/IconVerticalSolidList"/>
    <dgm:cxn modelId="{F1539AF7-A958-4228-B67D-893B04FDA771}" type="presParOf" srcId="{4ACED4D7-BFF2-4440-B545-62111F293283}" destId="{80A11C17-6D15-434D-93E0-1E93551ECFB6}" srcOrd="1" destOrd="0" presId="urn:microsoft.com/office/officeart/2018/2/layout/IconVerticalSolidList"/>
    <dgm:cxn modelId="{38140FD4-EF2B-459C-B7A3-00ECF9C4D857}" type="presParOf" srcId="{4ACED4D7-BFF2-4440-B545-62111F293283}" destId="{E0CDCC70-23C5-48C6-866F-073141ECC453}" srcOrd="2" destOrd="0" presId="urn:microsoft.com/office/officeart/2018/2/layout/IconVerticalSolidList"/>
    <dgm:cxn modelId="{BAE4E971-B763-4E3B-B1D7-50F6CF59001C}" type="presParOf" srcId="{4ACED4D7-BFF2-4440-B545-62111F293283}" destId="{70F4ACE4-8C12-475B-8D2C-5AB554D735BC}" srcOrd="3" destOrd="0" presId="urn:microsoft.com/office/officeart/2018/2/layout/IconVerticalSolidList"/>
    <dgm:cxn modelId="{28F935D3-3DBB-4C1D-94ED-E59A5D765275}" type="presParOf" srcId="{C4EF0D7C-FD5C-4E9A-978F-32410A43C708}" destId="{AA8F57D1-F8CC-4142-A8CD-07A74D2ED0B0}" srcOrd="1" destOrd="0" presId="urn:microsoft.com/office/officeart/2018/2/layout/IconVerticalSolidList"/>
    <dgm:cxn modelId="{DAE5AC93-925D-4CD5-9241-2A615185D7F2}" type="presParOf" srcId="{C4EF0D7C-FD5C-4E9A-978F-32410A43C708}" destId="{1AFD07F6-BBEF-4DD9-AD06-008542D533A5}" srcOrd="2" destOrd="0" presId="urn:microsoft.com/office/officeart/2018/2/layout/IconVerticalSolidList"/>
    <dgm:cxn modelId="{26FC4A00-7AD9-487E-B40A-8ECE1D2F11F8}" type="presParOf" srcId="{1AFD07F6-BBEF-4DD9-AD06-008542D533A5}" destId="{595D2B2D-D286-4BC8-BF00-0B6F3E36A774}" srcOrd="0" destOrd="0" presId="urn:microsoft.com/office/officeart/2018/2/layout/IconVerticalSolidList"/>
    <dgm:cxn modelId="{50F45A8F-91A4-49CC-9A59-49CAD50D8896}" type="presParOf" srcId="{1AFD07F6-BBEF-4DD9-AD06-008542D533A5}" destId="{763CCB58-3462-4842-9A10-B99D2949BFE8}" srcOrd="1" destOrd="0" presId="urn:microsoft.com/office/officeart/2018/2/layout/IconVerticalSolidList"/>
    <dgm:cxn modelId="{533F1F7D-BF00-41CC-B483-AD9D7E7CAF6B}" type="presParOf" srcId="{1AFD07F6-BBEF-4DD9-AD06-008542D533A5}" destId="{0D89D96F-438B-4EDB-A280-B84F3AF1C961}" srcOrd="2" destOrd="0" presId="urn:microsoft.com/office/officeart/2018/2/layout/IconVerticalSolidList"/>
    <dgm:cxn modelId="{4E02BE97-91CC-4023-BACC-D1E25591DECA}" type="presParOf" srcId="{1AFD07F6-BBEF-4DD9-AD06-008542D533A5}" destId="{C7ED324C-F4C5-419E-80A9-3E29B9F6BBDC}" srcOrd="3" destOrd="0" presId="urn:microsoft.com/office/officeart/2018/2/layout/IconVerticalSolidList"/>
    <dgm:cxn modelId="{3879EAB0-64C3-4768-ADFC-AE45F9AB34FA}" type="presParOf" srcId="{C4EF0D7C-FD5C-4E9A-978F-32410A43C708}" destId="{4AE50C83-80C0-459D-9071-7E86BEC6EB8E}" srcOrd="3" destOrd="0" presId="urn:microsoft.com/office/officeart/2018/2/layout/IconVerticalSolidList"/>
    <dgm:cxn modelId="{F0208FBD-0A69-42F0-819C-4AEA5A4CB2E8}" type="presParOf" srcId="{C4EF0D7C-FD5C-4E9A-978F-32410A43C708}" destId="{C3CA5B8E-310D-4D1F-84CC-D36AB744CFE1}" srcOrd="4" destOrd="0" presId="urn:microsoft.com/office/officeart/2018/2/layout/IconVerticalSolidList"/>
    <dgm:cxn modelId="{0DDC3881-6BFA-497E-8224-E42CB130FEFA}" type="presParOf" srcId="{C3CA5B8E-310D-4D1F-84CC-D36AB744CFE1}" destId="{8264C293-F976-45B0-AB16-D3B504DE3834}" srcOrd="0" destOrd="0" presId="urn:microsoft.com/office/officeart/2018/2/layout/IconVerticalSolidList"/>
    <dgm:cxn modelId="{774F1FB9-62D8-4EF8-9DFE-2B517F88FF1E}" type="presParOf" srcId="{C3CA5B8E-310D-4D1F-84CC-D36AB744CFE1}" destId="{FB11280A-0362-4073-AA3F-4F270F883A1F}" srcOrd="1" destOrd="0" presId="urn:microsoft.com/office/officeart/2018/2/layout/IconVerticalSolidList"/>
    <dgm:cxn modelId="{124AB3D6-E3F6-4118-845C-1D58940AE762}" type="presParOf" srcId="{C3CA5B8E-310D-4D1F-84CC-D36AB744CFE1}" destId="{9E67D13D-F17B-428D-899D-36BEAA3F56F1}" srcOrd="2" destOrd="0" presId="urn:microsoft.com/office/officeart/2018/2/layout/IconVerticalSolidList"/>
    <dgm:cxn modelId="{19A7166A-FB93-4FCC-A9C1-D7CCE2823D81}" type="presParOf" srcId="{C3CA5B8E-310D-4D1F-84CC-D36AB744CFE1}" destId="{B688931F-EF3E-48E3-87CA-0A4A522208D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124B1A-DF24-4523-9928-0116DADE60FC}"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9958106E-697D-4E05-A7E8-8B06F40A8D68}">
      <dgm:prSet/>
      <dgm:spPr/>
      <dgm:t>
        <a:bodyPr/>
        <a:lstStyle/>
        <a:p>
          <a:r>
            <a:rPr lang="en-US">
              <a:latin typeface="Candara" panose="020E0502030303020204" pitchFamily="34" charset="0"/>
            </a:rPr>
            <a:t>Many frameworks exist  </a:t>
          </a:r>
        </a:p>
      </dgm:t>
    </dgm:pt>
    <dgm:pt modelId="{A0D7B695-50F5-4538-A806-16EF46A36800}" type="parTrans" cxnId="{AC6BB2CE-F6DC-4D49-AF8A-715D1D736ABE}">
      <dgm:prSet/>
      <dgm:spPr/>
      <dgm:t>
        <a:bodyPr/>
        <a:lstStyle/>
        <a:p>
          <a:endParaRPr lang="en-US"/>
        </a:p>
      </dgm:t>
    </dgm:pt>
    <dgm:pt modelId="{DC6FDAAD-B30E-45E8-9A33-1BBA9CAC2FFE}" type="sibTrans" cxnId="{AC6BB2CE-F6DC-4D49-AF8A-715D1D736ABE}">
      <dgm:prSet/>
      <dgm:spPr/>
      <dgm:t>
        <a:bodyPr/>
        <a:lstStyle/>
        <a:p>
          <a:endParaRPr lang="en-US"/>
        </a:p>
      </dgm:t>
    </dgm:pt>
    <dgm:pt modelId="{547B2000-267E-4A7D-8DCB-B93792E2797A}">
      <dgm:prSet/>
      <dgm:spPr/>
      <dgm:t>
        <a:bodyPr/>
        <a:lstStyle/>
        <a:p>
          <a:r>
            <a:rPr lang="en-US">
              <a:latin typeface="Candara" panose="020E0502030303020204" pitchFamily="34" charset="0"/>
            </a:rPr>
            <a:t>Consolidated Framework for Implementation Research (CFIR)</a:t>
          </a:r>
        </a:p>
      </dgm:t>
    </dgm:pt>
    <dgm:pt modelId="{FD5F48F4-6F20-42CC-BB2B-A3AFADC4098B}" type="parTrans" cxnId="{A5BC95E6-EF9A-4C6E-B213-EFABF54430F1}">
      <dgm:prSet/>
      <dgm:spPr/>
      <dgm:t>
        <a:bodyPr/>
        <a:lstStyle/>
        <a:p>
          <a:endParaRPr lang="en-US"/>
        </a:p>
      </dgm:t>
    </dgm:pt>
    <dgm:pt modelId="{7FB86C43-ABED-4A9D-AD3F-EC6685F6D64F}" type="sibTrans" cxnId="{A5BC95E6-EF9A-4C6E-B213-EFABF54430F1}">
      <dgm:prSet/>
      <dgm:spPr/>
      <dgm:t>
        <a:bodyPr/>
        <a:lstStyle/>
        <a:p>
          <a:endParaRPr lang="en-US"/>
        </a:p>
      </dgm:t>
    </dgm:pt>
    <dgm:pt modelId="{70225335-B6A8-4CF7-B01C-94D79CAD6A2C}">
      <dgm:prSet/>
      <dgm:spPr/>
      <dgm:t>
        <a:bodyPr/>
        <a:lstStyle/>
        <a:p>
          <a:r>
            <a:rPr lang="en-US" dirty="0">
              <a:latin typeface="Candara" panose="020E0502030303020204" pitchFamily="34" charset="0"/>
            </a:rPr>
            <a:t>Promoting Action on Research Implementation in Health Services (PARIHS) </a:t>
          </a:r>
        </a:p>
      </dgm:t>
    </dgm:pt>
    <dgm:pt modelId="{4290760F-936D-4A5E-8E16-03CF57AA2E02}" type="parTrans" cxnId="{8347B604-4879-4EC7-A882-5E1461FC3BA7}">
      <dgm:prSet/>
      <dgm:spPr/>
      <dgm:t>
        <a:bodyPr/>
        <a:lstStyle/>
        <a:p>
          <a:endParaRPr lang="en-US"/>
        </a:p>
      </dgm:t>
    </dgm:pt>
    <dgm:pt modelId="{6EA9EFD6-D89F-44B8-AC65-137D42B537A7}" type="sibTrans" cxnId="{8347B604-4879-4EC7-A882-5E1461FC3BA7}">
      <dgm:prSet/>
      <dgm:spPr/>
      <dgm:t>
        <a:bodyPr/>
        <a:lstStyle/>
        <a:p>
          <a:endParaRPr lang="en-US"/>
        </a:p>
      </dgm:t>
    </dgm:pt>
    <dgm:pt modelId="{444314FD-0BF8-489F-AEEF-301FBDA2CD72}">
      <dgm:prSet/>
      <dgm:spPr/>
      <dgm:t>
        <a:bodyPr/>
        <a:lstStyle/>
        <a:p>
          <a:r>
            <a:rPr lang="en-US" dirty="0">
              <a:latin typeface="Candara" panose="020E0502030303020204" pitchFamily="34" charset="0"/>
            </a:rPr>
            <a:t>Theoretical Domains Framework (TDF)</a:t>
          </a:r>
        </a:p>
      </dgm:t>
    </dgm:pt>
    <dgm:pt modelId="{F4B49DF0-02AB-46BE-BC0E-C0DD9AA85B86}" type="parTrans" cxnId="{939CB436-269C-49B6-B37D-9E52137CAE83}">
      <dgm:prSet/>
      <dgm:spPr/>
      <dgm:t>
        <a:bodyPr/>
        <a:lstStyle/>
        <a:p>
          <a:endParaRPr lang="en-US"/>
        </a:p>
      </dgm:t>
    </dgm:pt>
    <dgm:pt modelId="{253E145B-16EF-4D7F-BF37-BA1A7B97274B}" type="sibTrans" cxnId="{939CB436-269C-49B6-B37D-9E52137CAE83}">
      <dgm:prSet/>
      <dgm:spPr/>
      <dgm:t>
        <a:bodyPr/>
        <a:lstStyle/>
        <a:p>
          <a:endParaRPr lang="en-US"/>
        </a:p>
      </dgm:t>
    </dgm:pt>
    <dgm:pt modelId="{717F59EB-9CFA-4FCE-BC36-8045895DA558}">
      <dgm:prSet/>
      <dgm:spPr/>
      <dgm:t>
        <a:bodyPr/>
        <a:lstStyle/>
        <a:p>
          <a:r>
            <a:rPr lang="en-US" dirty="0">
              <a:latin typeface="Candara" panose="020E0502030303020204" pitchFamily="34" charset="0"/>
            </a:rPr>
            <a:t>Practical, Robust Implementation and Sustainability Model (PRISM)</a:t>
          </a:r>
        </a:p>
      </dgm:t>
    </dgm:pt>
    <dgm:pt modelId="{97DC6939-1E93-49D7-8374-D4C7AD732162}" type="parTrans" cxnId="{6EA444AE-379E-45A5-A55E-F9B707AE5F3D}">
      <dgm:prSet/>
      <dgm:spPr/>
      <dgm:t>
        <a:bodyPr/>
        <a:lstStyle/>
        <a:p>
          <a:endParaRPr lang="en-US"/>
        </a:p>
      </dgm:t>
    </dgm:pt>
    <dgm:pt modelId="{05247163-DC0E-44C2-9231-16A1EBE4B61E}" type="sibTrans" cxnId="{6EA444AE-379E-45A5-A55E-F9B707AE5F3D}">
      <dgm:prSet/>
      <dgm:spPr/>
      <dgm:t>
        <a:bodyPr/>
        <a:lstStyle/>
        <a:p>
          <a:endParaRPr lang="en-US"/>
        </a:p>
      </dgm:t>
    </dgm:pt>
    <dgm:pt modelId="{34326A9E-1BD4-46E5-8969-D28178647DA8}">
      <dgm:prSet/>
      <dgm:spPr/>
      <dgm:t>
        <a:bodyPr/>
        <a:lstStyle/>
        <a:p>
          <a:r>
            <a:rPr lang="en-US" b="1">
              <a:latin typeface="Candara" panose="020E0502030303020204" pitchFamily="34" charset="0"/>
            </a:rPr>
            <a:t>Gaps</a:t>
          </a:r>
          <a:endParaRPr lang="en-US">
            <a:latin typeface="Candara" panose="020E0502030303020204" pitchFamily="34" charset="0"/>
          </a:endParaRPr>
        </a:p>
      </dgm:t>
    </dgm:pt>
    <dgm:pt modelId="{423D1B44-C6A4-45B5-A2D7-D540BFB09072}" type="parTrans" cxnId="{90A16F97-B122-4AB2-8D52-E7FAE7A3673B}">
      <dgm:prSet/>
      <dgm:spPr/>
      <dgm:t>
        <a:bodyPr/>
        <a:lstStyle/>
        <a:p>
          <a:endParaRPr lang="en-US"/>
        </a:p>
      </dgm:t>
    </dgm:pt>
    <dgm:pt modelId="{74F837F8-9131-424F-B92C-A654A6723E52}" type="sibTrans" cxnId="{90A16F97-B122-4AB2-8D52-E7FAE7A3673B}">
      <dgm:prSet/>
      <dgm:spPr/>
      <dgm:t>
        <a:bodyPr/>
        <a:lstStyle/>
        <a:p>
          <a:endParaRPr lang="en-US"/>
        </a:p>
      </dgm:t>
    </dgm:pt>
    <dgm:pt modelId="{DA692AB8-E447-4168-8119-FACB29ACCB24}">
      <dgm:prSet/>
      <dgm:spPr/>
      <dgm:t>
        <a:bodyPr/>
        <a:lstStyle/>
        <a:p>
          <a:r>
            <a:rPr lang="en-US" b="1" dirty="0">
              <a:latin typeface="Candara" panose="020E0502030303020204" pitchFamily="34" charset="0"/>
            </a:rPr>
            <a:t>These frameworks and tools are complex to use for non researchers </a:t>
          </a:r>
          <a:endParaRPr lang="en-US" dirty="0">
            <a:latin typeface="Candara" panose="020E0502030303020204" pitchFamily="34" charset="0"/>
          </a:endParaRPr>
        </a:p>
      </dgm:t>
    </dgm:pt>
    <dgm:pt modelId="{26B314F7-5C3B-4E37-B0F0-4AC529F37A6B}" type="parTrans" cxnId="{ABD1C52B-F05B-4B5F-ABC1-6FFE7265C417}">
      <dgm:prSet/>
      <dgm:spPr/>
      <dgm:t>
        <a:bodyPr/>
        <a:lstStyle/>
        <a:p>
          <a:endParaRPr lang="en-US"/>
        </a:p>
      </dgm:t>
    </dgm:pt>
    <dgm:pt modelId="{9A2CBA90-8813-4A68-950C-A0B33F3BCD42}" type="sibTrans" cxnId="{ABD1C52B-F05B-4B5F-ABC1-6FFE7265C417}">
      <dgm:prSet/>
      <dgm:spPr/>
      <dgm:t>
        <a:bodyPr/>
        <a:lstStyle/>
        <a:p>
          <a:endParaRPr lang="en-US"/>
        </a:p>
      </dgm:t>
    </dgm:pt>
    <dgm:pt modelId="{BF0C0E6C-ACF1-445A-BC74-EB44E0E5D972}">
      <dgm:prSet/>
      <dgm:spPr/>
      <dgm:t>
        <a:bodyPr/>
        <a:lstStyle/>
        <a:p>
          <a:r>
            <a:rPr lang="en-US" b="1" dirty="0">
              <a:latin typeface="Candara" panose="020E0502030303020204" pitchFamily="34" charset="0"/>
            </a:rPr>
            <a:t>Data is difficult to harmonize limiting cross-study comparability, reproducibility, and pooled findings</a:t>
          </a:r>
          <a:endParaRPr lang="en-US" dirty="0">
            <a:latin typeface="Candara" panose="020E0502030303020204" pitchFamily="34" charset="0"/>
          </a:endParaRPr>
        </a:p>
      </dgm:t>
    </dgm:pt>
    <dgm:pt modelId="{554AA308-899F-4B2F-ABF4-59332D9C0F27}" type="parTrans" cxnId="{246F1A0F-7F43-4771-BE62-14DBEE4F04D3}">
      <dgm:prSet/>
      <dgm:spPr/>
      <dgm:t>
        <a:bodyPr/>
        <a:lstStyle/>
        <a:p>
          <a:endParaRPr lang="en-US"/>
        </a:p>
      </dgm:t>
    </dgm:pt>
    <dgm:pt modelId="{923F7064-216A-4086-9EB2-D36E0A4D7ADF}" type="sibTrans" cxnId="{246F1A0F-7F43-4771-BE62-14DBEE4F04D3}">
      <dgm:prSet/>
      <dgm:spPr/>
      <dgm:t>
        <a:bodyPr/>
        <a:lstStyle/>
        <a:p>
          <a:endParaRPr lang="en-US"/>
        </a:p>
      </dgm:t>
    </dgm:pt>
    <dgm:pt modelId="{24820F4A-F1B3-564F-972F-2DF39C8C2CCA}" type="pres">
      <dgm:prSet presAssocID="{B4124B1A-DF24-4523-9928-0116DADE60FC}" presName="linear" presStyleCnt="0">
        <dgm:presLayoutVars>
          <dgm:dir/>
          <dgm:animLvl val="lvl"/>
          <dgm:resizeHandles val="exact"/>
        </dgm:presLayoutVars>
      </dgm:prSet>
      <dgm:spPr/>
    </dgm:pt>
    <dgm:pt modelId="{A47B7390-CF06-9543-AA6C-868A2EA5CA43}" type="pres">
      <dgm:prSet presAssocID="{9958106E-697D-4E05-A7E8-8B06F40A8D68}" presName="parentLin" presStyleCnt="0"/>
      <dgm:spPr/>
    </dgm:pt>
    <dgm:pt modelId="{98B85966-0CFC-F64B-880C-801658ABC218}" type="pres">
      <dgm:prSet presAssocID="{9958106E-697D-4E05-A7E8-8B06F40A8D68}" presName="parentLeftMargin" presStyleLbl="node1" presStyleIdx="0" presStyleCnt="2"/>
      <dgm:spPr/>
    </dgm:pt>
    <dgm:pt modelId="{08C0D277-0759-7F4B-B13F-04F6C12D378B}" type="pres">
      <dgm:prSet presAssocID="{9958106E-697D-4E05-A7E8-8B06F40A8D68}" presName="parentText" presStyleLbl="node1" presStyleIdx="0" presStyleCnt="2">
        <dgm:presLayoutVars>
          <dgm:chMax val="0"/>
          <dgm:bulletEnabled val="1"/>
        </dgm:presLayoutVars>
      </dgm:prSet>
      <dgm:spPr/>
    </dgm:pt>
    <dgm:pt modelId="{18B33B98-C00A-2F49-86F5-E7EFA317C5B7}" type="pres">
      <dgm:prSet presAssocID="{9958106E-697D-4E05-A7E8-8B06F40A8D68}" presName="negativeSpace" presStyleCnt="0"/>
      <dgm:spPr/>
    </dgm:pt>
    <dgm:pt modelId="{C9DDDBDC-E844-C547-A3B6-91BE278DC36E}" type="pres">
      <dgm:prSet presAssocID="{9958106E-697D-4E05-A7E8-8B06F40A8D68}" presName="childText" presStyleLbl="conFgAcc1" presStyleIdx="0" presStyleCnt="2">
        <dgm:presLayoutVars>
          <dgm:bulletEnabled val="1"/>
        </dgm:presLayoutVars>
      </dgm:prSet>
      <dgm:spPr/>
    </dgm:pt>
    <dgm:pt modelId="{8BC68A35-6F8D-CE4D-9872-81C6ED52F6A7}" type="pres">
      <dgm:prSet presAssocID="{DC6FDAAD-B30E-45E8-9A33-1BBA9CAC2FFE}" presName="spaceBetweenRectangles" presStyleCnt="0"/>
      <dgm:spPr/>
    </dgm:pt>
    <dgm:pt modelId="{A45CD322-3BED-9C4B-BBC4-6E717A88D169}" type="pres">
      <dgm:prSet presAssocID="{34326A9E-1BD4-46E5-8969-D28178647DA8}" presName="parentLin" presStyleCnt="0"/>
      <dgm:spPr/>
    </dgm:pt>
    <dgm:pt modelId="{D9735D88-9EC9-B64B-8DBB-422EAD9B87E6}" type="pres">
      <dgm:prSet presAssocID="{34326A9E-1BD4-46E5-8969-D28178647DA8}" presName="parentLeftMargin" presStyleLbl="node1" presStyleIdx="0" presStyleCnt="2"/>
      <dgm:spPr/>
    </dgm:pt>
    <dgm:pt modelId="{E035C788-5F6C-3148-87E4-C9CE20FB2A34}" type="pres">
      <dgm:prSet presAssocID="{34326A9E-1BD4-46E5-8969-D28178647DA8}" presName="parentText" presStyleLbl="node1" presStyleIdx="1" presStyleCnt="2">
        <dgm:presLayoutVars>
          <dgm:chMax val="0"/>
          <dgm:bulletEnabled val="1"/>
        </dgm:presLayoutVars>
      </dgm:prSet>
      <dgm:spPr/>
    </dgm:pt>
    <dgm:pt modelId="{F61E8A71-EFC2-B149-9E51-22087AF6079A}" type="pres">
      <dgm:prSet presAssocID="{34326A9E-1BD4-46E5-8969-D28178647DA8}" presName="negativeSpace" presStyleCnt="0"/>
      <dgm:spPr/>
    </dgm:pt>
    <dgm:pt modelId="{3B84C62F-3E38-AC4B-B98D-C000E8420377}" type="pres">
      <dgm:prSet presAssocID="{34326A9E-1BD4-46E5-8969-D28178647DA8}" presName="childText" presStyleLbl="conFgAcc1" presStyleIdx="1" presStyleCnt="2">
        <dgm:presLayoutVars>
          <dgm:bulletEnabled val="1"/>
        </dgm:presLayoutVars>
      </dgm:prSet>
      <dgm:spPr/>
    </dgm:pt>
  </dgm:ptLst>
  <dgm:cxnLst>
    <dgm:cxn modelId="{8347B604-4879-4EC7-A882-5E1461FC3BA7}" srcId="{9958106E-697D-4E05-A7E8-8B06F40A8D68}" destId="{70225335-B6A8-4CF7-B01C-94D79CAD6A2C}" srcOrd="1" destOrd="0" parTransId="{4290760F-936D-4A5E-8E16-03CF57AA2E02}" sibTransId="{6EA9EFD6-D89F-44B8-AC65-137D42B537A7}"/>
    <dgm:cxn modelId="{246F1A0F-7F43-4771-BE62-14DBEE4F04D3}" srcId="{34326A9E-1BD4-46E5-8969-D28178647DA8}" destId="{BF0C0E6C-ACF1-445A-BC74-EB44E0E5D972}" srcOrd="1" destOrd="0" parTransId="{554AA308-899F-4B2F-ABF4-59332D9C0F27}" sibTransId="{923F7064-216A-4086-9EB2-D36E0A4D7ADF}"/>
    <dgm:cxn modelId="{88625A15-DF63-C540-8B16-406C0774A6BF}" type="presOf" srcId="{547B2000-267E-4A7D-8DCB-B93792E2797A}" destId="{C9DDDBDC-E844-C547-A3B6-91BE278DC36E}" srcOrd="0" destOrd="0" presId="urn:microsoft.com/office/officeart/2005/8/layout/list1"/>
    <dgm:cxn modelId="{ABD1C52B-F05B-4B5F-ABC1-6FFE7265C417}" srcId="{34326A9E-1BD4-46E5-8969-D28178647DA8}" destId="{DA692AB8-E447-4168-8119-FACB29ACCB24}" srcOrd="0" destOrd="0" parTransId="{26B314F7-5C3B-4E37-B0F0-4AC529F37A6B}" sibTransId="{9A2CBA90-8813-4A68-950C-A0B33F3BCD42}"/>
    <dgm:cxn modelId="{939CB436-269C-49B6-B37D-9E52137CAE83}" srcId="{9958106E-697D-4E05-A7E8-8B06F40A8D68}" destId="{444314FD-0BF8-489F-AEEF-301FBDA2CD72}" srcOrd="2" destOrd="0" parTransId="{F4B49DF0-02AB-46BE-BC0E-C0DD9AA85B86}" sibTransId="{253E145B-16EF-4D7F-BF37-BA1A7B97274B}"/>
    <dgm:cxn modelId="{0E39CF3D-61E3-E646-8CA2-C51123EB8861}" type="presOf" srcId="{34326A9E-1BD4-46E5-8969-D28178647DA8}" destId="{D9735D88-9EC9-B64B-8DBB-422EAD9B87E6}" srcOrd="0" destOrd="0" presId="urn:microsoft.com/office/officeart/2005/8/layout/list1"/>
    <dgm:cxn modelId="{74FB7565-C2D0-AC42-8293-D21EF2559994}" type="presOf" srcId="{BF0C0E6C-ACF1-445A-BC74-EB44E0E5D972}" destId="{3B84C62F-3E38-AC4B-B98D-C000E8420377}" srcOrd="0" destOrd="1" presId="urn:microsoft.com/office/officeart/2005/8/layout/list1"/>
    <dgm:cxn modelId="{6768CF46-F3F6-1742-B5F2-F42D8DCD2FFC}" type="presOf" srcId="{9958106E-697D-4E05-A7E8-8B06F40A8D68}" destId="{98B85966-0CFC-F64B-880C-801658ABC218}" srcOrd="0" destOrd="0" presId="urn:microsoft.com/office/officeart/2005/8/layout/list1"/>
    <dgm:cxn modelId="{90A16F97-B122-4AB2-8D52-E7FAE7A3673B}" srcId="{B4124B1A-DF24-4523-9928-0116DADE60FC}" destId="{34326A9E-1BD4-46E5-8969-D28178647DA8}" srcOrd="1" destOrd="0" parTransId="{423D1B44-C6A4-45B5-A2D7-D540BFB09072}" sibTransId="{74F837F8-9131-424F-B92C-A654A6723E52}"/>
    <dgm:cxn modelId="{6209B29D-527E-4F43-824E-CBADF61CC3DA}" type="presOf" srcId="{70225335-B6A8-4CF7-B01C-94D79CAD6A2C}" destId="{C9DDDBDC-E844-C547-A3B6-91BE278DC36E}" srcOrd="0" destOrd="1" presId="urn:microsoft.com/office/officeart/2005/8/layout/list1"/>
    <dgm:cxn modelId="{E8EDB29D-7057-D544-8E0B-27FA63659537}" type="presOf" srcId="{34326A9E-1BD4-46E5-8969-D28178647DA8}" destId="{E035C788-5F6C-3148-87E4-C9CE20FB2A34}" srcOrd="1" destOrd="0" presId="urn:microsoft.com/office/officeart/2005/8/layout/list1"/>
    <dgm:cxn modelId="{6EA444AE-379E-45A5-A55E-F9B707AE5F3D}" srcId="{9958106E-697D-4E05-A7E8-8B06F40A8D68}" destId="{717F59EB-9CFA-4FCE-BC36-8045895DA558}" srcOrd="3" destOrd="0" parTransId="{97DC6939-1E93-49D7-8374-D4C7AD732162}" sibTransId="{05247163-DC0E-44C2-9231-16A1EBE4B61E}"/>
    <dgm:cxn modelId="{BE2CCEB9-B3E1-9B40-BF2B-5AD8E12BD2C8}" type="presOf" srcId="{DA692AB8-E447-4168-8119-FACB29ACCB24}" destId="{3B84C62F-3E38-AC4B-B98D-C000E8420377}" srcOrd="0" destOrd="0" presId="urn:microsoft.com/office/officeart/2005/8/layout/list1"/>
    <dgm:cxn modelId="{ABB7A8C2-573D-BD47-AB94-163F9CF0EC58}" type="presOf" srcId="{717F59EB-9CFA-4FCE-BC36-8045895DA558}" destId="{C9DDDBDC-E844-C547-A3B6-91BE278DC36E}" srcOrd="0" destOrd="3" presId="urn:microsoft.com/office/officeart/2005/8/layout/list1"/>
    <dgm:cxn modelId="{36796DC5-9A43-144F-B76A-B5DE55E9F237}" type="presOf" srcId="{B4124B1A-DF24-4523-9928-0116DADE60FC}" destId="{24820F4A-F1B3-564F-972F-2DF39C8C2CCA}" srcOrd="0" destOrd="0" presId="urn:microsoft.com/office/officeart/2005/8/layout/list1"/>
    <dgm:cxn modelId="{1EE9EDC5-DDBC-6046-8C44-7C86ACDC4016}" type="presOf" srcId="{444314FD-0BF8-489F-AEEF-301FBDA2CD72}" destId="{C9DDDBDC-E844-C547-A3B6-91BE278DC36E}" srcOrd="0" destOrd="2" presId="urn:microsoft.com/office/officeart/2005/8/layout/list1"/>
    <dgm:cxn modelId="{AC6BB2CE-F6DC-4D49-AF8A-715D1D736ABE}" srcId="{B4124B1A-DF24-4523-9928-0116DADE60FC}" destId="{9958106E-697D-4E05-A7E8-8B06F40A8D68}" srcOrd="0" destOrd="0" parTransId="{A0D7B695-50F5-4538-A806-16EF46A36800}" sibTransId="{DC6FDAAD-B30E-45E8-9A33-1BBA9CAC2FFE}"/>
    <dgm:cxn modelId="{A5BC95E6-EF9A-4C6E-B213-EFABF54430F1}" srcId="{9958106E-697D-4E05-A7E8-8B06F40A8D68}" destId="{547B2000-267E-4A7D-8DCB-B93792E2797A}" srcOrd="0" destOrd="0" parTransId="{FD5F48F4-6F20-42CC-BB2B-A3AFADC4098B}" sibTransId="{7FB86C43-ABED-4A9D-AD3F-EC6685F6D64F}"/>
    <dgm:cxn modelId="{4FD679EE-26B5-E043-B025-08E2B70E6D16}" type="presOf" srcId="{9958106E-697D-4E05-A7E8-8B06F40A8D68}" destId="{08C0D277-0759-7F4B-B13F-04F6C12D378B}" srcOrd="1" destOrd="0" presId="urn:microsoft.com/office/officeart/2005/8/layout/list1"/>
    <dgm:cxn modelId="{5E2851A9-D684-E540-96C8-635222AEC47C}" type="presParOf" srcId="{24820F4A-F1B3-564F-972F-2DF39C8C2CCA}" destId="{A47B7390-CF06-9543-AA6C-868A2EA5CA43}" srcOrd="0" destOrd="0" presId="urn:microsoft.com/office/officeart/2005/8/layout/list1"/>
    <dgm:cxn modelId="{E5B08F7B-1ECF-D449-AB86-96969C6618E7}" type="presParOf" srcId="{A47B7390-CF06-9543-AA6C-868A2EA5CA43}" destId="{98B85966-0CFC-F64B-880C-801658ABC218}" srcOrd="0" destOrd="0" presId="urn:microsoft.com/office/officeart/2005/8/layout/list1"/>
    <dgm:cxn modelId="{2680DE7D-A4F2-FE49-8A9F-CBFD533BB458}" type="presParOf" srcId="{A47B7390-CF06-9543-AA6C-868A2EA5CA43}" destId="{08C0D277-0759-7F4B-B13F-04F6C12D378B}" srcOrd="1" destOrd="0" presId="urn:microsoft.com/office/officeart/2005/8/layout/list1"/>
    <dgm:cxn modelId="{C637FDD4-CC1A-9E41-968A-B52347A675D2}" type="presParOf" srcId="{24820F4A-F1B3-564F-972F-2DF39C8C2CCA}" destId="{18B33B98-C00A-2F49-86F5-E7EFA317C5B7}" srcOrd="1" destOrd="0" presId="urn:microsoft.com/office/officeart/2005/8/layout/list1"/>
    <dgm:cxn modelId="{FDA61DD9-0661-AB4D-B3E3-296AB48BE4B3}" type="presParOf" srcId="{24820F4A-F1B3-564F-972F-2DF39C8C2CCA}" destId="{C9DDDBDC-E844-C547-A3B6-91BE278DC36E}" srcOrd="2" destOrd="0" presId="urn:microsoft.com/office/officeart/2005/8/layout/list1"/>
    <dgm:cxn modelId="{D29C3767-9D7F-1D4B-B00A-8C73B3CD2345}" type="presParOf" srcId="{24820F4A-F1B3-564F-972F-2DF39C8C2CCA}" destId="{8BC68A35-6F8D-CE4D-9872-81C6ED52F6A7}" srcOrd="3" destOrd="0" presId="urn:microsoft.com/office/officeart/2005/8/layout/list1"/>
    <dgm:cxn modelId="{10E3A153-A651-8947-863C-280AADF0CF73}" type="presParOf" srcId="{24820F4A-F1B3-564F-972F-2DF39C8C2CCA}" destId="{A45CD322-3BED-9C4B-BBC4-6E717A88D169}" srcOrd="4" destOrd="0" presId="urn:microsoft.com/office/officeart/2005/8/layout/list1"/>
    <dgm:cxn modelId="{8A7C5093-705F-CD4A-9B55-475BB4248068}" type="presParOf" srcId="{A45CD322-3BED-9C4B-BBC4-6E717A88D169}" destId="{D9735D88-9EC9-B64B-8DBB-422EAD9B87E6}" srcOrd="0" destOrd="0" presId="urn:microsoft.com/office/officeart/2005/8/layout/list1"/>
    <dgm:cxn modelId="{42CBCFF0-FF4D-2140-96B4-F3706D837212}" type="presParOf" srcId="{A45CD322-3BED-9C4B-BBC4-6E717A88D169}" destId="{E035C788-5F6C-3148-87E4-C9CE20FB2A34}" srcOrd="1" destOrd="0" presId="urn:microsoft.com/office/officeart/2005/8/layout/list1"/>
    <dgm:cxn modelId="{BC0A3F98-07E7-C347-9AB8-7C07DC3AF5AA}" type="presParOf" srcId="{24820F4A-F1B3-564F-972F-2DF39C8C2CCA}" destId="{F61E8A71-EFC2-B149-9E51-22087AF6079A}" srcOrd="5" destOrd="0" presId="urn:microsoft.com/office/officeart/2005/8/layout/list1"/>
    <dgm:cxn modelId="{9BD66F4A-9E76-AE44-9B24-B0A4FDF9A214}" type="presParOf" srcId="{24820F4A-F1B3-564F-972F-2DF39C8C2CCA}" destId="{3B84C62F-3E38-AC4B-B98D-C000E842037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22C4DD-4F02-47B0-B824-8D62A114397C}" type="doc">
      <dgm:prSet loTypeId="urn:microsoft.com/office/officeart/2008/layout/VerticalCurvedList" loCatId="list" qsTypeId="urn:microsoft.com/office/officeart/2005/8/quickstyle/simple5" qsCatId="simple" csTypeId="urn:microsoft.com/office/officeart/2005/8/colors/accent4_1" csCatId="accent4" phldr="1"/>
      <dgm:spPr/>
      <dgm:t>
        <a:bodyPr/>
        <a:lstStyle/>
        <a:p>
          <a:endParaRPr lang="en-US"/>
        </a:p>
      </dgm:t>
    </dgm:pt>
    <dgm:pt modelId="{8C9F7E97-A508-400F-8349-B6FD76B0C936}">
      <dgm:prSet custT="1"/>
      <dgm:spPr/>
      <dgm:t>
        <a:bodyPr/>
        <a:lstStyle/>
        <a:p>
          <a:r>
            <a:rPr lang="en-US" sz="2000">
              <a:latin typeface="Candara" panose="020E0502030303020204" pitchFamily="34" charset="0"/>
            </a:rPr>
            <a:t>Fluid &amp; non-prescriptive</a:t>
          </a:r>
          <a:endParaRPr lang="en-US" sz="2000" dirty="0">
            <a:latin typeface="Candara" panose="020E0502030303020204" pitchFamily="34" charset="0"/>
          </a:endParaRPr>
        </a:p>
      </dgm:t>
    </dgm:pt>
    <dgm:pt modelId="{AA98E8DA-C74E-455B-B1BE-B73A3A82E87E}" type="parTrans" cxnId="{557CEF7E-C53F-4262-95F6-9E8801473827}">
      <dgm:prSet/>
      <dgm:spPr/>
      <dgm:t>
        <a:bodyPr/>
        <a:lstStyle/>
        <a:p>
          <a:endParaRPr lang="en-US" sz="2000">
            <a:solidFill>
              <a:schemeClr val="tx1"/>
            </a:solidFill>
            <a:latin typeface="Candara" panose="020E0502030303020204" pitchFamily="34" charset="0"/>
          </a:endParaRPr>
        </a:p>
      </dgm:t>
    </dgm:pt>
    <dgm:pt modelId="{B92DBE3D-BD38-4D41-AD77-5A6BFC598439}" type="sibTrans" cxnId="{557CEF7E-C53F-4262-95F6-9E8801473827}">
      <dgm:prSet/>
      <dgm:spPr/>
      <dgm:t>
        <a:bodyPr/>
        <a:lstStyle/>
        <a:p>
          <a:endParaRPr lang="en-US" sz="2000">
            <a:solidFill>
              <a:schemeClr val="tx1"/>
            </a:solidFill>
            <a:latin typeface="Candara" panose="020E0502030303020204" pitchFamily="34" charset="0"/>
          </a:endParaRPr>
        </a:p>
      </dgm:t>
    </dgm:pt>
    <dgm:pt modelId="{013635D1-E665-418C-B876-160E1428666F}">
      <dgm:prSet custT="1"/>
      <dgm:spPr/>
      <dgm:t>
        <a:bodyPr/>
        <a:lstStyle/>
        <a:p>
          <a:r>
            <a:rPr lang="en-US" sz="2000">
              <a:latin typeface="Candara" panose="020E0502030303020204" pitchFamily="34" charset="0"/>
            </a:rPr>
            <a:t>Captures context at multiple levels</a:t>
          </a:r>
          <a:endParaRPr lang="en-US" sz="2000" dirty="0">
            <a:latin typeface="Candara" panose="020E0502030303020204" pitchFamily="34" charset="0"/>
          </a:endParaRPr>
        </a:p>
      </dgm:t>
    </dgm:pt>
    <dgm:pt modelId="{591B8F94-0483-4B29-A8BA-7E027EE0AEC1}" type="parTrans" cxnId="{24E4565A-A271-479D-B760-0FCDAE6977D0}">
      <dgm:prSet/>
      <dgm:spPr/>
      <dgm:t>
        <a:bodyPr/>
        <a:lstStyle/>
        <a:p>
          <a:endParaRPr lang="en-US" sz="2000">
            <a:solidFill>
              <a:schemeClr val="tx1"/>
            </a:solidFill>
            <a:latin typeface="Candara" panose="020E0502030303020204" pitchFamily="34" charset="0"/>
          </a:endParaRPr>
        </a:p>
      </dgm:t>
    </dgm:pt>
    <dgm:pt modelId="{FDA14240-61A6-4814-A43D-FA5E39C908EA}" type="sibTrans" cxnId="{24E4565A-A271-479D-B760-0FCDAE6977D0}">
      <dgm:prSet/>
      <dgm:spPr/>
      <dgm:t>
        <a:bodyPr/>
        <a:lstStyle/>
        <a:p>
          <a:endParaRPr lang="en-US" sz="2000">
            <a:solidFill>
              <a:schemeClr val="tx1"/>
            </a:solidFill>
            <a:latin typeface="Candara" panose="020E0502030303020204" pitchFamily="34" charset="0"/>
          </a:endParaRPr>
        </a:p>
      </dgm:t>
    </dgm:pt>
    <dgm:pt modelId="{50600E71-D847-4E62-9287-120127D7EBA2}">
      <dgm:prSet custT="1"/>
      <dgm:spPr/>
      <dgm:t>
        <a:bodyPr tIns="0"/>
        <a:lstStyle/>
        <a:p>
          <a:pPr>
            <a:lnSpc>
              <a:spcPct val="100000"/>
            </a:lnSpc>
            <a:spcAft>
              <a:spcPts val="0"/>
            </a:spcAft>
          </a:pPr>
          <a:r>
            <a:rPr lang="en-US" sz="2000" dirty="0">
              <a:latin typeface="Candara" panose="020E0502030303020204" pitchFamily="34" charset="0"/>
            </a:rPr>
            <a:t>Four audiences: Intervention developers; Intermediary/purveyor organization; </a:t>
          </a:r>
        </a:p>
        <a:p>
          <a:pPr>
            <a:lnSpc>
              <a:spcPct val="100000"/>
            </a:lnSpc>
            <a:spcAft>
              <a:spcPts val="0"/>
            </a:spcAft>
          </a:pPr>
          <a:r>
            <a:rPr lang="en-US" sz="2000" dirty="0">
              <a:latin typeface="Candara" panose="020E0502030303020204" pitchFamily="34" charset="0"/>
            </a:rPr>
            <a:t>Public and private health or social service systems; Implementation Researchers</a:t>
          </a:r>
        </a:p>
      </dgm:t>
    </dgm:pt>
    <dgm:pt modelId="{35A86BC1-3344-48DB-BA35-B98D4A9481FA}" type="parTrans" cxnId="{E835A3E3-AF00-40C1-A609-86FDE9A43687}">
      <dgm:prSet/>
      <dgm:spPr/>
      <dgm:t>
        <a:bodyPr/>
        <a:lstStyle/>
        <a:p>
          <a:endParaRPr lang="en-US" sz="2000">
            <a:solidFill>
              <a:schemeClr val="tx1"/>
            </a:solidFill>
            <a:latin typeface="Candara" panose="020E0502030303020204" pitchFamily="34" charset="0"/>
          </a:endParaRPr>
        </a:p>
      </dgm:t>
    </dgm:pt>
    <dgm:pt modelId="{9B30989C-EA1E-47CE-AEC9-1C04DFA8D798}" type="sibTrans" cxnId="{E835A3E3-AF00-40C1-A609-86FDE9A43687}">
      <dgm:prSet/>
      <dgm:spPr/>
      <dgm:t>
        <a:bodyPr/>
        <a:lstStyle/>
        <a:p>
          <a:endParaRPr lang="en-US" sz="2000">
            <a:solidFill>
              <a:schemeClr val="tx1"/>
            </a:solidFill>
            <a:latin typeface="Candara" panose="020E0502030303020204" pitchFamily="34" charset="0"/>
          </a:endParaRPr>
        </a:p>
      </dgm:t>
    </dgm:pt>
    <dgm:pt modelId="{44E95940-0081-4322-B11B-1530ACA5A0A7}">
      <dgm:prSet custT="1"/>
      <dgm:spPr/>
      <dgm:t>
        <a:bodyPr/>
        <a:lstStyle/>
        <a:p>
          <a:r>
            <a:rPr lang="en-US" sz="2000">
              <a:latin typeface="Candara" panose="020E0502030303020204" pitchFamily="34" charset="0"/>
            </a:rPr>
            <a:t>Considers equity</a:t>
          </a:r>
          <a:endParaRPr lang="en-US" sz="2000" dirty="0">
            <a:latin typeface="Candara" panose="020E0502030303020204" pitchFamily="34" charset="0"/>
          </a:endParaRPr>
        </a:p>
      </dgm:t>
    </dgm:pt>
    <dgm:pt modelId="{59EA4D14-0E8F-4806-8DF6-6EE83A73DDE2}" type="parTrans" cxnId="{466A303A-7085-45EF-A0D1-57C9C22031A7}">
      <dgm:prSet/>
      <dgm:spPr/>
      <dgm:t>
        <a:bodyPr/>
        <a:lstStyle/>
        <a:p>
          <a:endParaRPr lang="en-US" sz="2000">
            <a:solidFill>
              <a:schemeClr val="tx1"/>
            </a:solidFill>
            <a:latin typeface="Candara" panose="020E0502030303020204" pitchFamily="34" charset="0"/>
          </a:endParaRPr>
        </a:p>
      </dgm:t>
    </dgm:pt>
    <dgm:pt modelId="{4655EF05-89CC-4BB3-8580-A5F6B73AFD69}" type="sibTrans" cxnId="{466A303A-7085-45EF-A0D1-57C9C22031A7}">
      <dgm:prSet/>
      <dgm:spPr/>
      <dgm:t>
        <a:bodyPr/>
        <a:lstStyle/>
        <a:p>
          <a:endParaRPr lang="en-US" sz="2000">
            <a:solidFill>
              <a:schemeClr val="tx1"/>
            </a:solidFill>
            <a:latin typeface="Candara" panose="020E0502030303020204" pitchFamily="34" charset="0"/>
          </a:endParaRPr>
        </a:p>
      </dgm:t>
    </dgm:pt>
    <dgm:pt modelId="{5144106B-558E-4A30-817D-8C16553CBFEA}">
      <dgm:prSet custT="1"/>
      <dgm:spPr/>
      <dgm:t>
        <a:bodyPr/>
        <a:lstStyle/>
        <a:p>
          <a:r>
            <a:rPr lang="en-US" sz="2000">
              <a:latin typeface="Candara" panose="020E0502030303020204" pitchFamily="34" charset="0"/>
            </a:rPr>
            <a:t>Captures how contextual factors may influence each other</a:t>
          </a:r>
          <a:endParaRPr lang="en-US" sz="2000" dirty="0">
            <a:latin typeface="Candara" panose="020E0502030303020204" pitchFamily="34" charset="0"/>
          </a:endParaRPr>
        </a:p>
      </dgm:t>
    </dgm:pt>
    <dgm:pt modelId="{65B6B17B-0F71-4C50-BD87-C32FB8D36808}" type="parTrans" cxnId="{4B2154DC-C5E5-439C-9863-12499E565250}">
      <dgm:prSet/>
      <dgm:spPr/>
      <dgm:t>
        <a:bodyPr/>
        <a:lstStyle/>
        <a:p>
          <a:endParaRPr lang="en-US" sz="2000">
            <a:solidFill>
              <a:schemeClr val="tx1"/>
            </a:solidFill>
            <a:latin typeface="Candara" panose="020E0502030303020204" pitchFamily="34" charset="0"/>
          </a:endParaRPr>
        </a:p>
      </dgm:t>
    </dgm:pt>
    <dgm:pt modelId="{A59618CE-2F68-49D7-8E15-73C626C2D7CC}" type="sibTrans" cxnId="{4B2154DC-C5E5-439C-9863-12499E565250}">
      <dgm:prSet/>
      <dgm:spPr/>
      <dgm:t>
        <a:bodyPr/>
        <a:lstStyle/>
        <a:p>
          <a:endParaRPr lang="en-US" sz="2000">
            <a:solidFill>
              <a:schemeClr val="tx1"/>
            </a:solidFill>
            <a:latin typeface="Candara" panose="020E0502030303020204" pitchFamily="34" charset="0"/>
          </a:endParaRPr>
        </a:p>
      </dgm:t>
    </dgm:pt>
    <dgm:pt modelId="{F6AEE38F-F20A-42A5-9A9A-32DD36E049CC}">
      <dgm:prSet custT="1"/>
      <dgm:spPr/>
      <dgm:t>
        <a:bodyPr tIns="0"/>
        <a:lstStyle/>
        <a:p>
          <a:pPr>
            <a:lnSpc>
              <a:spcPct val="90000"/>
            </a:lnSpc>
            <a:spcAft>
              <a:spcPct val="15000"/>
            </a:spcAft>
          </a:pPr>
          <a:endParaRPr lang="en-US" sz="2000" dirty="0">
            <a:solidFill>
              <a:schemeClr val="tx1"/>
            </a:solidFill>
            <a:latin typeface="Candara" panose="020E0502030303020204" pitchFamily="34" charset="0"/>
          </a:endParaRPr>
        </a:p>
      </dgm:t>
    </dgm:pt>
    <dgm:pt modelId="{FA8EF2C7-0E31-4AE7-9591-9824102B4A13}" type="parTrans" cxnId="{3B1FC257-ED19-449E-BF9C-3C006D8241F5}">
      <dgm:prSet/>
      <dgm:spPr/>
      <dgm:t>
        <a:bodyPr/>
        <a:lstStyle/>
        <a:p>
          <a:endParaRPr lang="en-US" sz="2000">
            <a:solidFill>
              <a:schemeClr val="tx1"/>
            </a:solidFill>
            <a:latin typeface="Candara" panose="020E0502030303020204" pitchFamily="34" charset="0"/>
          </a:endParaRPr>
        </a:p>
      </dgm:t>
    </dgm:pt>
    <dgm:pt modelId="{1C98E640-9F1D-48C8-A3AA-3F4EB9EDEECF}" type="sibTrans" cxnId="{3B1FC257-ED19-449E-BF9C-3C006D8241F5}">
      <dgm:prSet/>
      <dgm:spPr/>
      <dgm:t>
        <a:bodyPr/>
        <a:lstStyle/>
        <a:p>
          <a:endParaRPr lang="en-US" sz="2000">
            <a:solidFill>
              <a:schemeClr val="tx1"/>
            </a:solidFill>
            <a:latin typeface="Candara" panose="020E0502030303020204" pitchFamily="34" charset="0"/>
          </a:endParaRPr>
        </a:p>
      </dgm:t>
    </dgm:pt>
    <dgm:pt modelId="{6673D569-D8CE-40DF-BA4A-B3EBF923661F}">
      <dgm:prSet custT="1"/>
      <dgm:spPr/>
      <dgm:t>
        <a:bodyPr/>
        <a:lstStyle/>
        <a:p>
          <a:r>
            <a:rPr lang="en-US" sz="2000">
              <a:latin typeface="Candara" panose="020E0502030303020204" pitchFamily="34" charset="0"/>
            </a:rPr>
            <a:t>Pragmatic &amp; user friendly</a:t>
          </a:r>
          <a:endParaRPr lang="en-US" sz="2000" dirty="0">
            <a:latin typeface="Candara" panose="020E0502030303020204" pitchFamily="34" charset="0"/>
          </a:endParaRPr>
        </a:p>
      </dgm:t>
    </dgm:pt>
    <dgm:pt modelId="{7605C1D3-7DC5-4460-8FBF-6079224F096E}" type="parTrans" cxnId="{4A044F36-0636-4EFB-87E2-1FC3468B26BD}">
      <dgm:prSet/>
      <dgm:spPr/>
      <dgm:t>
        <a:bodyPr/>
        <a:lstStyle/>
        <a:p>
          <a:endParaRPr lang="en-US" sz="2000">
            <a:solidFill>
              <a:schemeClr val="tx1"/>
            </a:solidFill>
            <a:latin typeface="Candara" panose="020E0502030303020204" pitchFamily="34" charset="0"/>
          </a:endParaRPr>
        </a:p>
      </dgm:t>
    </dgm:pt>
    <dgm:pt modelId="{1DC87BAC-99A0-48D1-B130-27848584D265}" type="sibTrans" cxnId="{4A044F36-0636-4EFB-87E2-1FC3468B26BD}">
      <dgm:prSet/>
      <dgm:spPr/>
      <dgm:t>
        <a:bodyPr/>
        <a:lstStyle/>
        <a:p>
          <a:endParaRPr lang="en-US" sz="2000">
            <a:solidFill>
              <a:schemeClr val="tx1"/>
            </a:solidFill>
            <a:latin typeface="Candara" panose="020E0502030303020204" pitchFamily="34" charset="0"/>
          </a:endParaRPr>
        </a:p>
      </dgm:t>
    </dgm:pt>
    <dgm:pt modelId="{8991C762-C760-4AE1-B558-8C27E581B587}" type="pres">
      <dgm:prSet presAssocID="{8422C4DD-4F02-47B0-B824-8D62A114397C}" presName="Name0" presStyleCnt="0">
        <dgm:presLayoutVars>
          <dgm:chMax val="7"/>
          <dgm:chPref val="7"/>
          <dgm:dir/>
        </dgm:presLayoutVars>
      </dgm:prSet>
      <dgm:spPr/>
    </dgm:pt>
    <dgm:pt modelId="{EFD9CE7F-2309-4AB7-BA10-AFD52D4739AA}" type="pres">
      <dgm:prSet presAssocID="{8422C4DD-4F02-47B0-B824-8D62A114397C}" presName="Name1" presStyleCnt="0"/>
      <dgm:spPr/>
    </dgm:pt>
    <dgm:pt modelId="{942B2E76-5313-4F6F-BFDF-C70E85A969D9}" type="pres">
      <dgm:prSet presAssocID="{8422C4DD-4F02-47B0-B824-8D62A114397C}" presName="cycle" presStyleCnt="0"/>
      <dgm:spPr/>
    </dgm:pt>
    <dgm:pt modelId="{27227848-772F-436F-A8DA-A35F8494A57E}" type="pres">
      <dgm:prSet presAssocID="{8422C4DD-4F02-47B0-B824-8D62A114397C}" presName="srcNode" presStyleLbl="node1" presStyleIdx="0" presStyleCnt="6"/>
      <dgm:spPr/>
    </dgm:pt>
    <dgm:pt modelId="{DEDA549D-2B15-4E44-B953-1614C6AC18D1}" type="pres">
      <dgm:prSet presAssocID="{8422C4DD-4F02-47B0-B824-8D62A114397C}" presName="conn" presStyleLbl="parChTrans1D2" presStyleIdx="0" presStyleCnt="1"/>
      <dgm:spPr/>
    </dgm:pt>
    <dgm:pt modelId="{42DEF4B4-80E5-4C97-96A9-4D540D17A05D}" type="pres">
      <dgm:prSet presAssocID="{8422C4DD-4F02-47B0-B824-8D62A114397C}" presName="extraNode" presStyleLbl="node1" presStyleIdx="0" presStyleCnt="6"/>
      <dgm:spPr/>
    </dgm:pt>
    <dgm:pt modelId="{9EDAE6E4-10A1-4C26-A19E-F1DA27058389}" type="pres">
      <dgm:prSet presAssocID="{8422C4DD-4F02-47B0-B824-8D62A114397C}" presName="dstNode" presStyleLbl="node1" presStyleIdx="0" presStyleCnt="6"/>
      <dgm:spPr/>
    </dgm:pt>
    <dgm:pt modelId="{3847A9C8-3BF4-4B88-9908-8C8645F145C1}" type="pres">
      <dgm:prSet presAssocID="{8C9F7E97-A508-400F-8349-B6FD76B0C936}" presName="text_1" presStyleLbl="node1" presStyleIdx="0" presStyleCnt="6">
        <dgm:presLayoutVars>
          <dgm:bulletEnabled val="1"/>
        </dgm:presLayoutVars>
      </dgm:prSet>
      <dgm:spPr/>
    </dgm:pt>
    <dgm:pt modelId="{1D5D4EF4-BB18-4F45-BF15-FDE3962D3275}" type="pres">
      <dgm:prSet presAssocID="{8C9F7E97-A508-400F-8349-B6FD76B0C936}" presName="accent_1" presStyleCnt="0"/>
      <dgm:spPr/>
    </dgm:pt>
    <dgm:pt modelId="{CA0FFEEF-48E8-4D4E-B4C6-6FA3AA2A962C}" type="pres">
      <dgm:prSet presAssocID="{8C9F7E97-A508-400F-8349-B6FD76B0C936}" presName="accentRepeatNode" presStyleLbl="solidFgAcc1" presStyleIdx="0" presStyleCnt="6"/>
      <dgm:spPr/>
    </dgm:pt>
    <dgm:pt modelId="{B6D96A7D-06AA-4FE3-9C53-4BF4C50D44A8}" type="pres">
      <dgm:prSet presAssocID="{6673D569-D8CE-40DF-BA4A-B3EBF923661F}" presName="text_2" presStyleLbl="node1" presStyleIdx="1" presStyleCnt="6">
        <dgm:presLayoutVars>
          <dgm:bulletEnabled val="1"/>
        </dgm:presLayoutVars>
      </dgm:prSet>
      <dgm:spPr/>
    </dgm:pt>
    <dgm:pt modelId="{DB22E614-AA1A-4A9B-A09D-3F09C5230714}" type="pres">
      <dgm:prSet presAssocID="{6673D569-D8CE-40DF-BA4A-B3EBF923661F}" presName="accent_2" presStyleCnt="0"/>
      <dgm:spPr/>
    </dgm:pt>
    <dgm:pt modelId="{28FE4E13-2D70-450F-9B07-3E781DA9093F}" type="pres">
      <dgm:prSet presAssocID="{6673D569-D8CE-40DF-BA4A-B3EBF923661F}" presName="accentRepeatNode" presStyleLbl="solidFgAcc1" presStyleIdx="1" presStyleCnt="6"/>
      <dgm:spPr/>
    </dgm:pt>
    <dgm:pt modelId="{FF1E0D92-525C-4B70-BB58-F058B99CD783}" type="pres">
      <dgm:prSet presAssocID="{50600E71-D847-4E62-9287-120127D7EBA2}" presName="text_3" presStyleLbl="node1" presStyleIdx="2" presStyleCnt="6" custScaleY="111042">
        <dgm:presLayoutVars>
          <dgm:bulletEnabled val="1"/>
        </dgm:presLayoutVars>
      </dgm:prSet>
      <dgm:spPr/>
    </dgm:pt>
    <dgm:pt modelId="{0037887D-2809-4261-B3E9-D0D0DAC1955C}" type="pres">
      <dgm:prSet presAssocID="{50600E71-D847-4E62-9287-120127D7EBA2}" presName="accent_3" presStyleCnt="0"/>
      <dgm:spPr/>
    </dgm:pt>
    <dgm:pt modelId="{0DA20F5C-26C9-4E89-8C61-1D11312C16C6}" type="pres">
      <dgm:prSet presAssocID="{50600E71-D847-4E62-9287-120127D7EBA2}" presName="accentRepeatNode" presStyleLbl="solidFgAcc1" presStyleIdx="2" presStyleCnt="6"/>
      <dgm:spPr/>
    </dgm:pt>
    <dgm:pt modelId="{A1712998-9A0A-4888-8490-7654F3126900}" type="pres">
      <dgm:prSet presAssocID="{013635D1-E665-418C-B876-160E1428666F}" presName="text_4" presStyleLbl="node1" presStyleIdx="3" presStyleCnt="6">
        <dgm:presLayoutVars>
          <dgm:bulletEnabled val="1"/>
        </dgm:presLayoutVars>
      </dgm:prSet>
      <dgm:spPr/>
    </dgm:pt>
    <dgm:pt modelId="{0826D3E7-2CD8-4300-8C0D-230060E6DD12}" type="pres">
      <dgm:prSet presAssocID="{013635D1-E665-418C-B876-160E1428666F}" presName="accent_4" presStyleCnt="0"/>
      <dgm:spPr/>
    </dgm:pt>
    <dgm:pt modelId="{3215636E-1F42-48AC-9247-CA012B19E355}" type="pres">
      <dgm:prSet presAssocID="{013635D1-E665-418C-B876-160E1428666F}" presName="accentRepeatNode" presStyleLbl="solidFgAcc1" presStyleIdx="3" presStyleCnt="6"/>
      <dgm:spPr/>
    </dgm:pt>
    <dgm:pt modelId="{7B18A763-4981-437D-973A-9C98344FCA13}" type="pres">
      <dgm:prSet presAssocID="{44E95940-0081-4322-B11B-1530ACA5A0A7}" presName="text_5" presStyleLbl="node1" presStyleIdx="4" presStyleCnt="6">
        <dgm:presLayoutVars>
          <dgm:bulletEnabled val="1"/>
        </dgm:presLayoutVars>
      </dgm:prSet>
      <dgm:spPr/>
    </dgm:pt>
    <dgm:pt modelId="{2C97639F-F6D6-444B-8AF8-79A28FEF98EF}" type="pres">
      <dgm:prSet presAssocID="{44E95940-0081-4322-B11B-1530ACA5A0A7}" presName="accent_5" presStyleCnt="0"/>
      <dgm:spPr/>
    </dgm:pt>
    <dgm:pt modelId="{3FFDA6BE-F383-4716-9A81-380B6F47D437}" type="pres">
      <dgm:prSet presAssocID="{44E95940-0081-4322-B11B-1530ACA5A0A7}" presName="accentRepeatNode" presStyleLbl="solidFgAcc1" presStyleIdx="4" presStyleCnt="6"/>
      <dgm:spPr/>
    </dgm:pt>
    <dgm:pt modelId="{03AC4F8C-1910-4030-A767-37D0D7A7758F}" type="pres">
      <dgm:prSet presAssocID="{5144106B-558E-4A30-817D-8C16553CBFEA}" presName="text_6" presStyleLbl="node1" presStyleIdx="5" presStyleCnt="6">
        <dgm:presLayoutVars>
          <dgm:bulletEnabled val="1"/>
        </dgm:presLayoutVars>
      </dgm:prSet>
      <dgm:spPr/>
    </dgm:pt>
    <dgm:pt modelId="{CFB88169-2CCC-4492-9995-5A98E78F957B}" type="pres">
      <dgm:prSet presAssocID="{5144106B-558E-4A30-817D-8C16553CBFEA}" presName="accent_6" presStyleCnt="0"/>
      <dgm:spPr/>
    </dgm:pt>
    <dgm:pt modelId="{F57D5A3D-064E-4BA5-A4F5-68854F61507E}" type="pres">
      <dgm:prSet presAssocID="{5144106B-558E-4A30-817D-8C16553CBFEA}" presName="accentRepeatNode" presStyleLbl="solidFgAcc1" presStyleIdx="5" presStyleCnt="6"/>
      <dgm:spPr/>
    </dgm:pt>
  </dgm:ptLst>
  <dgm:cxnLst>
    <dgm:cxn modelId="{DD4CF006-A926-4D4D-AC01-4668CE0F5A24}" type="presOf" srcId="{8C9F7E97-A508-400F-8349-B6FD76B0C936}" destId="{3847A9C8-3BF4-4B88-9908-8C8645F145C1}" srcOrd="0" destOrd="0" presId="urn:microsoft.com/office/officeart/2008/layout/VerticalCurvedList"/>
    <dgm:cxn modelId="{4A044F36-0636-4EFB-87E2-1FC3468B26BD}" srcId="{8422C4DD-4F02-47B0-B824-8D62A114397C}" destId="{6673D569-D8CE-40DF-BA4A-B3EBF923661F}" srcOrd="1" destOrd="0" parTransId="{7605C1D3-7DC5-4460-8FBF-6079224F096E}" sibTransId="{1DC87BAC-99A0-48D1-B130-27848584D265}"/>
    <dgm:cxn modelId="{466A303A-7085-45EF-A0D1-57C9C22031A7}" srcId="{8422C4DD-4F02-47B0-B824-8D62A114397C}" destId="{44E95940-0081-4322-B11B-1530ACA5A0A7}" srcOrd="4" destOrd="0" parTransId="{59EA4D14-0E8F-4806-8DF6-6EE83A73DDE2}" sibTransId="{4655EF05-89CC-4BB3-8580-A5F6B73AFD69}"/>
    <dgm:cxn modelId="{3B1FC257-ED19-449E-BF9C-3C006D8241F5}" srcId="{50600E71-D847-4E62-9287-120127D7EBA2}" destId="{F6AEE38F-F20A-42A5-9A9A-32DD36E049CC}" srcOrd="0" destOrd="0" parTransId="{FA8EF2C7-0E31-4AE7-9591-9824102B4A13}" sibTransId="{1C98E640-9F1D-48C8-A3AA-3F4EB9EDEECF}"/>
    <dgm:cxn modelId="{24E4565A-A271-479D-B760-0FCDAE6977D0}" srcId="{8422C4DD-4F02-47B0-B824-8D62A114397C}" destId="{013635D1-E665-418C-B876-160E1428666F}" srcOrd="3" destOrd="0" parTransId="{591B8F94-0483-4B29-A8BA-7E027EE0AEC1}" sibTransId="{FDA14240-61A6-4814-A43D-FA5E39C908EA}"/>
    <dgm:cxn modelId="{557CEF7E-C53F-4262-95F6-9E8801473827}" srcId="{8422C4DD-4F02-47B0-B824-8D62A114397C}" destId="{8C9F7E97-A508-400F-8349-B6FD76B0C936}" srcOrd="0" destOrd="0" parTransId="{AA98E8DA-C74E-455B-B1BE-B73A3A82E87E}" sibTransId="{B92DBE3D-BD38-4D41-AD77-5A6BFC598439}"/>
    <dgm:cxn modelId="{F8F37381-80B2-4455-8C01-140E621F9F18}" type="presOf" srcId="{B92DBE3D-BD38-4D41-AD77-5A6BFC598439}" destId="{DEDA549D-2B15-4E44-B953-1614C6AC18D1}" srcOrd="0" destOrd="0" presId="urn:microsoft.com/office/officeart/2008/layout/VerticalCurvedList"/>
    <dgm:cxn modelId="{2F3A7E86-222C-48C8-8B1B-72E86B13D14B}" type="presOf" srcId="{013635D1-E665-418C-B876-160E1428666F}" destId="{A1712998-9A0A-4888-8490-7654F3126900}" srcOrd="0" destOrd="0" presId="urn:microsoft.com/office/officeart/2008/layout/VerticalCurvedList"/>
    <dgm:cxn modelId="{8CD4C0A6-08C2-40A2-9DD9-1ABA49702B37}" type="presOf" srcId="{5144106B-558E-4A30-817D-8C16553CBFEA}" destId="{03AC4F8C-1910-4030-A767-37D0D7A7758F}" srcOrd="0" destOrd="0" presId="urn:microsoft.com/office/officeart/2008/layout/VerticalCurvedList"/>
    <dgm:cxn modelId="{C7073BB0-DC3D-4CFD-BC00-4DDB6758D2BF}" type="presOf" srcId="{50600E71-D847-4E62-9287-120127D7EBA2}" destId="{FF1E0D92-525C-4B70-BB58-F058B99CD783}" srcOrd="0" destOrd="0" presId="urn:microsoft.com/office/officeart/2008/layout/VerticalCurvedList"/>
    <dgm:cxn modelId="{1B1917BC-95DB-4E8B-9969-C046EA0F78D5}" type="presOf" srcId="{6673D569-D8CE-40DF-BA4A-B3EBF923661F}" destId="{B6D96A7D-06AA-4FE3-9C53-4BF4C50D44A8}" srcOrd="0" destOrd="0" presId="urn:microsoft.com/office/officeart/2008/layout/VerticalCurvedList"/>
    <dgm:cxn modelId="{DB3436C6-1080-45B1-AD66-05AE191842D0}" type="presOf" srcId="{44E95940-0081-4322-B11B-1530ACA5A0A7}" destId="{7B18A763-4981-437D-973A-9C98344FCA13}" srcOrd="0" destOrd="0" presId="urn:microsoft.com/office/officeart/2008/layout/VerticalCurvedList"/>
    <dgm:cxn modelId="{07E239C7-B248-48D4-AD06-2F704D6FAA8D}" type="presOf" srcId="{8422C4DD-4F02-47B0-B824-8D62A114397C}" destId="{8991C762-C760-4AE1-B558-8C27E581B587}" srcOrd="0" destOrd="0" presId="urn:microsoft.com/office/officeart/2008/layout/VerticalCurvedList"/>
    <dgm:cxn modelId="{A2B370C9-61FA-4CA5-93CA-949743EA129B}" type="presOf" srcId="{F6AEE38F-F20A-42A5-9A9A-32DD36E049CC}" destId="{FF1E0D92-525C-4B70-BB58-F058B99CD783}" srcOrd="0" destOrd="1" presId="urn:microsoft.com/office/officeart/2008/layout/VerticalCurvedList"/>
    <dgm:cxn modelId="{4B2154DC-C5E5-439C-9863-12499E565250}" srcId="{8422C4DD-4F02-47B0-B824-8D62A114397C}" destId="{5144106B-558E-4A30-817D-8C16553CBFEA}" srcOrd="5" destOrd="0" parTransId="{65B6B17B-0F71-4C50-BD87-C32FB8D36808}" sibTransId="{A59618CE-2F68-49D7-8E15-73C626C2D7CC}"/>
    <dgm:cxn modelId="{E835A3E3-AF00-40C1-A609-86FDE9A43687}" srcId="{8422C4DD-4F02-47B0-B824-8D62A114397C}" destId="{50600E71-D847-4E62-9287-120127D7EBA2}" srcOrd="2" destOrd="0" parTransId="{35A86BC1-3344-48DB-BA35-B98D4A9481FA}" sibTransId="{9B30989C-EA1E-47CE-AEC9-1C04DFA8D798}"/>
    <dgm:cxn modelId="{76654BA3-D1AC-4C4A-9F10-332681C9AA8C}" type="presParOf" srcId="{8991C762-C760-4AE1-B558-8C27E581B587}" destId="{EFD9CE7F-2309-4AB7-BA10-AFD52D4739AA}" srcOrd="0" destOrd="0" presId="urn:microsoft.com/office/officeart/2008/layout/VerticalCurvedList"/>
    <dgm:cxn modelId="{E3B48B6D-4FB9-48B9-ADCA-D602974FD3DA}" type="presParOf" srcId="{EFD9CE7F-2309-4AB7-BA10-AFD52D4739AA}" destId="{942B2E76-5313-4F6F-BFDF-C70E85A969D9}" srcOrd="0" destOrd="0" presId="urn:microsoft.com/office/officeart/2008/layout/VerticalCurvedList"/>
    <dgm:cxn modelId="{74AFE2E3-5F17-4F10-8050-9E0BF42641E5}" type="presParOf" srcId="{942B2E76-5313-4F6F-BFDF-C70E85A969D9}" destId="{27227848-772F-436F-A8DA-A35F8494A57E}" srcOrd="0" destOrd="0" presId="urn:microsoft.com/office/officeart/2008/layout/VerticalCurvedList"/>
    <dgm:cxn modelId="{662FE290-5404-4715-B1B3-73886F4CE7B9}" type="presParOf" srcId="{942B2E76-5313-4F6F-BFDF-C70E85A969D9}" destId="{DEDA549D-2B15-4E44-B953-1614C6AC18D1}" srcOrd="1" destOrd="0" presId="urn:microsoft.com/office/officeart/2008/layout/VerticalCurvedList"/>
    <dgm:cxn modelId="{88FBBC95-24ED-40BD-AC7F-06445B6A267F}" type="presParOf" srcId="{942B2E76-5313-4F6F-BFDF-C70E85A969D9}" destId="{42DEF4B4-80E5-4C97-96A9-4D540D17A05D}" srcOrd="2" destOrd="0" presId="urn:microsoft.com/office/officeart/2008/layout/VerticalCurvedList"/>
    <dgm:cxn modelId="{1AFD4AD1-29B1-4A0C-AA86-C863CFE54C5E}" type="presParOf" srcId="{942B2E76-5313-4F6F-BFDF-C70E85A969D9}" destId="{9EDAE6E4-10A1-4C26-A19E-F1DA27058389}" srcOrd="3" destOrd="0" presId="urn:microsoft.com/office/officeart/2008/layout/VerticalCurvedList"/>
    <dgm:cxn modelId="{88C01732-6D2D-40DE-9FA1-AD61447EC898}" type="presParOf" srcId="{EFD9CE7F-2309-4AB7-BA10-AFD52D4739AA}" destId="{3847A9C8-3BF4-4B88-9908-8C8645F145C1}" srcOrd="1" destOrd="0" presId="urn:microsoft.com/office/officeart/2008/layout/VerticalCurvedList"/>
    <dgm:cxn modelId="{1835A5E5-5612-4902-8DA3-2D4E1CC9547C}" type="presParOf" srcId="{EFD9CE7F-2309-4AB7-BA10-AFD52D4739AA}" destId="{1D5D4EF4-BB18-4F45-BF15-FDE3962D3275}" srcOrd="2" destOrd="0" presId="urn:microsoft.com/office/officeart/2008/layout/VerticalCurvedList"/>
    <dgm:cxn modelId="{24952051-2C5A-4D36-A43E-4F596B506ACD}" type="presParOf" srcId="{1D5D4EF4-BB18-4F45-BF15-FDE3962D3275}" destId="{CA0FFEEF-48E8-4D4E-B4C6-6FA3AA2A962C}" srcOrd="0" destOrd="0" presId="urn:microsoft.com/office/officeart/2008/layout/VerticalCurvedList"/>
    <dgm:cxn modelId="{349F041D-F1EB-4825-BC6D-5C3910AD0AD2}" type="presParOf" srcId="{EFD9CE7F-2309-4AB7-BA10-AFD52D4739AA}" destId="{B6D96A7D-06AA-4FE3-9C53-4BF4C50D44A8}" srcOrd="3" destOrd="0" presId="urn:microsoft.com/office/officeart/2008/layout/VerticalCurvedList"/>
    <dgm:cxn modelId="{65AB6E85-9361-4D33-9E86-3DB19BF76F48}" type="presParOf" srcId="{EFD9CE7F-2309-4AB7-BA10-AFD52D4739AA}" destId="{DB22E614-AA1A-4A9B-A09D-3F09C5230714}" srcOrd="4" destOrd="0" presId="urn:microsoft.com/office/officeart/2008/layout/VerticalCurvedList"/>
    <dgm:cxn modelId="{2804752F-0A30-4656-AB73-867A6E21DBBD}" type="presParOf" srcId="{DB22E614-AA1A-4A9B-A09D-3F09C5230714}" destId="{28FE4E13-2D70-450F-9B07-3E781DA9093F}" srcOrd="0" destOrd="0" presId="urn:microsoft.com/office/officeart/2008/layout/VerticalCurvedList"/>
    <dgm:cxn modelId="{745C5C34-960D-4A2F-94D3-BB12E0F44D81}" type="presParOf" srcId="{EFD9CE7F-2309-4AB7-BA10-AFD52D4739AA}" destId="{FF1E0D92-525C-4B70-BB58-F058B99CD783}" srcOrd="5" destOrd="0" presId="urn:microsoft.com/office/officeart/2008/layout/VerticalCurvedList"/>
    <dgm:cxn modelId="{C27C1301-F9F1-46CB-8EC7-41EE04F090F9}" type="presParOf" srcId="{EFD9CE7F-2309-4AB7-BA10-AFD52D4739AA}" destId="{0037887D-2809-4261-B3E9-D0D0DAC1955C}" srcOrd="6" destOrd="0" presId="urn:microsoft.com/office/officeart/2008/layout/VerticalCurvedList"/>
    <dgm:cxn modelId="{B462FB0E-1AA4-40B5-962B-5546AEA02480}" type="presParOf" srcId="{0037887D-2809-4261-B3E9-D0D0DAC1955C}" destId="{0DA20F5C-26C9-4E89-8C61-1D11312C16C6}" srcOrd="0" destOrd="0" presId="urn:microsoft.com/office/officeart/2008/layout/VerticalCurvedList"/>
    <dgm:cxn modelId="{F8F37506-7013-40CE-B6C0-AB5D3CA744C9}" type="presParOf" srcId="{EFD9CE7F-2309-4AB7-BA10-AFD52D4739AA}" destId="{A1712998-9A0A-4888-8490-7654F3126900}" srcOrd="7" destOrd="0" presId="urn:microsoft.com/office/officeart/2008/layout/VerticalCurvedList"/>
    <dgm:cxn modelId="{F41D1098-E931-43A7-892F-80ACF241064F}" type="presParOf" srcId="{EFD9CE7F-2309-4AB7-BA10-AFD52D4739AA}" destId="{0826D3E7-2CD8-4300-8C0D-230060E6DD12}" srcOrd="8" destOrd="0" presId="urn:microsoft.com/office/officeart/2008/layout/VerticalCurvedList"/>
    <dgm:cxn modelId="{5E8E1291-03DC-40D1-93A3-AD74A90D86BD}" type="presParOf" srcId="{0826D3E7-2CD8-4300-8C0D-230060E6DD12}" destId="{3215636E-1F42-48AC-9247-CA012B19E355}" srcOrd="0" destOrd="0" presId="urn:microsoft.com/office/officeart/2008/layout/VerticalCurvedList"/>
    <dgm:cxn modelId="{F9D9797A-D123-4E9F-8281-829AC738B950}" type="presParOf" srcId="{EFD9CE7F-2309-4AB7-BA10-AFD52D4739AA}" destId="{7B18A763-4981-437D-973A-9C98344FCA13}" srcOrd="9" destOrd="0" presId="urn:microsoft.com/office/officeart/2008/layout/VerticalCurvedList"/>
    <dgm:cxn modelId="{3610BC10-7045-43D2-8881-DAD45A483A9B}" type="presParOf" srcId="{EFD9CE7F-2309-4AB7-BA10-AFD52D4739AA}" destId="{2C97639F-F6D6-444B-8AF8-79A28FEF98EF}" srcOrd="10" destOrd="0" presId="urn:microsoft.com/office/officeart/2008/layout/VerticalCurvedList"/>
    <dgm:cxn modelId="{69B39AE1-4FD5-426B-A20B-71B7F7275408}" type="presParOf" srcId="{2C97639F-F6D6-444B-8AF8-79A28FEF98EF}" destId="{3FFDA6BE-F383-4716-9A81-380B6F47D437}" srcOrd="0" destOrd="0" presId="urn:microsoft.com/office/officeart/2008/layout/VerticalCurvedList"/>
    <dgm:cxn modelId="{A5AF88E0-898A-456B-A52E-D6CDC7A178DF}" type="presParOf" srcId="{EFD9CE7F-2309-4AB7-BA10-AFD52D4739AA}" destId="{03AC4F8C-1910-4030-A767-37D0D7A7758F}" srcOrd="11" destOrd="0" presId="urn:microsoft.com/office/officeart/2008/layout/VerticalCurvedList"/>
    <dgm:cxn modelId="{1FB5F716-A2E8-4E96-A80D-FF7D0162419D}" type="presParOf" srcId="{EFD9CE7F-2309-4AB7-BA10-AFD52D4739AA}" destId="{CFB88169-2CCC-4492-9995-5A98E78F957B}" srcOrd="12" destOrd="0" presId="urn:microsoft.com/office/officeart/2008/layout/VerticalCurvedList"/>
    <dgm:cxn modelId="{8761A56B-9002-45A5-BE21-2BA089CF3D40}" type="presParOf" srcId="{CFB88169-2CCC-4492-9995-5A98E78F957B}" destId="{F57D5A3D-064E-4BA5-A4F5-68854F61507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2AD3A0AD-52F2-483E-9FFD-62BFDCF3FD3F}" type="doc">
      <dgm:prSet loTypeId="urn:microsoft.com/office/officeart/2008/layout/AlternatingPictureBlocks" loCatId="list" qsTypeId="urn:microsoft.com/office/officeart/2005/8/quickstyle/simple1" qsCatId="simple" csTypeId="urn:microsoft.com/office/officeart/2005/8/colors/accent4_2" csCatId="accent4" phldr="1"/>
      <dgm:spPr/>
      <dgm:t>
        <a:bodyPr/>
        <a:lstStyle/>
        <a:p>
          <a:endParaRPr lang="en-US"/>
        </a:p>
      </dgm:t>
    </dgm:pt>
    <dgm:pt modelId="{527FCA08-ACC9-496B-A884-03E09E4F810D}">
      <dgm:prSet custT="1"/>
      <dgm:spPr/>
      <dgm:t>
        <a:bodyPr anchor="ctr"/>
        <a:lstStyle/>
        <a:p>
          <a:r>
            <a:rPr lang="en-US" sz="2000" dirty="0">
              <a:solidFill>
                <a:schemeClr val="tx1"/>
              </a:solidFill>
              <a:latin typeface="Candara" panose="020E0502030303020204" pitchFamily="34" charset="0"/>
            </a:rPr>
            <a:t>This guide will allow for:</a:t>
          </a:r>
        </a:p>
      </dgm:t>
    </dgm:pt>
    <dgm:pt modelId="{A63B01FE-0187-4D45-B1F6-ADF21F156E90}" type="parTrans" cxnId="{0E85756D-CD99-4F6B-A36A-93EBFAC0BA56}">
      <dgm:prSet/>
      <dgm:spPr/>
      <dgm:t>
        <a:bodyPr/>
        <a:lstStyle/>
        <a:p>
          <a:endParaRPr lang="en-US" sz="1600">
            <a:latin typeface="Candara" panose="020E0502030303020204" pitchFamily="34" charset="0"/>
          </a:endParaRPr>
        </a:p>
      </dgm:t>
    </dgm:pt>
    <dgm:pt modelId="{D3A06188-6B21-43C4-9993-22A536799520}" type="sibTrans" cxnId="{0E85756D-CD99-4F6B-A36A-93EBFAC0BA56}">
      <dgm:prSet/>
      <dgm:spPr/>
      <dgm:t>
        <a:bodyPr/>
        <a:lstStyle/>
        <a:p>
          <a:endParaRPr lang="en-US" sz="1600">
            <a:latin typeface="Candara" panose="020E0502030303020204" pitchFamily="34" charset="0"/>
          </a:endParaRPr>
        </a:p>
      </dgm:t>
    </dgm:pt>
    <dgm:pt modelId="{9E3FF1D7-64D0-4FF5-BFC7-00DA2EC3EDBC}">
      <dgm:prSet custT="1"/>
      <dgm:spPr/>
      <dgm:t>
        <a:bodyPr anchor="ctr"/>
        <a:lstStyle/>
        <a:p>
          <a:r>
            <a:rPr lang="en-US" sz="2000" dirty="0">
              <a:solidFill>
                <a:schemeClr val="tx1"/>
              </a:solidFill>
              <a:latin typeface="Candara"/>
            </a:rPr>
            <a:t>Easy and wholistic assessment of determinants and their interconnectedness</a:t>
          </a:r>
        </a:p>
      </dgm:t>
    </dgm:pt>
    <dgm:pt modelId="{F1AA52A2-2749-499E-9DC2-A1321BD68237}" type="parTrans" cxnId="{75064145-D0C4-42B3-B0A6-8A47D4AC0B32}">
      <dgm:prSet/>
      <dgm:spPr/>
      <dgm:t>
        <a:bodyPr/>
        <a:lstStyle/>
        <a:p>
          <a:endParaRPr lang="en-US" sz="1600">
            <a:latin typeface="Candara" panose="020E0502030303020204" pitchFamily="34" charset="0"/>
          </a:endParaRPr>
        </a:p>
      </dgm:t>
    </dgm:pt>
    <dgm:pt modelId="{7F18557D-82E8-41C0-9B28-C91C7D0EDB49}" type="sibTrans" cxnId="{75064145-D0C4-42B3-B0A6-8A47D4AC0B32}">
      <dgm:prSet/>
      <dgm:spPr/>
      <dgm:t>
        <a:bodyPr/>
        <a:lstStyle/>
        <a:p>
          <a:endParaRPr lang="en-US" sz="1600">
            <a:latin typeface="Candara" panose="020E0502030303020204" pitchFamily="34" charset="0"/>
          </a:endParaRPr>
        </a:p>
      </dgm:t>
    </dgm:pt>
    <dgm:pt modelId="{2DFDA172-7759-477E-BA92-5D5E96D68D6A}">
      <dgm:prSet custT="1"/>
      <dgm:spPr/>
      <dgm:t>
        <a:bodyPr/>
        <a:lstStyle/>
        <a:p>
          <a:pPr rtl="0"/>
          <a:r>
            <a:rPr lang="en-US" sz="2000" dirty="0">
              <a:solidFill>
                <a:schemeClr val="tx1"/>
              </a:solidFill>
              <a:latin typeface="Candara"/>
            </a:rPr>
            <a:t>Use the information gathered to develop an implementation roadmap based on which contextual determinants are most readily addressable</a:t>
          </a:r>
        </a:p>
      </dgm:t>
    </dgm:pt>
    <dgm:pt modelId="{EFA61CE9-528F-44D2-86E4-EA7D97D1B812}" type="parTrans" cxnId="{8472EECB-E6C3-4952-B151-B418C07A704A}">
      <dgm:prSet/>
      <dgm:spPr/>
      <dgm:t>
        <a:bodyPr/>
        <a:lstStyle/>
        <a:p>
          <a:endParaRPr lang="en-US" sz="1600">
            <a:latin typeface="Candara" panose="020E0502030303020204" pitchFamily="34" charset="0"/>
          </a:endParaRPr>
        </a:p>
      </dgm:t>
    </dgm:pt>
    <dgm:pt modelId="{8F5F786E-B180-421A-81F0-8EAF849FA033}" type="sibTrans" cxnId="{8472EECB-E6C3-4952-B151-B418C07A704A}">
      <dgm:prSet/>
      <dgm:spPr/>
      <dgm:t>
        <a:bodyPr/>
        <a:lstStyle/>
        <a:p>
          <a:endParaRPr lang="en-US" sz="1600">
            <a:latin typeface="Candara" panose="020E0502030303020204" pitchFamily="34" charset="0"/>
          </a:endParaRPr>
        </a:p>
      </dgm:t>
    </dgm:pt>
    <dgm:pt modelId="{F6BDEAAE-6B69-40B5-99A7-A17857626AE0}">
      <dgm:prSet custT="1"/>
      <dgm:spPr/>
      <dgm:t>
        <a:bodyPr anchor="ctr"/>
        <a:lstStyle/>
        <a:p>
          <a:r>
            <a:rPr lang="en-US" sz="2000" dirty="0">
              <a:solidFill>
                <a:schemeClr val="tx1"/>
              </a:solidFill>
              <a:latin typeface="Candara" panose="020E0502030303020204" pitchFamily="34" charset="0"/>
            </a:rPr>
            <a:t>Focus on equity</a:t>
          </a:r>
        </a:p>
      </dgm:t>
    </dgm:pt>
    <dgm:pt modelId="{5C8EA791-F015-4564-845B-3C07866CA0C6}" type="parTrans" cxnId="{6DECEBFA-F4C8-4AD2-91F1-6731747F6FFB}">
      <dgm:prSet/>
      <dgm:spPr/>
      <dgm:t>
        <a:bodyPr/>
        <a:lstStyle/>
        <a:p>
          <a:endParaRPr lang="en-US" sz="1600">
            <a:latin typeface="Candara" panose="020E0502030303020204" pitchFamily="34" charset="0"/>
          </a:endParaRPr>
        </a:p>
      </dgm:t>
    </dgm:pt>
    <dgm:pt modelId="{0D4FD14B-3C84-4BCA-B9C4-37121D552DCF}" type="sibTrans" cxnId="{6DECEBFA-F4C8-4AD2-91F1-6731747F6FFB}">
      <dgm:prSet/>
      <dgm:spPr/>
      <dgm:t>
        <a:bodyPr/>
        <a:lstStyle/>
        <a:p>
          <a:endParaRPr lang="en-US" sz="1600">
            <a:latin typeface="Candara" panose="020E0502030303020204" pitchFamily="34" charset="0"/>
          </a:endParaRPr>
        </a:p>
      </dgm:t>
    </dgm:pt>
    <dgm:pt modelId="{CFBA3AA4-D5A5-4FC8-A01C-14A33839AC7A}">
      <dgm:prSet custT="1"/>
      <dgm:spPr/>
      <dgm:t>
        <a:bodyPr anchor="ctr"/>
        <a:lstStyle/>
        <a:p>
          <a:r>
            <a:rPr lang="en-US" sz="2000" dirty="0">
              <a:solidFill>
                <a:schemeClr val="tx1"/>
              </a:solidFill>
              <a:latin typeface="Candara" panose="020E0502030303020204" pitchFamily="34" charset="0"/>
            </a:rPr>
            <a:t>Guide the selection of implementation strategies</a:t>
          </a:r>
        </a:p>
      </dgm:t>
    </dgm:pt>
    <dgm:pt modelId="{D1900BDA-6FB8-459E-B0D1-545006A90F74}" type="parTrans" cxnId="{692E4DE2-06F3-45F1-B9F1-5FA2DE3D2478}">
      <dgm:prSet/>
      <dgm:spPr/>
      <dgm:t>
        <a:bodyPr/>
        <a:lstStyle/>
        <a:p>
          <a:endParaRPr lang="en-US" sz="1600">
            <a:latin typeface="Candara" panose="020E0502030303020204" pitchFamily="34" charset="0"/>
          </a:endParaRPr>
        </a:p>
      </dgm:t>
    </dgm:pt>
    <dgm:pt modelId="{47EE5144-4E7D-4B83-BD85-87EBE54B4D02}" type="sibTrans" cxnId="{692E4DE2-06F3-45F1-B9F1-5FA2DE3D2478}">
      <dgm:prSet/>
      <dgm:spPr/>
      <dgm:t>
        <a:bodyPr/>
        <a:lstStyle/>
        <a:p>
          <a:endParaRPr lang="en-US" sz="1600">
            <a:latin typeface="Candara" panose="020E0502030303020204" pitchFamily="34" charset="0"/>
          </a:endParaRPr>
        </a:p>
      </dgm:t>
    </dgm:pt>
    <dgm:pt modelId="{4D17DBFE-1186-46A6-B9B7-07D7C5133C75}" type="pres">
      <dgm:prSet presAssocID="{2AD3A0AD-52F2-483E-9FFD-62BFDCF3FD3F}" presName="linearFlow" presStyleCnt="0">
        <dgm:presLayoutVars>
          <dgm:dir/>
          <dgm:resizeHandles val="exact"/>
        </dgm:presLayoutVars>
      </dgm:prSet>
      <dgm:spPr/>
    </dgm:pt>
    <dgm:pt modelId="{CA825C9A-7437-4BDE-87D2-A31C6D956417}" type="pres">
      <dgm:prSet presAssocID="{527FCA08-ACC9-496B-A884-03E09E4F810D}" presName="comp" presStyleCnt="0"/>
      <dgm:spPr/>
    </dgm:pt>
    <dgm:pt modelId="{A07EAA85-3090-43F7-9918-40EBEE0BAA17}" type="pres">
      <dgm:prSet presAssocID="{527FCA08-ACC9-496B-A884-03E09E4F810D}" presName="rect2" presStyleLbl="node1" presStyleIdx="0" presStyleCnt="2" custScaleX="139693" custLinFactNeighborX="11860" custLinFactNeighborY="-452">
        <dgm:presLayoutVars>
          <dgm:bulletEnabled val="1"/>
        </dgm:presLayoutVars>
      </dgm:prSet>
      <dgm:spPr/>
    </dgm:pt>
    <dgm:pt modelId="{24B8B032-ADAF-4A99-9A92-5BC50F0E71AC}" type="pres">
      <dgm:prSet presAssocID="{527FCA08-ACC9-496B-A884-03E09E4F810D}" presName="rect1" presStyleLbl="lnNode1" presStyleIdx="0" presStyleCnt="2" custScaleY="100488" custLinFactNeighborX="-8218" custLinFactNeighborY="180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Disconnected with solid fill"/>
        </a:ext>
      </dgm:extLst>
    </dgm:pt>
    <dgm:pt modelId="{E4973427-0A1D-4FDE-BAFF-1D36541E6FF5}" type="pres">
      <dgm:prSet presAssocID="{D3A06188-6B21-43C4-9993-22A536799520}" presName="sibTrans" presStyleCnt="0"/>
      <dgm:spPr/>
    </dgm:pt>
    <dgm:pt modelId="{03F76807-E185-4B40-9176-8ABF452F4D7C}" type="pres">
      <dgm:prSet presAssocID="{2DFDA172-7759-477E-BA92-5D5E96D68D6A}" presName="comp" presStyleCnt="0"/>
      <dgm:spPr/>
    </dgm:pt>
    <dgm:pt modelId="{AB8BAB32-6F8F-4218-8BFB-0A7472275AFB}" type="pres">
      <dgm:prSet presAssocID="{2DFDA172-7759-477E-BA92-5D5E96D68D6A}" presName="rect2" presStyleLbl="node1" presStyleIdx="1" presStyleCnt="2" custScaleX="139563">
        <dgm:presLayoutVars>
          <dgm:bulletEnabled val="1"/>
        </dgm:presLayoutVars>
      </dgm:prSet>
      <dgm:spPr/>
    </dgm:pt>
    <dgm:pt modelId="{43EE1106-FFCF-44AF-9F90-8A5F0F4B01B1}" type="pres">
      <dgm:prSet presAssocID="{2DFDA172-7759-477E-BA92-5D5E96D68D6A}" presName="rect1" presStyleLbl="lnNode1" presStyleIdx="1" presStyleCnt="2" custLinFactNeighborX="33845" custLinFactNeighborY="-45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Signpost with solid fill"/>
        </a:ext>
      </dgm:extLst>
    </dgm:pt>
  </dgm:ptLst>
  <dgm:cxnLst>
    <dgm:cxn modelId="{44A44903-362C-405F-8EC1-C22173F9E6C3}" type="presOf" srcId="{CFBA3AA4-D5A5-4FC8-A01C-14A33839AC7A}" destId="{A07EAA85-3090-43F7-9918-40EBEE0BAA17}" srcOrd="0" destOrd="3" presId="urn:microsoft.com/office/officeart/2008/layout/AlternatingPictureBlocks"/>
    <dgm:cxn modelId="{B64AB211-92B9-4BD5-8AE3-DE3AA5475B29}" type="presOf" srcId="{F6BDEAAE-6B69-40B5-99A7-A17857626AE0}" destId="{A07EAA85-3090-43F7-9918-40EBEE0BAA17}" srcOrd="0" destOrd="2" presId="urn:microsoft.com/office/officeart/2008/layout/AlternatingPictureBlocks"/>
    <dgm:cxn modelId="{8DA1B519-0846-44C7-851A-F3EDC665CED8}" type="presOf" srcId="{2DFDA172-7759-477E-BA92-5D5E96D68D6A}" destId="{AB8BAB32-6F8F-4218-8BFB-0A7472275AFB}" srcOrd="0" destOrd="0" presId="urn:microsoft.com/office/officeart/2008/layout/AlternatingPictureBlocks"/>
    <dgm:cxn modelId="{C27AB824-CB80-4D7D-92D2-DB1C2423E3D1}" type="presOf" srcId="{9E3FF1D7-64D0-4FF5-BFC7-00DA2EC3EDBC}" destId="{A07EAA85-3090-43F7-9918-40EBEE0BAA17}" srcOrd="0" destOrd="1" presId="urn:microsoft.com/office/officeart/2008/layout/AlternatingPictureBlocks"/>
    <dgm:cxn modelId="{75064145-D0C4-42B3-B0A6-8A47D4AC0B32}" srcId="{527FCA08-ACC9-496B-A884-03E09E4F810D}" destId="{9E3FF1D7-64D0-4FF5-BFC7-00DA2EC3EDBC}" srcOrd="0" destOrd="0" parTransId="{F1AA52A2-2749-499E-9DC2-A1321BD68237}" sibTransId="{7F18557D-82E8-41C0-9B28-C91C7D0EDB49}"/>
    <dgm:cxn modelId="{0E85756D-CD99-4F6B-A36A-93EBFAC0BA56}" srcId="{2AD3A0AD-52F2-483E-9FFD-62BFDCF3FD3F}" destId="{527FCA08-ACC9-496B-A884-03E09E4F810D}" srcOrd="0" destOrd="0" parTransId="{A63B01FE-0187-4D45-B1F6-ADF21F156E90}" sibTransId="{D3A06188-6B21-43C4-9993-22A536799520}"/>
    <dgm:cxn modelId="{8472EECB-E6C3-4952-B151-B418C07A704A}" srcId="{2AD3A0AD-52F2-483E-9FFD-62BFDCF3FD3F}" destId="{2DFDA172-7759-477E-BA92-5D5E96D68D6A}" srcOrd="1" destOrd="0" parTransId="{EFA61CE9-528F-44D2-86E4-EA7D97D1B812}" sibTransId="{8F5F786E-B180-421A-81F0-8EAF849FA033}"/>
    <dgm:cxn modelId="{692E4DE2-06F3-45F1-B9F1-5FA2DE3D2478}" srcId="{527FCA08-ACC9-496B-A884-03E09E4F810D}" destId="{CFBA3AA4-D5A5-4FC8-A01C-14A33839AC7A}" srcOrd="2" destOrd="0" parTransId="{D1900BDA-6FB8-459E-B0D1-545006A90F74}" sibTransId="{47EE5144-4E7D-4B83-BD85-87EBE54B4D02}"/>
    <dgm:cxn modelId="{4AF9E1EB-A1F3-43DA-B8D8-8CEA62524469}" type="presOf" srcId="{527FCA08-ACC9-496B-A884-03E09E4F810D}" destId="{A07EAA85-3090-43F7-9918-40EBEE0BAA17}" srcOrd="0" destOrd="0" presId="urn:microsoft.com/office/officeart/2008/layout/AlternatingPictureBlocks"/>
    <dgm:cxn modelId="{6DECEBFA-F4C8-4AD2-91F1-6731747F6FFB}" srcId="{527FCA08-ACC9-496B-A884-03E09E4F810D}" destId="{F6BDEAAE-6B69-40B5-99A7-A17857626AE0}" srcOrd="1" destOrd="0" parTransId="{5C8EA791-F015-4564-845B-3C07866CA0C6}" sibTransId="{0D4FD14B-3C84-4BCA-B9C4-37121D552DCF}"/>
    <dgm:cxn modelId="{84E1A6FF-8C9F-4528-9108-49E84C0BA394}" type="presOf" srcId="{2AD3A0AD-52F2-483E-9FFD-62BFDCF3FD3F}" destId="{4D17DBFE-1186-46A6-B9B7-07D7C5133C75}" srcOrd="0" destOrd="0" presId="urn:microsoft.com/office/officeart/2008/layout/AlternatingPictureBlocks"/>
    <dgm:cxn modelId="{3F829CDE-E77C-4270-A2AA-98496CB5A28D}" type="presParOf" srcId="{4D17DBFE-1186-46A6-B9B7-07D7C5133C75}" destId="{CA825C9A-7437-4BDE-87D2-A31C6D956417}" srcOrd="0" destOrd="0" presId="urn:microsoft.com/office/officeart/2008/layout/AlternatingPictureBlocks"/>
    <dgm:cxn modelId="{C1FE48CA-041A-480B-91AD-8CCA2418AD5C}" type="presParOf" srcId="{CA825C9A-7437-4BDE-87D2-A31C6D956417}" destId="{A07EAA85-3090-43F7-9918-40EBEE0BAA17}" srcOrd="0" destOrd="0" presId="urn:microsoft.com/office/officeart/2008/layout/AlternatingPictureBlocks"/>
    <dgm:cxn modelId="{1A670171-E715-45ED-A35F-48628CF10034}" type="presParOf" srcId="{CA825C9A-7437-4BDE-87D2-A31C6D956417}" destId="{24B8B032-ADAF-4A99-9A92-5BC50F0E71AC}" srcOrd="1" destOrd="0" presId="urn:microsoft.com/office/officeart/2008/layout/AlternatingPictureBlocks"/>
    <dgm:cxn modelId="{675FA6B9-E91D-4D7E-A799-3116D2A9D2A0}" type="presParOf" srcId="{4D17DBFE-1186-46A6-B9B7-07D7C5133C75}" destId="{E4973427-0A1D-4FDE-BAFF-1D36541E6FF5}" srcOrd="1" destOrd="0" presId="urn:microsoft.com/office/officeart/2008/layout/AlternatingPictureBlocks"/>
    <dgm:cxn modelId="{EB3FADCC-A4D2-4BE3-97DB-8105A171AF9F}" type="presParOf" srcId="{4D17DBFE-1186-46A6-B9B7-07D7C5133C75}" destId="{03F76807-E185-4B40-9176-8ABF452F4D7C}" srcOrd="2" destOrd="0" presId="urn:microsoft.com/office/officeart/2008/layout/AlternatingPictureBlocks"/>
    <dgm:cxn modelId="{CE3269BE-D9F6-4064-849F-31976912CDEE}" type="presParOf" srcId="{03F76807-E185-4B40-9176-8ABF452F4D7C}" destId="{AB8BAB32-6F8F-4218-8BFB-0A7472275AFB}" srcOrd="0" destOrd="0" presId="urn:microsoft.com/office/officeart/2008/layout/AlternatingPictureBlocks"/>
    <dgm:cxn modelId="{86CDE51A-EDC2-4C82-9374-F3F1E496D06D}" type="presParOf" srcId="{03F76807-E185-4B40-9176-8ABF452F4D7C}" destId="{43EE1106-FFCF-44AF-9F90-8A5F0F4B01B1}"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1942A4E-D5A7-4E72-8481-1D2866F4C0AA}"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06A187A3-96E1-4D69-8274-35CC82C7A4AA}">
      <dgm:prSet/>
      <dgm:spPr/>
      <dgm:t>
        <a:bodyPr/>
        <a:lstStyle/>
        <a:p>
          <a:pPr>
            <a:lnSpc>
              <a:spcPct val="100000"/>
            </a:lnSpc>
          </a:pPr>
          <a:r>
            <a:rPr lang="en-US" dirty="0">
              <a:latin typeface="Candara" panose="020E0502030303020204" pitchFamily="34" charset="0"/>
            </a:rPr>
            <a:t>Define outcomes</a:t>
          </a:r>
        </a:p>
      </dgm:t>
    </dgm:pt>
    <dgm:pt modelId="{99190F40-0B84-49DD-B039-900BF9E5D717}" type="parTrans" cxnId="{5AF23753-6A4A-4661-8DC3-AED212EC2B68}">
      <dgm:prSet/>
      <dgm:spPr/>
      <dgm:t>
        <a:bodyPr/>
        <a:lstStyle/>
        <a:p>
          <a:endParaRPr lang="en-US">
            <a:latin typeface="Candara" panose="020E0502030303020204" pitchFamily="34" charset="0"/>
          </a:endParaRPr>
        </a:p>
      </dgm:t>
    </dgm:pt>
    <dgm:pt modelId="{597ACBF4-27DB-4B1F-8DC8-4814CA2368E9}" type="sibTrans" cxnId="{5AF23753-6A4A-4661-8DC3-AED212EC2B68}">
      <dgm:prSet/>
      <dgm:spPr/>
      <dgm:t>
        <a:bodyPr/>
        <a:lstStyle/>
        <a:p>
          <a:pPr>
            <a:lnSpc>
              <a:spcPct val="100000"/>
            </a:lnSpc>
          </a:pPr>
          <a:endParaRPr lang="en-US">
            <a:latin typeface="Candara" panose="020E0502030303020204" pitchFamily="34" charset="0"/>
          </a:endParaRPr>
        </a:p>
      </dgm:t>
    </dgm:pt>
    <dgm:pt modelId="{B89D5C4B-A2FE-4159-A093-D9227AEA4AA2}">
      <dgm:prSet/>
      <dgm:spPr/>
      <dgm:t>
        <a:bodyPr/>
        <a:lstStyle/>
        <a:p>
          <a:pPr>
            <a:lnSpc>
              <a:spcPct val="100000"/>
            </a:lnSpc>
          </a:pPr>
          <a:r>
            <a:rPr lang="en-US" dirty="0">
              <a:latin typeface="Candara"/>
            </a:rPr>
            <a:t>Supply tools for selection</a:t>
          </a:r>
        </a:p>
      </dgm:t>
    </dgm:pt>
    <dgm:pt modelId="{662D65C4-8377-4453-9E02-7E231B0CA2F4}" type="parTrans" cxnId="{7E19FBAC-F7DD-4344-A677-E1FCFD2F79A8}">
      <dgm:prSet/>
      <dgm:spPr/>
      <dgm:t>
        <a:bodyPr/>
        <a:lstStyle/>
        <a:p>
          <a:endParaRPr lang="en-US">
            <a:latin typeface="Candara" panose="020E0502030303020204" pitchFamily="34" charset="0"/>
          </a:endParaRPr>
        </a:p>
      </dgm:t>
    </dgm:pt>
    <dgm:pt modelId="{45E3A171-327B-4D3B-8C1D-A7A40B402AB6}" type="sibTrans" cxnId="{7E19FBAC-F7DD-4344-A677-E1FCFD2F79A8}">
      <dgm:prSet/>
      <dgm:spPr/>
      <dgm:t>
        <a:bodyPr/>
        <a:lstStyle/>
        <a:p>
          <a:pPr>
            <a:lnSpc>
              <a:spcPct val="100000"/>
            </a:lnSpc>
          </a:pPr>
          <a:endParaRPr lang="en-US">
            <a:latin typeface="Candara" panose="020E0502030303020204" pitchFamily="34" charset="0"/>
          </a:endParaRPr>
        </a:p>
      </dgm:t>
    </dgm:pt>
    <dgm:pt modelId="{85C2142D-D1B8-4659-8CED-6C7260348D1A}">
      <dgm:prSet/>
      <dgm:spPr/>
      <dgm:t>
        <a:bodyPr/>
        <a:lstStyle/>
        <a:p>
          <a:pPr rtl="0">
            <a:lnSpc>
              <a:spcPct val="100000"/>
            </a:lnSpc>
          </a:pPr>
          <a:r>
            <a:rPr lang="en-US" dirty="0">
              <a:latin typeface="Candara"/>
            </a:rPr>
            <a:t>Bridge the gap between research and routine practice</a:t>
          </a:r>
        </a:p>
      </dgm:t>
    </dgm:pt>
    <dgm:pt modelId="{AE42324E-AE1F-4586-8052-5A7459C7990A}" type="parTrans" cxnId="{3E18D9F2-0278-4779-8629-02FFB7409D57}">
      <dgm:prSet/>
      <dgm:spPr/>
      <dgm:t>
        <a:bodyPr/>
        <a:lstStyle/>
        <a:p>
          <a:endParaRPr lang="en-US">
            <a:latin typeface="Candara" panose="020E0502030303020204" pitchFamily="34" charset="0"/>
          </a:endParaRPr>
        </a:p>
      </dgm:t>
    </dgm:pt>
    <dgm:pt modelId="{DB76AAB7-A178-4007-BBA0-5F162D05737C}" type="sibTrans" cxnId="{3E18D9F2-0278-4779-8629-02FFB7409D57}">
      <dgm:prSet/>
      <dgm:spPr/>
      <dgm:t>
        <a:bodyPr/>
        <a:lstStyle/>
        <a:p>
          <a:endParaRPr lang="en-US">
            <a:latin typeface="Candara" panose="020E0502030303020204" pitchFamily="34" charset="0"/>
          </a:endParaRPr>
        </a:p>
      </dgm:t>
    </dgm:pt>
    <dgm:pt modelId="{5EC92B01-C104-544E-964E-394D844C026A}">
      <dgm:prSet/>
      <dgm:spPr/>
      <dgm:t>
        <a:bodyPr/>
        <a:lstStyle/>
        <a:p>
          <a:pPr>
            <a:lnSpc>
              <a:spcPct val="100000"/>
            </a:lnSpc>
          </a:pPr>
          <a:r>
            <a:rPr lang="en-US" dirty="0">
              <a:latin typeface="Candara" panose="020E0502030303020204" pitchFamily="34" charset="0"/>
            </a:rPr>
            <a:t>Provide case studies</a:t>
          </a:r>
        </a:p>
      </dgm:t>
    </dgm:pt>
    <dgm:pt modelId="{8CF47B90-338B-E341-89E1-E3DD8F51AC7C}" type="parTrans" cxnId="{AB75EBC5-7189-9343-BA21-BD450B11D47C}">
      <dgm:prSet/>
      <dgm:spPr/>
      <dgm:t>
        <a:bodyPr/>
        <a:lstStyle/>
        <a:p>
          <a:endParaRPr lang="en-US">
            <a:latin typeface="Candara" panose="020E0502030303020204" pitchFamily="34" charset="0"/>
          </a:endParaRPr>
        </a:p>
      </dgm:t>
    </dgm:pt>
    <dgm:pt modelId="{DA736234-E12A-8241-B82A-796D0C250E17}" type="sibTrans" cxnId="{AB75EBC5-7189-9343-BA21-BD450B11D47C}">
      <dgm:prSet/>
      <dgm:spPr/>
      <dgm:t>
        <a:bodyPr/>
        <a:lstStyle/>
        <a:p>
          <a:pPr>
            <a:lnSpc>
              <a:spcPct val="100000"/>
            </a:lnSpc>
          </a:pPr>
          <a:endParaRPr lang="en-US">
            <a:latin typeface="Candara" panose="020E0502030303020204" pitchFamily="34" charset="0"/>
          </a:endParaRPr>
        </a:p>
      </dgm:t>
    </dgm:pt>
    <dgm:pt modelId="{BC508018-32C5-4400-97B0-479B6012D193}" type="pres">
      <dgm:prSet presAssocID="{F1942A4E-D5A7-4E72-8481-1D2866F4C0AA}" presName="root" presStyleCnt="0">
        <dgm:presLayoutVars>
          <dgm:dir/>
          <dgm:resizeHandles val="exact"/>
        </dgm:presLayoutVars>
      </dgm:prSet>
      <dgm:spPr/>
    </dgm:pt>
    <dgm:pt modelId="{22191D80-2931-4CFF-B578-8218EBF65A55}" type="pres">
      <dgm:prSet presAssocID="{F1942A4E-D5A7-4E72-8481-1D2866F4C0AA}" presName="container" presStyleCnt="0">
        <dgm:presLayoutVars>
          <dgm:dir/>
          <dgm:resizeHandles val="exact"/>
        </dgm:presLayoutVars>
      </dgm:prSet>
      <dgm:spPr/>
    </dgm:pt>
    <dgm:pt modelId="{975DA87D-60C2-4E13-BB6A-AFBCC632808B}" type="pres">
      <dgm:prSet presAssocID="{06A187A3-96E1-4D69-8274-35CC82C7A4AA}" presName="compNode" presStyleCnt="0"/>
      <dgm:spPr/>
    </dgm:pt>
    <dgm:pt modelId="{A57E1106-A36E-41A1-BB35-2622E6B79FBB}" type="pres">
      <dgm:prSet presAssocID="{06A187A3-96E1-4D69-8274-35CC82C7A4AA}" presName="iconBgRect" presStyleLbl="bgShp" presStyleIdx="0" presStyleCnt="4"/>
      <dgm:spPr/>
    </dgm:pt>
    <dgm:pt modelId="{9310A496-A28D-45ED-82AE-D14DC596EA25}" type="pres">
      <dgm:prSet presAssocID="{06A187A3-96E1-4D69-8274-35CC82C7A4A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0580EA1-31C3-443D-88E4-D65176A9E7A4}" type="pres">
      <dgm:prSet presAssocID="{06A187A3-96E1-4D69-8274-35CC82C7A4AA}" presName="spaceRect" presStyleCnt="0"/>
      <dgm:spPr/>
    </dgm:pt>
    <dgm:pt modelId="{F9B30B23-5F06-4215-9D66-3D83B136AB67}" type="pres">
      <dgm:prSet presAssocID="{06A187A3-96E1-4D69-8274-35CC82C7A4AA}" presName="textRect" presStyleLbl="revTx" presStyleIdx="0" presStyleCnt="4">
        <dgm:presLayoutVars>
          <dgm:chMax val="1"/>
          <dgm:chPref val="1"/>
        </dgm:presLayoutVars>
      </dgm:prSet>
      <dgm:spPr/>
    </dgm:pt>
    <dgm:pt modelId="{48AE5C99-A9D2-4652-AD3F-E42B2FB4D54F}" type="pres">
      <dgm:prSet presAssocID="{597ACBF4-27DB-4B1F-8DC8-4814CA2368E9}" presName="sibTrans" presStyleLbl="sibTrans2D1" presStyleIdx="0" presStyleCnt="0"/>
      <dgm:spPr/>
    </dgm:pt>
    <dgm:pt modelId="{1F054F99-904F-4371-937B-F5BE4687D2C1}" type="pres">
      <dgm:prSet presAssocID="{B89D5C4B-A2FE-4159-A093-D9227AEA4AA2}" presName="compNode" presStyleCnt="0"/>
      <dgm:spPr/>
    </dgm:pt>
    <dgm:pt modelId="{D1A17750-52E6-4766-A358-AA329E4BBA27}" type="pres">
      <dgm:prSet presAssocID="{B89D5C4B-A2FE-4159-A093-D9227AEA4AA2}" presName="iconBgRect" presStyleLbl="bgShp" presStyleIdx="1" presStyleCnt="4"/>
      <dgm:spPr/>
    </dgm:pt>
    <dgm:pt modelId="{28F74004-DA9E-4062-9DE2-95CC84E87812}" type="pres">
      <dgm:prSet presAssocID="{B89D5C4B-A2FE-4159-A093-D9227AEA4AA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E4D44875-1DF4-41F8-A9F2-D6A1CFF83E9B}" type="pres">
      <dgm:prSet presAssocID="{B89D5C4B-A2FE-4159-A093-D9227AEA4AA2}" presName="spaceRect" presStyleCnt="0"/>
      <dgm:spPr/>
    </dgm:pt>
    <dgm:pt modelId="{1FA1BFD7-9217-4A81-9498-49FB4F32A845}" type="pres">
      <dgm:prSet presAssocID="{B89D5C4B-A2FE-4159-A093-D9227AEA4AA2}" presName="textRect" presStyleLbl="revTx" presStyleIdx="1" presStyleCnt="4">
        <dgm:presLayoutVars>
          <dgm:chMax val="1"/>
          <dgm:chPref val="1"/>
        </dgm:presLayoutVars>
      </dgm:prSet>
      <dgm:spPr/>
    </dgm:pt>
    <dgm:pt modelId="{E6AE0748-02E4-40E4-9D97-2E9B3CBA3946}" type="pres">
      <dgm:prSet presAssocID="{45E3A171-327B-4D3B-8C1D-A7A40B402AB6}" presName="sibTrans" presStyleLbl="sibTrans2D1" presStyleIdx="0" presStyleCnt="0"/>
      <dgm:spPr/>
    </dgm:pt>
    <dgm:pt modelId="{539BA431-D468-47C4-8725-0D84403B68A3}" type="pres">
      <dgm:prSet presAssocID="{5EC92B01-C104-544E-964E-394D844C026A}" presName="compNode" presStyleCnt="0"/>
      <dgm:spPr/>
    </dgm:pt>
    <dgm:pt modelId="{A93C8951-A3F2-415D-BF24-9B109F57AD6B}" type="pres">
      <dgm:prSet presAssocID="{5EC92B01-C104-544E-964E-394D844C026A}" presName="iconBgRect" presStyleLbl="bgShp" presStyleIdx="2" presStyleCnt="4"/>
      <dgm:spPr/>
    </dgm:pt>
    <dgm:pt modelId="{E6C4F107-E2DC-4F2F-9A38-667A3C629CA5}" type="pres">
      <dgm:prSet presAssocID="{5EC92B01-C104-544E-964E-394D844C026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B6817585-1388-4600-A9A0-75DA4822C689}" type="pres">
      <dgm:prSet presAssocID="{5EC92B01-C104-544E-964E-394D844C026A}" presName="spaceRect" presStyleCnt="0"/>
      <dgm:spPr/>
    </dgm:pt>
    <dgm:pt modelId="{8AB93CD8-48C2-4D29-AE89-8310BFB6691E}" type="pres">
      <dgm:prSet presAssocID="{5EC92B01-C104-544E-964E-394D844C026A}" presName="textRect" presStyleLbl="revTx" presStyleIdx="2" presStyleCnt="4">
        <dgm:presLayoutVars>
          <dgm:chMax val="1"/>
          <dgm:chPref val="1"/>
        </dgm:presLayoutVars>
      </dgm:prSet>
      <dgm:spPr/>
    </dgm:pt>
    <dgm:pt modelId="{94EB32A1-A325-4845-996F-D1493DB4A6C5}" type="pres">
      <dgm:prSet presAssocID="{DA736234-E12A-8241-B82A-796D0C250E17}" presName="sibTrans" presStyleLbl="sibTrans2D1" presStyleIdx="0" presStyleCnt="0"/>
      <dgm:spPr/>
    </dgm:pt>
    <dgm:pt modelId="{C6B710E6-BACA-46CF-AE58-B942C2C0F0C4}" type="pres">
      <dgm:prSet presAssocID="{85C2142D-D1B8-4659-8CED-6C7260348D1A}" presName="compNode" presStyleCnt="0"/>
      <dgm:spPr/>
    </dgm:pt>
    <dgm:pt modelId="{BF8AA12B-CC85-43CE-864D-4D50EF192771}" type="pres">
      <dgm:prSet presAssocID="{85C2142D-D1B8-4659-8CED-6C7260348D1A}" presName="iconBgRect" presStyleLbl="bgShp" presStyleIdx="3" presStyleCnt="4"/>
      <dgm:spPr/>
    </dgm:pt>
    <dgm:pt modelId="{7D019FA5-7BB3-43FF-A344-110A46C85071}" type="pres">
      <dgm:prSet presAssocID="{85C2142D-D1B8-4659-8CED-6C7260348D1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82835080-B65C-4945-A5F1-6D4426850C60}" type="pres">
      <dgm:prSet presAssocID="{85C2142D-D1B8-4659-8CED-6C7260348D1A}" presName="spaceRect" presStyleCnt="0"/>
      <dgm:spPr/>
    </dgm:pt>
    <dgm:pt modelId="{05857918-25E0-4E78-BE38-01AE2A0EA575}" type="pres">
      <dgm:prSet presAssocID="{85C2142D-D1B8-4659-8CED-6C7260348D1A}" presName="textRect" presStyleLbl="revTx" presStyleIdx="3" presStyleCnt="4">
        <dgm:presLayoutVars>
          <dgm:chMax val="1"/>
          <dgm:chPref val="1"/>
        </dgm:presLayoutVars>
      </dgm:prSet>
      <dgm:spPr/>
    </dgm:pt>
  </dgm:ptLst>
  <dgm:cxnLst>
    <dgm:cxn modelId="{1A6D2A06-6668-A047-ACDD-C4111CE06B7F}" type="presOf" srcId="{45E3A171-327B-4D3B-8C1D-A7A40B402AB6}" destId="{E6AE0748-02E4-40E4-9D97-2E9B3CBA3946}" srcOrd="0" destOrd="0" presId="urn:microsoft.com/office/officeart/2018/2/layout/IconCircleList"/>
    <dgm:cxn modelId="{F3FDA312-F4DE-D046-9B1B-3EDECF80AD82}" type="presOf" srcId="{06A187A3-96E1-4D69-8274-35CC82C7A4AA}" destId="{F9B30B23-5F06-4215-9D66-3D83B136AB67}" srcOrd="0" destOrd="0" presId="urn:microsoft.com/office/officeart/2018/2/layout/IconCircleList"/>
    <dgm:cxn modelId="{AECA362C-3974-3C4E-A054-38C0B71DEB03}" type="presOf" srcId="{B89D5C4B-A2FE-4159-A093-D9227AEA4AA2}" destId="{1FA1BFD7-9217-4A81-9498-49FB4F32A845}" srcOrd="0" destOrd="0" presId="urn:microsoft.com/office/officeart/2018/2/layout/IconCircleList"/>
    <dgm:cxn modelId="{14577139-0FB6-314F-A972-C11C4B7D3716}" type="presOf" srcId="{DA736234-E12A-8241-B82A-796D0C250E17}" destId="{94EB32A1-A325-4845-996F-D1493DB4A6C5}" srcOrd="0" destOrd="0" presId="urn:microsoft.com/office/officeart/2018/2/layout/IconCircleList"/>
    <dgm:cxn modelId="{88844B47-962B-8D42-B9DF-17D9105B28F5}" type="presOf" srcId="{85C2142D-D1B8-4659-8CED-6C7260348D1A}" destId="{05857918-25E0-4E78-BE38-01AE2A0EA575}" srcOrd="0" destOrd="0" presId="urn:microsoft.com/office/officeart/2018/2/layout/IconCircleList"/>
    <dgm:cxn modelId="{5AF23753-6A4A-4661-8DC3-AED212EC2B68}" srcId="{F1942A4E-D5A7-4E72-8481-1D2866F4C0AA}" destId="{06A187A3-96E1-4D69-8274-35CC82C7A4AA}" srcOrd="0" destOrd="0" parTransId="{99190F40-0B84-49DD-B039-900BF9E5D717}" sibTransId="{597ACBF4-27DB-4B1F-8DC8-4814CA2368E9}"/>
    <dgm:cxn modelId="{F0D8479A-9442-CB42-A9D7-16B35645595B}" type="presOf" srcId="{F1942A4E-D5A7-4E72-8481-1D2866F4C0AA}" destId="{BC508018-32C5-4400-97B0-479B6012D193}" srcOrd="0" destOrd="0" presId="urn:microsoft.com/office/officeart/2018/2/layout/IconCircleList"/>
    <dgm:cxn modelId="{50F1EE9B-9B04-164E-A2A0-789A5270944C}" type="presOf" srcId="{5EC92B01-C104-544E-964E-394D844C026A}" destId="{8AB93CD8-48C2-4D29-AE89-8310BFB6691E}" srcOrd="0" destOrd="0" presId="urn:microsoft.com/office/officeart/2018/2/layout/IconCircleList"/>
    <dgm:cxn modelId="{7E19FBAC-F7DD-4344-A677-E1FCFD2F79A8}" srcId="{F1942A4E-D5A7-4E72-8481-1D2866F4C0AA}" destId="{B89D5C4B-A2FE-4159-A093-D9227AEA4AA2}" srcOrd="1" destOrd="0" parTransId="{662D65C4-8377-4453-9E02-7E231B0CA2F4}" sibTransId="{45E3A171-327B-4D3B-8C1D-A7A40B402AB6}"/>
    <dgm:cxn modelId="{AB75EBC5-7189-9343-BA21-BD450B11D47C}" srcId="{F1942A4E-D5A7-4E72-8481-1D2866F4C0AA}" destId="{5EC92B01-C104-544E-964E-394D844C026A}" srcOrd="2" destOrd="0" parTransId="{8CF47B90-338B-E341-89E1-E3DD8F51AC7C}" sibTransId="{DA736234-E12A-8241-B82A-796D0C250E17}"/>
    <dgm:cxn modelId="{986426EF-B34C-AB46-9E1C-11DA9C6B5314}" type="presOf" srcId="{597ACBF4-27DB-4B1F-8DC8-4814CA2368E9}" destId="{48AE5C99-A9D2-4652-AD3F-E42B2FB4D54F}" srcOrd="0" destOrd="0" presId="urn:microsoft.com/office/officeart/2018/2/layout/IconCircleList"/>
    <dgm:cxn modelId="{3E18D9F2-0278-4779-8629-02FFB7409D57}" srcId="{F1942A4E-D5A7-4E72-8481-1D2866F4C0AA}" destId="{85C2142D-D1B8-4659-8CED-6C7260348D1A}" srcOrd="3" destOrd="0" parTransId="{AE42324E-AE1F-4586-8052-5A7459C7990A}" sibTransId="{DB76AAB7-A178-4007-BBA0-5F162D05737C}"/>
    <dgm:cxn modelId="{9FF58353-BCA1-3349-BD23-CC0613BA99C0}" type="presParOf" srcId="{BC508018-32C5-4400-97B0-479B6012D193}" destId="{22191D80-2931-4CFF-B578-8218EBF65A55}" srcOrd="0" destOrd="0" presId="urn:microsoft.com/office/officeart/2018/2/layout/IconCircleList"/>
    <dgm:cxn modelId="{8CCDE372-E88C-644F-9863-6C87A8BB799B}" type="presParOf" srcId="{22191D80-2931-4CFF-B578-8218EBF65A55}" destId="{975DA87D-60C2-4E13-BB6A-AFBCC632808B}" srcOrd="0" destOrd="0" presId="urn:microsoft.com/office/officeart/2018/2/layout/IconCircleList"/>
    <dgm:cxn modelId="{E0088A49-01B1-234F-A0DA-80D370AE66D3}" type="presParOf" srcId="{975DA87D-60C2-4E13-BB6A-AFBCC632808B}" destId="{A57E1106-A36E-41A1-BB35-2622E6B79FBB}" srcOrd="0" destOrd="0" presId="urn:microsoft.com/office/officeart/2018/2/layout/IconCircleList"/>
    <dgm:cxn modelId="{4FEEAB9C-A9F7-BE49-AFCB-E65D932B069C}" type="presParOf" srcId="{975DA87D-60C2-4E13-BB6A-AFBCC632808B}" destId="{9310A496-A28D-45ED-82AE-D14DC596EA25}" srcOrd="1" destOrd="0" presId="urn:microsoft.com/office/officeart/2018/2/layout/IconCircleList"/>
    <dgm:cxn modelId="{D479E9FC-FC33-EB4C-AB31-5CFCE8DB4680}" type="presParOf" srcId="{975DA87D-60C2-4E13-BB6A-AFBCC632808B}" destId="{80580EA1-31C3-443D-88E4-D65176A9E7A4}" srcOrd="2" destOrd="0" presId="urn:microsoft.com/office/officeart/2018/2/layout/IconCircleList"/>
    <dgm:cxn modelId="{EF36B709-EFCB-DC4F-A0D4-D287376F8C0A}" type="presParOf" srcId="{975DA87D-60C2-4E13-BB6A-AFBCC632808B}" destId="{F9B30B23-5F06-4215-9D66-3D83B136AB67}" srcOrd="3" destOrd="0" presId="urn:microsoft.com/office/officeart/2018/2/layout/IconCircleList"/>
    <dgm:cxn modelId="{36170DBC-80FB-B547-86D1-20EDEB0BC887}" type="presParOf" srcId="{22191D80-2931-4CFF-B578-8218EBF65A55}" destId="{48AE5C99-A9D2-4652-AD3F-E42B2FB4D54F}" srcOrd="1" destOrd="0" presId="urn:microsoft.com/office/officeart/2018/2/layout/IconCircleList"/>
    <dgm:cxn modelId="{8D1ED1D5-D73D-F446-8217-5E7D96745297}" type="presParOf" srcId="{22191D80-2931-4CFF-B578-8218EBF65A55}" destId="{1F054F99-904F-4371-937B-F5BE4687D2C1}" srcOrd="2" destOrd="0" presId="urn:microsoft.com/office/officeart/2018/2/layout/IconCircleList"/>
    <dgm:cxn modelId="{D398659C-3F0C-5D44-80CD-2F22FFB9CFE0}" type="presParOf" srcId="{1F054F99-904F-4371-937B-F5BE4687D2C1}" destId="{D1A17750-52E6-4766-A358-AA329E4BBA27}" srcOrd="0" destOrd="0" presId="urn:microsoft.com/office/officeart/2018/2/layout/IconCircleList"/>
    <dgm:cxn modelId="{8DB9B739-C223-C142-B45B-DCEA518E2C5A}" type="presParOf" srcId="{1F054F99-904F-4371-937B-F5BE4687D2C1}" destId="{28F74004-DA9E-4062-9DE2-95CC84E87812}" srcOrd="1" destOrd="0" presId="urn:microsoft.com/office/officeart/2018/2/layout/IconCircleList"/>
    <dgm:cxn modelId="{70F680CE-8492-BE44-8C42-47A41CC81F3E}" type="presParOf" srcId="{1F054F99-904F-4371-937B-F5BE4687D2C1}" destId="{E4D44875-1DF4-41F8-A9F2-D6A1CFF83E9B}" srcOrd="2" destOrd="0" presId="urn:microsoft.com/office/officeart/2018/2/layout/IconCircleList"/>
    <dgm:cxn modelId="{56062EB4-E416-DB49-9CE9-6F6A4BC36C35}" type="presParOf" srcId="{1F054F99-904F-4371-937B-F5BE4687D2C1}" destId="{1FA1BFD7-9217-4A81-9498-49FB4F32A845}" srcOrd="3" destOrd="0" presId="urn:microsoft.com/office/officeart/2018/2/layout/IconCircleList"/>
    <dgm:cxn modelId="{3D0CB966-8BAD-3F41-8F8C-DB030F4223C3}" type="presParOf" srcId="{22191D80-2931-4CFF-B578-8218EBF65A55}" destId="{E6AE0748-02E4-40E4-9D97-2E9B3CBA3946}" srcOrd="3" destOrd="0" presId="urn:microsoft.com/office/officeart/2018/2/layout/IconCircleList"/>
    <dgm:cxn modelId="{48F4AB49-B218-B44B-8660-61AF12147083}" type="presParOf" srcId="{22191D80-2931-4CFF-B578-8218EBF65A55}" destId="{539BA431-D468-47C4-8725-0D84403B68A3}" srcOrd="4" destOrd="0" presId="urn:microsoft.com/office/officeart/2018/2/layout/IconCircleList"/>
    <dgm:cxn modelId="{18306E76-4602-3147-8885-180558E43080}" type="presParOf" srcId="{539BA431-D468-47C4-8725-0D84403B68A3}" destId="{A93C8951-A3F2-415D-BF24-9B109F57AD6B}" srcOrd="0" destOrd="0" presId="urn:microsoft.com/office/officeart/2018/2/layout/IconCircleList"/>
    <dgm:cxn modelId="{A386C55D-0981-C34F-B9A4-50ACEED2C756}" type="presParOf" srcId="{539BA431-D468-47C4-8725-0D84403B68A3}" destId="{E6C4F107-E2DC-4F2F-9A38-667A3C629CA5}" srcOrd="1" destOrd="0" presId="urn:microsoft.com/office/officeart/2018/2/layout/IconCircleList"/>
    <dgm:cxn modelId="{311DF4D8-A490-9D42-B9CA-8EED3A76CE88}" type="presParOf" srcId="{539BA431-D468-47C4-8725-0D84403B68A3}" destId="{B6817585-1388-4600-A9A0-75DA4822C689}" srcOrd="2" destOrd="0" presId="urn:microsoft.com/office/officeart/2018/2/layout/IconCircleList"/>
    <dgm:cxn modelId="{EABFD866-2EE4-2447-A48D-F91EF21C2EF2}" type="presParOf" srcId="{539BA431-D468-47C4-8725-0D84403B68A3}" destId="{8AB93CD8-48C2-4D29-AE89-8310BFB6691E}" srcOrd="3" destOrd="0" presId="urn:microsoft.com/office/officeart/2018/2/layout/IconCircleList"/>
    <dgm:cxn modelId="{B9E2E83F-DE59-544D-A75D-A55A8FAA40FE}" type="presParOf" srcId="{22191D80-2931-4CFF-B578-8218EBF65A55}" destId="{94EB32A1-A325-4845-996F-D1493DB4A6C5}" srcOrd="5" destOrd="0" presId="urn:microsoft.com/office/officeart/2018/2/layout/IconCircleList"/>
    <dgm:cxn modelId="{8477965C-96B2-7F42-B743-48642C640A8F}" type="presParOf" srcId="{22191D80-2931-4CFF-B578-8218EBF65A55}" destId="{C6B710E6-BACA-46CF-AE58-B942C2C0F0C4}" srcOrd="6" destOrd="0" presId="urn:microsoft.com/office/officeart/2018/2/layout/IconCircleList"/>
    <dgm:cxn modelId="{D71415B4-2756-2E4E-A552-E69C3437B3DF}" type="presParOf" srcId="{C6B710E6-BACA-46CF-AE58-B942C2C0F0C4}" destId="{BF8AA12B-CC85-43CE-864D-4D50EF192771}" srcOrd="0" destOrd="0" presId="urn:microsoft.com/office/officeart/2018/2/layout/IconCircleList"/>
    <dgm:cxn modelId="{87C1D9D2-E0C3-9E49-9062-AF10BA398D6C}" type="presParOf" srcId="{C6B710E6-BACA-46CF-AE58-B942C2C0F0C4}" destId="{7D019FA5-7BB3-43FF-A344-110A46C85071}" srcOrd="1" destOrd="0" presId="urn:microsoft.com/office/officeart/2018/2/layout/IconCircleList"/>
    <dgm:cxn modelId="{BEBFDA62-0BC4-574F-8489-064370422025}" type="presParOf" srcId="{C6B710E6-BACA-46CF-AE58-B942C2C0F0C4}" destId="{82835080-B65C-4945-A5F1-6D4426850C60}" srcOrd="2" destOrd="0" presId="urn:microsoft.com/office/officeart/2018/2/layout/IconCircleList"/>
    <dgm:cxn modelId="{AF9F391B-3E5A-D147-99C5-EEE2B2A8C426}" type="presParOf" srcId="{C6B710E6-BACA-46CF-AE58-B942C2C0F0C4}" destId="{05857918-25E0-4E78-BE38-01AE2A0EA57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BD83D43-EDE0-4AAA-B7E6-7EB98C6307C4}"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4ADECC4E-79BA-4B79-9622-273939703DFF}">
      <dgm:prSet custT="1"/>
      <dgm:spPr>
        <a:ln>
          <a:solidFill>
            <a:srgbClr val="4B91ED"/>
          </a:solidFill>
        </a:ln>
      </dgm:spPr>
      <dgm:t>
        <a:bodyPr/>
        <a:lstStyle/>
        <a:p>
          <a:r>
            <a:rPr lang="en-US" sz="2000" b="1" dirty="0">
              <a:latin typeface="Candara" panose="020E0502030303020204" pitchFamily="34" charset="0"/>
            </a:rPr>
            <a:t>Interdisciplinary Collaboration</a:t>
          </a:r>
          <a:endParaRPr lang="en-US" sz="2000" dirty="0">
            <a:latin typeface="Candara" panose="020E0502030303020204" pitchFamily="34" charset="0"/>
          </a:endParaRPr>
        </a:p>
      </dgm:t>
    </dgm:pt>
    <dgm:pt modelId="{9E4D99A7-B5B2-4BF4-B465-611D82772C68}" type="parTrans" cxnId="{0ABF29D8-046E-43D9-8698-EF372E2EC6F9}">
      <dgm:prSet/>
      <dgm:spPr/>
      <dgm:t>
        <a:bodyPr/>
        <a:lstStyle/>
        <a:p>
          <a:endParaRPr lang="en-US" sz="2800">
            <a:latin typeface="Candara" panose="020E0502030303020204" pitchFamily="34" charset="0"/>
          </a:endParaRPr>
        </a:p>
      </dgm:t>
    </dgm:pt>
    <dgm:pt modelId="{79CDCA57-8CD2-4531-86B1-83D984ED4583}" type="sibTrans" cxnId="{0ABF29D8-046E-43D9-8698-EF372E2EC6F9}">
      <dgm:prSet/>
      <dgm:spPr/>
      <dgm:t>
        <a:bodyPr/>
        <a:lstStyle/>
        <a:p>
          <a:endParaRPr lang="en-US" sz="2800">
            <a:latin typeface="Candara" panose="020E0502030303020204" pitchFamily="34" charset="0"/>
          </a:endParaRPr>
        </a:p>
      </dgm:t>
    </dgm:pt>
    <dgm:pt modelId="{9DCCA19B-53F0-4C2E-9890-140FA00900F8}">
      <dgm:prSet custT="1"/>
      <dgm:spPr/>
      <dgm:t>
        <a:bodyPr/>
        <a:lstStyle/>
        <a:p>
          <a:r>
            <a:rPr lang="en-US" sz="2000" dirty="0">
              <a:latin typeface="Candara" panose="020E0502030303020204" pitchFamily="34" charset="0"/>
            </a:rPr>
            <a:t>Formed workgroup including experts in dissemination and implementation (</a:t>
          </a:r>
          <a:r>
            <a:rPr lang="en-US" sz="2000" dirty="0" err="1">
              <a:latin typeface="Candara" panose="020E0502030303020204" pitchFamily="34" charset="0"/>
            </a:rPr>
            <a:t>D&amp;I</a:t>
          </a:r>
          <a:r>
            <a:rPr lang="en-US" sz="2000" dirty="0">
              <a:latin typeface="Candara" panose="020E0502030303020204" pitchFamily="34" charset="0"/>
            </a:rPr>
            <a:t>) science, opioid use disorder, and pain management</a:t>
          </a:r>
        </a:p>
      </dgm:t>
    </dgm:pt>
    <dgm:pt modelId="{DB0765F0-4F01-473C-888B-1F79118049C2}" type="parTrans" cxnId="{C2ABF45B-7094-437C-A333-6AABCD775782}">
      <dgm:prSet/>
      <dgm:spPr/>
      <dgm:t>
        <a:bodyPr/>
        <a:lstStyle/>
        <a:p>
          <a:endParaRPr lang="en-US" sz="2800">
            <a:latin typeface="Candara" panose="020E0502030303020204" pitchFamily="34" charset="0"/>
          </a:endParaRPr>
        </a:p>
      </dgm:t>
    </dgm:pt>
    <dgm:pt modelId="{240F912D-6513-4179-A689-BCBB8E12FEB3}" type="sibTrans" cxnId="{C2ABF45B-7094-437C-A333-6AABCD775782}">
      <dgm:prSet/>
      <dgm:spPr/>
      <dgm:t>
        <a:bodyPr/>
        <a:lstStyle/>
        <a:p>
          <a:endParaRPr lang="en-US" sz="2800">
            <a:latin typeface="Candara" panose="020E0502030303020204" pitchFamily="34" charset="0"/>
          </a:endParaRPr>
        </a:p>
      </dgm:t>
    </dgm:pt>
    <dgm:pt modelId="{AC20D928-3D31-4D19-B863-AB2073904878}">
      <dgm:prSet custT="1"/>
      <dgm:spPr/>
      <dgm:t>
        <a:bodyPr/>
        <a:lstStyle/>
        <a:p>
          <a:r>
            <a:rPr lang="en-US" sz="2000" b="1" dirty="0">
              <a:latin typeface="Candara" panose="020E0502030303020204" pitchFamily="34" charset="0"/>
            </a:rPr>
            <a:t>Defined Implementation Outcomes using Proctor et al.</a:t>
          </a:r>
          <a:endParaRPr lang="en-US" sz="2000" dirty="0">
            <a:latin typeface="Candara" panose="020E0502030303020204" pitchFamily="34" charset="0"/>
          </a:endParaRPr>
        </a:p>
      </dgm:t>
    </dgm:pt>
    <dgm:pt modelId="{6C6DA5DA-873C-46F8-A14F-1CB733BE6A02}" type="parTrans" cxnId="{AD0BD469-C7B0-4D86-A14E-B1468A231EE1}">
      <dgm:prSet/>
      <dgm:spPr/>
      <dgm:t>
        <a:bodyPr/>
        <a:lstStyle/>
        <a:p>
          <a:endParaRPr lang="en-US" sz="2800">
            <a:latin typeface="Candara" panose="020E0502030303020204" pitchFamily="34" charset="0"/>
          </a:endParaRPr>
        </a:p>
      </dgm:t>
    </dgm:pt>
    <dgm:pt modelId="{DA605DB7-C66A-4193-9402-EC5B375A0691}" type="sibTrans" cxnId="{AD0BD469-C7B0-4D86-A14E-B1468A231EE1}">
      <dgm:prSet/>
      <dgm:spPr/>
      <dgm:t>
        <a:bodyPr/>
        <a:lstStyle/>
        <a:p>
          <a:endParaRPr lang="en-US" sz="2800">
            <a:latin typeface="Candara" panose="020E0502030303020204" pitchFamily="34" charset="0"/>
          </a:endParaRPr>
        </a:p>
      </dgm:t>
    </dgm:pt>
    <dgm:pt modelId="{2FC265DE-5200-4661-89F9-6962B55C8294}">
      <dgm:prSet custT="1"/>
      <dgm:spPr/>
      <dgm:t>
        <a:bodyPr/>
        <a:lstStyle/>
        <a:p>
          <a:r>
            <a:rPr lang="en-US" sz="2000" dirty="0">
              <a:latin typeface="Candara" panose="020E0502030303020204" pitchFamily="34" charset="0"/>
            </a:rPr>
            <a:t>Adopted the Proctor et al. (2011) framework to define the implementation outcomes</a:t>
          </a:r>
        </a:p>
      </dgm:t>
    </dgm:pt>
    <dgm:pt modelId="{5166F006-D2E5-48F2-809D-D2736D5024B0}" type="parTrans" cxnId="{86FC812F-DC35-43E7-B4A5-23388712A472}">
      <dgm:prSet/>
      <dgm:spPr/>
      <dgm:t>
        <a:bodyPr/>
        <a:lstStyle/>
        <a:p>
          <a:endParaRPr lang="en-US" sz="2800">
            <a:latin typeface="Candara" panose="020E0502030303020204" pitchFamily="34" charset="0"/>
          </a:endParaRPr>
        </a:p>
      </dgm:t>
    </dgm:pt>
    <dgm:pt modelId="{551DC175-6D79-428C-B3D5-CEB99AC6A506}" type="sibTrans" cxnId="{86FC812F-DC35-43E7-B4A5-23388712A472}">
      <dgm:prSet/>
      <dgm:spPr/>
      <dgm:t>
        <a:bodyPr/>
        <a:lstStyle/>
        <a:p>
          <a:endParaRPr lang="en-US" sz="2800">
            <a:latin typeface="Candara" panose="020E0502030303020204" pitchFamily="34" charset="0"/>
          </a:endParaRPr>
        </a:p>
      </dgm:t>
    </dgm:pt>
    <dgm:pt modelId="{C0999FA1-0C09-45AE-B0E3-E10FB9340B79}">
      <dgm:prSet custT="1"/>
      <dgm:spPr/>
      <dgm:t>
        <a:bodyPr/>
        <a:lstStyle/>
        <a:p>
          <a:r>
            <a:rPr lang="en-US" sz="2000" b="1">
              <a:latin typeface="Candara" panose="020E0502030303020204" pitchFamily="34" charset="0"/>
            </a:rPr>
            <a:t>Selection Criteria</a:t>
          </a:r>
          <a:endParaRPr lang="en-US" sz="2000">
            <a:latin typeface="Candara" panose="020E0502030303020204" pitchFamily="34" charset="0"/>
          </a:endParaRPr>
        </a:p>
      </dgm:t>
    </dgm:pt>
    <dgm:pt modelId="{28C6B18C-6F53-4F8E-8A88-C2AA66E1D34E}" type="parTrans" cxnId="{3307982D-CC11-467C-B485-732DD71655AA}">
      <dgm:prSet/>
      <dgm:spPr/>
      <dgm:t>
        <a:bodyPr/>
        <a:lstStyle/>
        <a:p>
          <a:endParaRPr lang="en-US" sz="2800">
            <a:latin typeface="Candara" panose="020E0502030303020204" pitchFamily="34" charset="0"/>
          </a:endParaRPr>
        </a:p>
      </dgm:t>
    </dgm:pt>
    <dgm:pt modelId="{96B91E03-B78E-405B-AEA6-AA7005745AE9}" type="sibTrans" cxnId="{3307982D-CC11-467C-B485-732DD71655AA}">
      <dgm:prSet/>
      <dgm:spPr/>
      <dgm:t>
        <a:bodyPr/>
        <a:lstStyle/>
        <a:p>
          <a:endParaRPr lang="en-US" sz="2800">
            <a:latin typeface="Candara" panose="020E0502030303020204" pitchFamily="34" charset="0"/>
          </a:endParaRPr>
        </a:p>
      </dgm:t>
    </dgm:pt>
    <dgm:pt modelId="{05CD32A9-4568-472E-8769-F48A28F52F9B}">
      <dgm:prSet custT="1"/>
      <dgm:spPr/>
      <dgm:t>
        <a:bodyPr/>
        <a:lstStyle/>
        <a:p>
          <a:r>
            <a:rPr lang="en-US" sz="2000" dirty="0">
              <a:latin typeface="Candara" panose="020E0502030303020204" pitchFamily="34" charset="0"/>
            </a:rPr>
            <a:t>Came to consensus on criteria for selecting implementation outcomes based on study context and targeted population</a:t>
          </a:r>
        </a:p>
      </dgm:t>
    </dgm:pt>
    <dgm:pt modelId="{E9FF05CA-24CA-451A-8EA0-21177E50691D}" type="parTrans" cxnId="{34D1A5E3-F3EE-47B7-B9A1-0F5AF9CBE608}">
      <dgm:prSet/>
      <dgm:spPr/>
      <dgm:t>
        <a:bodyPr/>
        <a:lstStyle/>
        <a:p>
          <a:endParaRPr lang="en-US" sz="2800">
            <a:latin typeface="Candara" panose="020E0502030303020204" pitchFamily="34" charset="0"/>
          </a:endParaRPr>
        </a:p>
      </dgm:t>
    </dgm:pt>
    <dgm:pt modelId="{9219860F-B384-4F9C-BD7D-08713F67D830}" type="sibTrans" cxnId="{34D1A5E3-F3EE-47B7-B9A1-0F5AF9CBE608}">
      <dgm:prSet/>
      <dgm:spPr/>
      <dgm:t>
        <a:bodyPr/>
        <a:lstStyle/>
        <a:p>
          <a:endParaRPr lang="en-US" sz="2800">
            <a:latin typeface="Candara" panose="020E0502030303020204" pitchFamily="34" charset="0"/>
          </a:endParaRPr>
        </a:p>
      </dgm:t>
    </dgm:pt>
    <dgm:pt modelId="{09585D6F-4AAC-4DD7-AA46-531BB9821769}">
      <dgm:prSet custT="1"/>
      <dgm:spPr/>
      <dgm:t>
        <a:bodyPr/>
        <a:lstStyle/>
        <a:p>
          <a:r>
            <a:rPr lang="en-US" sz="2000" dirty="0">
              <a:latin typeface="Candara" panose="020E0502030303020204" pitchFamily="34" charset="0"/>
            </a:rPr>
            <a:t>Iterated on decision criteria for each outcome</a:t>
          </a:r>
        </a:p>
      </dgm:t>
    </dgm:pt>
    <dgm:pt modelId="{F297DF61-AB42-424E-B545-3A313D97AB73}" type="parTrans" cxnId="{B18AC059-2A48-451B-A3EC-47A49F08F2AD}">
      <dgm:prSet/>
      <dgm:spPr/>
      <dgm:t>
        <a:bodyPr/>
        <a:lstStyle/>
        <a:p>
          <a:endParaRPr lang="en-US" sz="2800">
            <a:latin typeface="Candara" panose="020E0502030303020204" pitchFamily="34" charset="0"/>
          </a:endParaRPr>
        </a:p>
      </dgm:t>
    </dgm:pt>
    <dgm:pt modelId="{273DAE28-71AE-4AE7-81FF-B3305ABB3092}" type="sibTrans" cxnId="{B18AC059-2A48-451B-A3EC-47A49F08F2AD}">
      <dgm:prSet/>
      <dgm:spPr/>
      <dgm:t>
        <a:bodyPr/>
        <a:lstStyle/>
        <a:p>
          <a:endParaRPr lang="en-US" sz="2800">
            <a:latin typeface="Candara" panose="020E0502030303020204" pitchFamily="34" charset="0"/>
          </a:endParaRPr>
        </a:p>
      </dgm:t>
    </dgm:pt>
    <dgm:pt modelId="{6F70A130-7EC0-41A3-8262-C2A47AF07D51}">
      <dgm:prSet custT="1"/>
      <dgm:spPr/>
      <dgm:t>
        <a:bodyPr/>
        <a:lstStyle/>
        <a:p>
          <a:r>
            <a:rPr lang="en-US" sz="2000" b="1">
              <a:latin typeface="Candara" panose="020E0502030303020204" pitchFamily="34" charset="0"/>
            </a:rPr>
            <a:t>Inclusion of Real-World Examples</a:t>
          </a:r>
          <a:endParaRPr lang="en-US" sz="2000">
            <a:latin typeface="Candara" panose="020E0502030303020204" pitchFamily="34" charset="0"/>
          </a:endParaRPr>
        </a:p>
      </dgm:t>
    </dgm:pt>
    <dgm:pt modelId="{99199F44-97BD-4E81-967D-BD1839882FB2}" type="parTrans" cxnId="{67E83246-7DFE-4C65-8F0E-2046DAC937B3}">
      <dgm:prSet/>
      <dgm:spPr/>
      <dgm:t>
        <a:bodyPr/>
        <a:lstStyle/>
        <a:p>
          <a:endParaRPr lang="en-US" sz="2800">
            <a:latin typeface="Candara" panose="020E0502030303020204" pitchFamily="34" charset="0"/>
          </a:endParaRPr>
        </a:p>
      </dgm:t>
    </dgm:pt>
    <dgm:pt modelId="{80BF2AA1-77B6-4494-AC4B-7DE9CE42AA4D}" type="sibTrans" cxnId="{67E83246-7DFE-4C65-8F0E-2046DAC937B3}">
      <dgm:prSet/>
      <dgm:spPr/>
      <dgm:t>
        <a:bodyPr/>
        <a:lstStyle/>
        <a:p>
          <a:endParaRPr lang="en-US" sz="2800">
            <a:latin typeface="Candara" panose="020E0502030303020204" pitchFamily="34" charset="0"/>
          </a:endParaRPr>
        </a:p>
      </dgm:t>
    </dgm:pt>
    <dgm:pt modelId="{7C9C74A3-1669-499E-88AA-B6D0BF80FFE5}">
      <dgm:prSet custT="1"/>
      <dgm:spPr/>
      <dgm:t>
        <a:bodyPr/>
        <a:lstStyle/>
        <a:p>
          <a:r>
            <a:rPr lang="en-US" sz="2000" dirty="0">
              <a:latin typeface="Candara" panose="020E0502030303020204" pitchFamily="34" charset="0"/>
            </a:rPr>
            <a:t>Incorporated case studies from published studies to demonstrate the application of these methods</a:t>
          </a:r>
        </a:p>
      </dgm:t>
    </dgm:pt>
    <dgm:pt modelId="{3E135E70-6510-4EFD-A371-932B32F43EED}" type="parTrans" cxnId="{286FD255-D2AC-41FB-B36A-86532A529A7F}">
      <dgm:prSet/>
      <dgm:spPr/>
      <dgm:t>
        <a:bodyPr/>
        <a:lstStyle/>
        <a:p>
          <a:endParaRPr lang="en-US" sz="2800">
            <a:latin typeface="Candara" panose="020E0502030303020204" pitchFamily="34" charset="0"/>
          </a:endParaRPr>
        </a:p>
      </dgm:t>
    </dgm:pt>
    <dgm:pt modelId="{BF5865A1-31DD-4163-85BA-C5BCEA7BD036}" type="sibTrans" cxnId="{286FD255-D2AC-41FB-B36A-86532A529A7F}">
      <dgm:prSet/>
      <dgm:spPr/>
      <dgm:t>
        <a:bodyPr/>
        <a:lstStyle/>
        <a:p>
          <a:endParaRPr lang="en-US" sz="2800">
            <a:latin typeface="Candara" panose="020E0502030303020204" pitchFamily="34" charset="0"/>
          </a:endParaRPr>
        </a:p>
      </dgm:t>
    </dgm:pt>
    <dgm:pt modelId="{E4EDC1FB-0FCB-A04A-99FA-4FB9101E2CF3}" type="pres">
      <dgm:prSet presAssocID="{3BD83D43-EDE0-4AAA-B7E6-7EB98C6307C4}" presName="linear" presStyleCnt="0">
        <dgm:presLayoutVars>
          <dgm:dir/>
          <dgm:animLvl val="lvl"/>
          <dgm:resizeHandles val="exact"/>
        </dgm:presLayoutVars>
      </dgm:prSet>
      <dgm:spPr/>
    </dgm:pt>
    <dgm:pt modelId="{4DEA65E7-C17B-134D-B4B7-FBFF93F97148}" type="pres">
      <dgm:prSet presAssocID="{4ADECC4E-79BA-4B79-9622-273939703DFF}" presName="parentLin" presStyleCnt="0"/>
      <dgm:spPr/>
    </dgm:pt>
    <dgm:pt modelId="{D3FE7B65-D9F9-C743-A78B-388C88154E3F}" type="pres">
      <dgm:prSet presAssocID="{4ADECC4E-79BA-4B79-9622-273939703DFF}" presName="parentLeftMargin" presStyleLbl="node1" presStyleIdx="0" presStyleCnt="4"/>
      <dgm:spPr/>
    </dgm:pt>
    <dgm:pt modelId="{CCA6C2DE-2BE7-F848-BAA3-5C6CE2CCB464}" type="pres">
      <dgm:prSet presAssocID="{4ADECC4E-79BA-4B79-9622-273939703DFF}" presName="parentText" presStyleLbl="node1" presStyleIdx="0" presStyleCnt="4">
        <dgm:presLayoutVars>
          <dgm:chMax val="0"/>
          <dgm:bulletEnabled val="1"/>
        </dgm:presLayoutVars>
      </dgm:prSet>
      <dgm:spPr/>
    </dgm:pt>
    <dgm:pt modelId="{DE1B1ACE-6C73-A249-BA03-B1649633D459}" type="pres">
      <dgm:prSet presAssocID="{4ADECC4E-79BA-4B79-9622-273939703DFF}" presName="negativeSpace" presStyleCnt="0"/>
      <dgm:spPr/>
    </dgm:pt>
    <dgm:pt modelId="{E0E09E27-941E-3448-88E4-DAB70D1B1F09}" type="pres">
      <dgm:prSet presAssocID="{4ADECC4E-79BA-4B79-9622-273939703DFF}" presName="childText" presStyleLbl="conFgAcc1" presStyleIdx="0" presStyleCnt="4">
        <dgm:presLayoutVars>
          <dgm:bulletEnabled val="1"/>
        </dgm:presLayoutVars>
      </dgm:prSet>
      <dgm:spPr/>
    </dgm:pt>
    <dgm:pt modelId="{98CA50EF-DB0C-BE4E-AF16-6827DCDFE807}" type="pres">
      <dgm:prSet presAssocID="{79CDCA57-8CD2-4531-86B1-83D984ED4583}" presName="spaceBetweenRectangles" presStyleCnt="0"/>
      <dgm:spPr/>
    </dgm:pt>
    <dgm:pt modelId="{933E6955-5459-5143-8985-3EB39C8EE695}" type="pres">
      <dgm:prSet presAssocID="{AC20D928-3D31-4D19-B863-AB2073904878}" presName="parentLin" presStyleCnt="0"/>
      <dgm:spPr/>
    </dgm:pt>
    <dgm:pt modelId="{FCCC45D7-3C99-8147-AE71-A18C7AC3689D}" type="pres">
      <dgm:prSet presAssocID="{AC20D928-3D31-4D19-B863-AB2073904878}" presName="parentLeftMargin" presStyleLbl="node1" presStyleIdx="0" presStyleCnt="4"/>
      <dgm:spPr/>
    </dgm:pt>
    <dgm:pt modelId="{FE02079D-78DA-EE4B-A2C1-9732D31E4C29}" type="pres">
      <dgm:prSet presAssocID="{AC20D928-3D31-4D19-B863-AB2073904878}" presName="parentText" presStyleLbl="node1" presStyleIdx="1" presStyleCnt="4">
        <dgm:presLayoutVars>
          <dgm:chMax val="0"/>
          <dgm:bulletEnabled val="1"/>
        </dgm:presLayoutVars>
      </dgm:prSet>
      <dgm:spPr/>
    </dgm:pt>
    <dgm:pt modelId="{8ED35200-E563-A44F-B557-6D1D0A3D1E92}" type="pres">
      <dgm:prSet presAssocID="{AC20D928-3D31-4D19-B863-AB2073904878}" presName="negativeSpace" presStyleCnt="0"/>
      <dgm:spPr/>
    </dgm:pt>
    <dgm:pt modelId="{BD1FD4CA-46E7-EE44-A863-8DC3381A66EE}" type="pres">
      <dgm:prSet presAssocID="{AC20D928-3D31-4D19-B863-AB2073904878}" presName="childText" presStyleLbl="conFgAcc1" presStyleIdx="1" presStyleCnt="4">
        <dgm:presLayoutVars>
          <dgm:bulletEnabled val="1"/>
        </dgm:presLayoutVars>
      </dgm:prSet>
      <dgm:spPr/>
    </dgm:pt>
    <dgm:pt modelId="{E98F21E6-B9ED-7245-8813-6FEA688C6B6D}" type="pres">
      <dgm:prSet presAssocID="{DA605DB7-C66A-4193-9402-EC5B375A0691}" presName="spaceBetweenRectangles" presStyleCnt="0"/>
      <dgm:spPr/>
    </dgm:pt>
    <dgm:pt modelId="{5582547F-626D-8C4C-B2D8-043C484684D6}" type="pres">
      <dgm:prSet presAssocID="{C0999FA1-0C09-45AE-B0E3-E10FB9340B79}" presName="parentLin" presStyleCnt="0"/>
      <dgm:spPr/>
    </dgm:pt>
    <dgm:pt modelId="{FDC04ECF-D194-874A-B8EB-C7088D611E80}" type="pres">
      <dgm:prSet presAssocID="{C0999FA1-0C09-45AE-B0E3-E10FB9340B79}" presName="parentLeftMargin" presStyleLbl="node1" presStyleIdx="1" presStyleCnt="4"/>
      <dgm:spPr/>
    </dgm:pt>
    <dgm:pt modelId="{986CAA43-3C56-5749-BA9D-332E7331C4AD}" type="pres">
      <dgm:prSet presAssocID="{C0999FA1-0C09-45AE-B0E3-E10FB9340B79}" presName="parentText" presStyleLbl="node1" presStyleIdx="2" presStyleCnt="4">
        <dgm:presLayoutVars>
          <dgm:chMax val="0"/>
          <dgm:bulletEnabled val="1"/>
        </dgm:presLayoutVars>
      </dgm:prSet>
      <dgm:spPr/>
    </dgm:pt>
    <dgm:pt modelId="{A1EBEA05-531C-DF4A-81D4-764091813EF7}" type="pres">
      <dgm:prSet presAssocID="{C0999FA1-0C09-45AE-B0E3-E10FB9340B79}" presName="negativeSpace" presStyleCnt="0"/>
      <dgm:spPr/>
    </dgm:pt>
    <dgm:pt modelId="{7EF853D2-5FC8-B345-B340-16D1D202F605}" type="pres">
      <dgm:prSet presAssocID="{C0999FA1-0C09-45AE-B0E3-E10FB9340B79}" presName="childText" presStyleLbl="conFgAcc1" presStyleIdx="2" presStyleCnt="4">
        <dgm:presLayoutVars>
          <dgm:bulletEnabled val="1"/>
        </dgm:presLayoutVars>
      </dgm:prSet>
      <dgm:spPr/>
    </dgm:pt>
    <dgm:pt modelId="{5D7D3C8F-EB0C-A44A-8CA9-A6D165E475C3}" type="pres">
      <dgm:prSet presAssocID="{96B91E03-B78E-405B-AEA6-AA7005745AE9}" presName="spaceBetweenRectangles" presStyleCnt="0"/>
      <dgm:spPr/>
    </dgm:pt>
    <dgm:pt modelId="{81B34572-F3B3-394B-817C-31A8B81066C5}" type="pres">
      <dgm:prSet presAssocID="{6F70A130-7EC0-41A3-8262-C2A47AF07D51}" presName="parentLin" presStyleCnt="0"/>
      <dgm:spPr/>
    </dgm:pt>
    <dgm:pt modelId="{9D3935E9-2F55-AF40-A1B9-B7D6AA473D3A}" type="pres">
      <dgm:prSet presAssocID="{6F70A130-7EC0-41A3-8262-C2A47AF07D51}" presName="parentLeftMargin" presStyleLbl="node1" presStyleIdx="2" presStyleCnt="4"/>
      <dgm:spPr/>
    </dgm:pt>
    <dgm:pt modelId="{D402F339-B901-1F4C-A12A-C1E7E62DB143}" type="pres">
      <dgm:prSet presAssocID="{6F70A130-7EC0-41A3-8262-C2A47AF07D51}" presName="parentText" presStyleLbl="node1" presStyleIdx="3" presStyleCnt="4">
        <dgm:presLayoutVars>
          <dgm:chMax val="0"/>
          <dgm:bulletEnabled val="1"/>
        </dgm:presLayoutVars>
      </dgm:prSet>
      <dgm:spPr/>
    </dgm:pt>
    <dgm:pt modelId="{E7FA9C0A-D5BA-FF49-B4C1-50C01ED06D28}" type="pres">
      <dgm:prSet presAssocID="{6F70A130-7EC0-41A3-8262-C2A47AF07D51}" presName="negativeSpace" presStyleCnt="0"/>
      <dgm:spPr/>
    </dgm:pt>
    <dgm:pt modelId="{565C9444-EF0E-2440-8F90-3D6448E0CCCD}" type="pres">
      <dgm:prSet presAssocID="{6F70A130-7EC0-41A3-8262-C2A47AF07D51}" presName="childText" presStyleLbl="conFgAcc1" presStyleIdx="3" presStyleCnt="4">
        <dgm:presLayoutVars>
          <dgm:bulletEnabled val="1"/>
        </dgm:presLayoutVars>
      </dgm:prSet>
      <dgm:spPr/>
    </dgm:pt>
  </dgm:ptLst>
  <dgm:cxnLst>
    <dgm:cxn modelId="{3D08A412-21A9-3A4C-975A-9143A817097B}" type="presOf" srcId="{C0999FA1-0C09-45AE-B0E3-E10FB9340B79}" destId="{FDC04ECF-D194-874A-B8EB-C7088D611E80}" srcOrd="0" destOrd="0" presId="urn:microsoft.com/office/officeart/2005/8/layout/list1"/>
    <dgm:cxn modelId="{B7A4CB12-5423-7B45-A9C6-A2C8CC69009D}" type="presOf" srcId="{2FC265DE-5200-4661-89F9-6962B55C8294}" destId="{BD1FD4CA-46E7-EE44-A863-8DC3381A66EE}" srcOrd="0" destOrd="0" presId="urn:microsoft.com/office/officeart/2005/8/layout/list1"/>
    <dgm:cxn modelId="{03F97321-C907-A546-89D2-68F87D663BBF}" type="presOf" srcId="{4ADECC4E-79BA-4B79-9622-273939703DFF}" destId="{D3FE7B65-D9F9-C743-A78B-388C88154E3F}" srcOrd="0" destOrd="0" presId="urn:microsoft.com/office/officeart/2005/8/layout/list1"/>
    <dgm:cxn modelId="{C38D5922-72D1-FF49-B385-6CA4D969E274}" type="presOf" srcId="{9DCCA19B-53F0-4C2E-9890-140FA00900F8}" destId="{E0E09E27-941E-3448-88E4-DAB70D1B1F09}" srcOrd="0" destOrd="0" presId="urn:microsoft.com/office/officeart/2005/8/layout/list1"/>
    <dgm:cxn modelId="{0D6D3C26-1CBE-A641-8BE0-4A75A2AFB2A4}" type="presOf" srcId="{AC20D928-3D31-4D19-B863-AB2073904878}" destId="{FCCC45D7-3C99-8147-AE71-A18C7AC3689D}" srcOrd="0" destOrd="0" presId="urn:microsoft.com/office/officeart/2005/8/layout/list1"/>
    <dgm:cxn modelId="{1312E02B-96B9-084D-B9DC-A6C000B29CBF}" type="presOf" srcId="{C0999FA1-0C09-45AE-B0E3-E10FB9340B79}" destId="{986CAA43-3C56-5749-BA9D-332E7331C4AD}" srcOrd="1" destOrd="0" presId="urn:microsoft.com/office/officeart/2005/8/layout/list1"/>
    <dgm:cxn modelId="{3307982D-CC11-467C-B485-732DD71655AA}" srcId="{3BD83D43-EDE0-4AAA-B7E6-7EB98C6307C4}" destId="{C0999FA1-0C09-45AE-B0E3-E10FB9340B79}" srcOrd="2" destOrd="0" parTransId="{28C6B18C-6F53-4F8E-8A88-C2AA66E1D34E}" sibTransId="{96B91E03-B78E-405B-AEA6-AA7005745AE9}"/>
    <dgm:cxn modelId="{86FC812F-DC35-43E7-B4A5-23388712A472}" srcId="{AC20D928-3D31-4D19-B863-AB2073904878}" destId="{2FC265DE-5200-4661-89F9-6962B55C8294}" srcOrd="0" destOrd="0" parTransId="{5166F006-D2E5-48F2-809D-D2736D5024B0}" sibTransId="{551DC175-6D79-428C-B3D5-CEB99AC6A506}"/>
    <dgm:cxn modelId="{596C8B3B-821A-AD4E-BA95-469C5ECE3136}" type="presOf" srcId="{05CD32A9-4568-472E-8769-F48A28F52F9B}" destId="{7EF853D2-5FC8-B345-B340-16D1D202F605}" srcOrd="0" destOrd="0" presId="urn:microsoft.com/office/officeart/2005/8/layout/list1"/>
    <dgm:cxn modelId="{C2ABF45B-7094-437C-A333-6AABCD775782}" srcId="{4ADECC4E-79BA-4B79-9622-273939703DFF}" destId="{9DCCA19B-53F0-4C2E-9890-140FA00900F8}" srcOrd="0" destOrd="0" parTransId="{DB0765F0-4F01-473C-888B-1F79118049C2}" sibTransId="{240F912D-6513-4179-A689-BCBB8E12FEB3}"/>
    <dgm:cxn modelId="{67E83246-7DFE-4C65-8F0E-2046DAC937B3}" srcId="{3BD83D43-EDE0-4AAA-B7E6-7EB98C6307C4}" destId="{6F70A130-7EC0-41A3-8262-C2A47AF07D51}" srcOrd="3" destOrd="0" parTransId="{99199F44-97BD-4E81-967D-BD1839882FB2}" sibTransId="{80BF2AA1-77B6-4494-AC4B-7DE9CE42AA4D}"/>
    <dgm:cxn modelId="{AD0BD469-C7B0-4D86-A14E-B1468A231EE1}" srcId="{3BD83D43-EDE0-4AAA-B7E6-7EB98C6307C4}" destId="{AC20D928-3D31-4D19-B863-AB2073904878}" srcOrd="1" destOrd="0" parTransId="{6C6DA5DA-873C-46F8-A14F-1CB733BE6A02}" sibTransId="{DA605DB7-C66A-4193-9402-EC5B375A0691}"/>
    <dgm:cxn modelId="{286FD255-D2AC-41FB-B36A-86532A529A7F}" srcId="{6F70A130-7EC0-41A3-8262-C2A47AF07D51}" destId="{7C9C74A3-1669-499E-88AA-B6D0BF80FFE5}" srcOrd="0" destOrd="0" parTransId="{3E135E70-6510-4EFD-A371-932B32F43EED}" sibTransId="{BF5865A1-31DD-4163-85BA-C5BCEA7BD036}"/>
    <dgm:cxn modelId="{B18AC059-2A48-451B-A3EC-47A49F08F2AD}" srcId="{C0999FA1-0C09-45AE-B0E3-E10FB9340B79}" destId="{09585D6F-4AAC-4DD7-AA46-531BB9821769}" srcOrd="1" destOrd="0" parTransId="{F297DF61-AB42-424E-B545-3A313D97AB73}" sibTransId="{273DAE28-71AE-4AE7-81FF-B3305ABB3092}"/>
    <dgm:cxn modelId="{2C6D18AE-8E5A-2D4A-8111-7E75F076A57F}" type="presOf" srcId="{3BD83D43-EDE0-4AAA-B7E6-7EB98C6307C4}" destId="{E4EDC1FB-0FCB-A04A-99FA-4FB9101E2CF3}" srcOrd="0" destOrd="0" presId="urn:microsoft.com/office/officeart/2005/8/layout/list1"/>
    <dgm:cxn modelId="{47590BBB-AB16-BA4F-879B-66C8D7F5C9F8}" type="presOf" srcId="{4ADECC4E-79BA-4B79-9622-273939703DFF}" destId="{CCA6C2DE-2BE7-F848-BAA3-5C6CE2CCB464}" srcOrd="1" destOrd="0" presId="urn:microsoft.com/office/officeart/2005/8/layout/list1"/>
    <dgm:cxn modelId="{BAAF60C9-4B89-8549-8F1E-6D444C7B0B63}" type="presOf" srcId="{AC20D928-3D31-4D19-B863-AB2073904878}" destId="{FE02079D-78DA-EE4B-A2C1-9732D31E4C29}" srcOrd="1" destOrd="0" presId="urn:microsoft.com/office/officeart/2005/8/layout/list1"/>
    <dgm:cxn modelId="{0ABF29D8-046E-43D9-8698-EF372E2EC6F9}" srcId="{3BD83D43-EDE0-4AAA-B7E6-7EB98C6307C4}" destId="{4ADECC4E-79BA-4B79-9622-273939703DFF}" srcOrd="0" destOrd="0" parTransId="{9E4D99A7-B5B2-4BF4-B465-611D82772C68}" sibTransId="{79CDCA57-8CD2-4531-86B1-83D984ED4583}"/>
    <dgm:cxn modelId="{128BB7E1-1E23-494B-BBC2-5CC143689EB8}" type="presOf" srcId="{6F70A130-7EC0-41A3-8262-C2A47AF07D51}" destId="{D402F339-B901-1F4C-A12A-C1E7E62DB143}" srcOrd="1" destOrd="0" presId="urn:microsoft.com/office/officeart/2005/8/layout/list1"/>
    <dgm:cxn modelId="{34D1A5E3-F3EE-47B7-B9A1-0F5AF9CBE608}" srcId="{C0999FA1-0C09-45AE-B0E3-E10FB9340B79}" destId="{05CD32A9-4568-472E-8769-F48A28F52F9B}" srcOrd="0" destOrd="0" parTransId="{E9FF05CA-24CA-451A-8EA0-21177E50691D}" sibTransId="{9219860F-B384-4F9C-BD7D-08713F67D830}"/>
    <dgm:cxn modelId="{24F2AFE5-EC6D-384F-B32C-F298B50B48DF}" type="presOf" srcId="{6F70A130-7EC0-41A3-8262-C2A47AF07D51}" destId="{9D3935E9-2F55-AF40-A1B9-B7D6AA473D3A}" srcOrd="0" destOrd="0" presId="urn:microsoft.com/office/officeart/2005/8/layout/list1"/>
    <dgm:cxn modelId="{0A1180E7-EFF1-0748-9056-3E50B4EE29AD}" type="presOf" srcId="{09585D6F-4AAC-4DD7-AA46-531BB9821769}" destId="{7EF853D2-5FC8-B345-B340-16D1D202F605}" srcOrd="0" destOrd="1" presId="urn:microsoft.com/office/officeart/2005/8/layout/list1"/>
    <dgm:cxn modelId="{82E65AF9-053C-2F48-A196-D6C64DB552C6}" type="presOf" srcId="{7C9C74A3-1669-499E-88AA-B6D0BF80FFE5}" destId="{565C9444-EF0E-2440-8F90-3D6448E0CCCD}" srcOrd="0" destOrd="0" presId="urn:microsoft.com/office/officeart/2005/8/layout/list1"/>
    <dgm:cxn modelId="{7CC0562D-D49E-DB43-8CC7-695FE1D63C3C}" type="presParOf" srcId="{E4EDC1FB-0FCB-A04A-99FA-4FB9101E2CF3}" destId="{4DEA65E7-C17B-134D-B4B7-FBFF93F97148}" srcOrd="0" destOrd="0" presId="urn:microsoft.com/office/officeart/2005/8/layout/list1"/>
    <dgm:cxn modelId="{D8954799-4571-ED4B-8E6D-DFE44EF032AB}" type="presParOf" srcId="{4DEA65E7-C17B-134D-B4B7-FBFF93F97148}" destId="{D3FE7B65-D9F9-C743-A78B-388C88154E3F}" srcOrd="0" destOrd="0" presId="urn:microsoft.com/office/officeart/2005/8/layout/list1"/>
    <dgm:cxn modelId="{1C941DDC-518E-B741-9B9E-998D5AD2F605}" type="presParOf" srcId="{4DEA65E7-C17B-134D-B4B7-FBFF93F97148}" destId="{CCA6C2DE-2BE7-F848-BAA3-5C6CE2CCB464}" srcOrd="1" destOrd="0" presId="urn:microsoft.com/office/officeart/2005/8/layout/list1"/>
    <dgm:cxn modelId="{7C8A47DD-1811-DD49-903D-8450A6F2047D}" type="presParOf" srcId="{E4EDC1FB-0FCB-A04A-99FA-4FB9101E2CF3}" destId="{DE1B1ACE-6C73-A249-BA03-B1649633D459}" srcOrd="1" destOrd="0" presId="urn:microsoft.com/office/officeart/2005/8/layout/list1"/>
    <dgm:cxn modelId="{DB53C1A8-B946-9846-801E-6D10DDB93472}" type="presParOf" srcId="{E4EDC1FB-0FCB-A04A-99FA-4FB9101E2CF3}" destId="{E0E09E27-941E-3448-88E4-DAB70D1B1F09}" srcOrd="2" destOrd="0" presId="urn:microsoft.com/office/officeart/2005/8/layout/list1"/>
    <dgm:cxn modelId="{8C17A42F-C0C9-BB49-BE21-46E59C07C3A4}" type="presParOf" srcId="{E4EDC1FB-0FCB-A04A-99FA-4FB9101E2CF3}" destId="{98CA50EF-DB0C-BE4E-AF16-6827DCDFE807}" srcOrd="3" destOrd="0" presId="urn:microsoft.com/office/officeart/2005/8/layout/list1"/>
    <dgm:cxn modelId="{DB50B3EB-A2A5-DB4D-8A88-6FCE88A65F36}" type="presParOf" srcId="{E4EDC1FB-0FCB-A04A-99FA-4FB9101E2CF3}" destId="{933E6955-5459-5143-8985-3EB39C8EE695}" srcOrd="4" destOrd="0" presId="urn:microsoft.com/office/officeart/2005/8/layout/list1"/>
    <dgm:cxn modelId="{A5769A93-BAE9-BE47-9E31-B085D7A09011}" type="presParOf" srcId="{933E6955-5459-5143-8985-3EB39C8EE695}" destId="{FCCC45D7-3C99-8147-AE71-A18C7AC3689D}" srcOrd="0" destOrd="0" presId="urn:microsoft.com/office/officeart/2005/8/layout/list1"/>
    <dgm:cxn modelId="{321F58C5-1569-B449-B119-A4F0848B2FBF}" type="presParOf" srcId="{933E6955-5459-5143-8985-3EB39C8EE695}" destId="{FE02079D-78DA-EE4B-A2C1-9732D31E4C29}" srcOrd="1" destOrd="0" presId="urn:microsoft.com/office/officeart/2005/8/layout/list1"/>
    <dgm:cxn modelId="{3D5A2D26-244F-4841-B3FD-D18BE10652F0}" type="presParOf" srcId="{E4EDC1FB-0FCB-A04A-99FA-4FB9101E2CF3}" destId="{8ED35200-E563-A44F-B557-6D1D0A3D1E92}" srcOrd="5" destOrd="0" presId="urn:microsoft.com/office/officeart/2005/8/layout/list1"/>
    <dgm:cxn modelId="{4055CC02-435B-0A47-BDFD-A87F6960FD1B}" type="presParOf" srcId="{E4EDC1FB-0FCB-A04A-99FA-4FB9101E2CF3}" destId="{BD1FD4CA-46E7-EE44-A863-8DC3381A66EE}" srcOrd="6" destOrd="0" presId="urn:microsoft.com/office/officeart/2005/8/layout/list1"/>
    <dgm:cxn modelId="{4D4580E7-4493-444B-BD69-E156E0B94F36}" type="presParOf" srcId="{E4EDC1FB-0FCB-A04A-99FA-4FB9101E2CF3}" destId="{E98F21E6-B9ED-7245-8813-6FEA688C6B6D}" srcOrd="7" destOrd="0" presId="urn:microsoft.com/office/officeart/2005/8/layout/list1"/>
    <dgm:cxn modelId="{E2C583B9-260B-B843-9F58-B9323549FBEF}" type="presParOf" srcId="{E4EDC1FB-0FCB-A04A-99FA-4FB9101E2CF3}" destId="{5582547F-626D-8C4C-B2D8-043C484684D6}" srcOrd="8" destOrd="0" presId="urn:microsoft.com/office/officeart/2005/8/layout/list1"/>
    <dgm:cxn modelId="{C608C09D-3C3F-EF44-8CDF-66FD22001348}" type="presParOf" srcId="{5582547F-626D-8C4C-B2D8-043C484684D6}" destId="{FDC04ECF-D194-874A-B8EB-C7088D611E80}" srcOrd="0" destOrd="0" presId="urn:microsoft.com/office/officeart/2005/8/layout/list1"/>
    <dgm:cxn modelId="{CEA9A307-8F6C-6948-8E41-F7C09D440E7B}" type="presParOf" srcId="{5582547F-626D-8C4C-B2D8-043C484684D6}" destId="{986CAA43-3C56-5749-BA9D-332E7331C4AD}" srcOrd="1" destOrd="0" presId="urn:microsoft.com/office/officeart/2005/8/layout/list1"/>
    <dgm:cxn modelId="{43CCC745-AD00-C84C-833F-F699DE748E07}" type="presParOf" srcId="{E4EDC1FB-0FCB-A04A-99FA-4FB9101E2CF3}" destId="{A1EBEA05-531C-DF4A-81D4-764091813EF7}" srcOrd="9" destOrd="0" presId="urn:microsoft.com/office/officeart/2005/8/layout/list1"/>
    <dgm:cxn modelId="{3BA715E0-656D-C34A-B1A1-C96A8821F324}" type="presParOf" srcId="{E4EDC1FB-0FCB-A04A-99FA-4FB9101E2CF3}" destId="{7EF853D2-5FC8-B345-B340-16D1D202F605}" srcOrd="10" destOrd="0" presId="urn:microsoft.com/office/officeart/2005/8/layout/list1"/>
    <dgm:cxn modelId="{D991D5D2-1B1B-B348-A3A1-C9D48FBC854D}" type="presParOf" srcId="{E4EDC1FB-0FCB-A04A-99FA-4FB9101E2CF3}" destId="{5D7D3C8F-EB0C-A44A-8CA9-A6D165E475C3}" srcOrd="11" destOrd="0" presId="urn:microsoft.com/office/officeart/2005/8/layout/list1"/>
    <dgm:cxn modelId="{7F1AE6A8-B064-0E45-8B74-79E0A38E55C0}" type="presParOf" srcId="{E4EDC1FB-0FCB-A04A-99FA-4FB9101E2CF3}" destId="{81B34572-F3B3-394B-817C-31A8B81066C5}" srcOrd="12" destOrd="0" presId="urn:microsoft.com/office/officeart/2005/8/layout/list1"/>
    <dgm:cxn modelId="{560F8C88-D329-BA42-B0E3-8C83AA6E21B3}" type="presParOf" srcId="{81B34572-F3B3-394B-817C-31A8B81066C5}" destId="{9D3935E9-2F55-AF40-A1B9-B7D6AA473D3A}" srcOrd="0" destOrd="0" presId="urn:microsoft.com/office/officeart/2005/8/layout/list1"/>
    <dgm:cxn modelId="{E89E85F2-D64D-AE44-A911-66BC861AA654}" type="presParOf" srcId="{81B34572-F3B3-394B-817C-31A8B81066C5}" destId="{D402F339-B901-1F4C-A12A-C1E7E62DB143}" srcOrd="1" destOrd="0" presId="urn:microsoft.com/office/officeart/2005/8/layout/list1"/>
    <dgm:cxn modelId="{A962485C-7386-B143-BFB5-B59A27242E82}" type="presParOf" srcId="{E4EDC1FB-0FCB-A04A-99FA-4FB9101E2CF3}" destId="{E7FA9C0A-D5BA-FF49-B4C1-50C01ED06D28}" srcOrd="13" destOrd="0" presId="urn:microsoft.com/office/officeart/2005/8/layout/list1"/>
    <dgm:cxn modelId="{F817C072-BFF2-7541-AD3D-A2F8E4CDBE34}" type="presParOf" srcId="{E4EDC1FB-0FCB-A04A-99FA-4FB9101E2CF3}" destId="{565C9444-EF0E-2440-8F90-3D6448E0CCCD}" srcOrd="14"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9380F0F-6728-446C-BA54-F61EABEE4867}"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4A909ABF-6000-4B25-925C-8BCF01773B1F}">
      <dgm:prSet phldrT="[Text]" custT="1"/>
      <dgm:spPr>
        <a:solidFill>
          <a:srgbClr val="000064"/>
        </a:solidFill>
        <a:ln>
          <a:solidFill>
            <a:srgbClr val="000064"/>
          </a:solidFill>
        </a:ln>
      </dgm:spPr>
      <dgm:t>
        <a:bodyPr/>
        <a:lstStyle/>
        <a:p>
          <a:r>
            <a:rPr lang="en-US" sz="1800" dirty="0">
              <a:latin typeface="Candara" panose="020E0502030303020204" pitchFamily="34" charset="0"/>
              <a:ea typeface="Source Sans Pro" panose="020B0503030403020204" pitchFamily="34" charset="0"/>
            </a:rPr>
            <a:t>Evidence for the Intervention</a:t>
          </a:r>
        </a:p>
      </dgm:t>
    </dgm:pt>
    <dgm:pt modelId="{A51492E8-609E-48FE-A277-CB6B1102F8A8}" type="parTrans" cxnId="{BE514C7B-09B5-40C8-BC41-03ED89AA4596}">
      <dgm:prSet/>
      <dgm:spPr/>
      <dgm:t>
        <a:bodyPr/>
        <a:lstStyle/>
        <a:p>
          <a:endParaRPr lang="en-US" sz="1800">
            <a:latin typeface="Source Sans Pro" panose="020B0503030403020204" pitchFamily="34" charset="0"/>
            <a:ea typeface="Source Sans Pro" panose="020B0503030403020204" pitchFamily="34" charset="0"/>
          </a:endParaRPr>
        </a:p>
      </dgm:t>
    </dgm:pt>
    <dgm:pt modelId="{1708F967-833A-4F9E-ADFC-64BA247FAA37}" type="sibTrans" cxnId="{BE514C7B-09B5-40C8-BC41-03ED89AA4596}">
      <dgm:prSet/>
      <dgm:spPr>
        <a:ln>
          <a:solidFill>
            <a:srgbClr val="000064"/>
          </a:solidFill>
        </a:ln>
      </dgm:spPr>
      <dgm:t>
        <a:bodyPr/>
        <a:lstStyle/>
        <a:p>
          <a:endParaRPr lang="en-US" sz="1800">
            <a:latin typeface="Source Sans Pro" panose="020B0503030403020204" pitchFamily="34" charset="0"/>
            <a:ea typeface="Source Sans Pro" panose="020B0503030403020204" pitchFamily="34" charset="0"/>
          </a:endParaRPr>
        </a:p>
      </dgm:t>
    </dgm:pt>
    <dgm:pt modelId="{2FDC9F06-A27B-491C-AD67-FA2050684EB1}">
      <dgm:prSet phldrT="[Text]" custT="1"/>
      <dgm:spPr>
        <a:solidFill>
          <a:srgbClr val="4B91ED"/>
        </a:solidFill>
      </dgm:spPr>
      <dgm:t>
        <a:bodyPr/>
        <a:lstStyle/>
        <a:p>
          <a:r>
            <a:rPr lang="en-US" sz="1800" dirty="0">
              <a:latin typeface="Candara" panose="020E0502030303020204" pitchFamily="34" charset="0"/>
              <a:ea typeface="Source Sans Pro" panose="020B0503030403020204" pitchFamily="34" charset="0"/>
            </a:rPr>
            <a:t>Partner Engagement</a:t>
          </a:r>
        </a:p>
      </dgm:t>
    </dgm:pt>
    <dgm:pt modelId="{2CA82124-5728-416A-8B6E-D4DC3B3549C7}" type="parTrans" cxnId="{86E7695C-3758-4EDB-A5D4-0F4EA340C50A}">
      <dgm:prSet/>
      <dgm:spPr/>
      <dgm:t>
        <a:bodyPr/>
        <a:lstStyle/>
        <a:p>
          <a:endParaRPr lang="en-US" sz="1800">
            <a:latin typeface="Source Sans Pro" panose="020B0503030403020204" pitchFamily="34" charset="0"/>
            <a:ea typeface="Source Sans Pro" panose="020B0503030403020204" pitchFamily="34" charset="0"/>
          </a:endParaRPr>
        </a:p>
      </dgm:t>
    </dgm:pt>
    <dgm:pt modelId="{56A9C86A-48C7-4761-8C12-8332826F0171}" type="sibTrans" cxnId="{86E7695C-3758-4EDB-A5D4-0F4EA340C50A}">
      <dgm:prSet/>
      <dgm:spPr>
        <a:ln>
          <a:solidFill>
            <a:srgbClr val="000064"/>
          </a:solidFill>
        </a:ln>
      </dgm:spPr>
      <dgm:t>
        <a:bodyPr/>
        <a:lstStyle/>
        <a:p>
          <a:endParaRPr lang="en-US" sz="1800">
            <a:latin typeface="Source Sans Pro" panose="020B0503030403020204" pitchFamily="34" charset="0"/>
            <a:ea typeface="Source Sans Pro" panose="020B0503030403020204" pitchFamily="34" charset="0"/>
          </a:endParaRPr>
        </a:p>
      </dgm:t>
    </dgm:pt>
    <dgm:pt modelId="{69F39AEC-3750-4DAD-AD81-182A00669E42}">
      <dgm:prSet phldrT="[Text]" custT="1"/>
      <dgm:spPr>
        <a:solidFill>
          <a:srgbClr val="FEC51D"/>
        </a:solidFill>
      </dgm:spPr>
      <dgm:t>
        <a:bodyPr/>
        <a:lstStyle/>
        <a:p>
          <a:r>
            <a:rPr lang="en-US" sz="1800" dirty="0">
              <a:latin typeface="Candara" panose="020E0502030303020204" pitchFamily="34" charset="0"/>
              <a:ea typeface="Source Sans Pro" panose="020B0503030403020204" pitchFamily="34" charset="0"/>
            </a:rPr>
            <a:t>Contextual Determinants</a:t>
          </a:r>
        </a:p>
      </dgm:t>
    </dgm:pt>
    <dgm:pt modelId="{3F20560C-A8BB-48FD-941A-8C623EE0E8B3}" type="parTrans" cxnId="{891D4DE6-31B9-4F11-B442-8FA51C531552}">
      <dgm:prSet/>
      <dgm:spPr/>
      <dgm:t>
        <a:bodyPr/>
        <a:lstStyle/>
        <a:p>
          <a:endParaRPr lang="en-US" sz="1800">
            <a:latin typeface="Source Sans Pro" panose="020B0503030403020204" pitchFamily="34" charset="0"/>
            <a:ea typeface="Source Sans Pro" panose="020B0503030403020204" pitchFamily="34" charset="0"/>
          </a:endParaRPr>
        </a:p>
      </dgm:t>
    </dgm:pt>
    <dgm:pt modelId="{99E05966-6BCF-417E-935F-0EF93F2163D4}" type="sibTrans" cxnId="{891D4DE6-31B9-4F11-B442-8FA51C531552}">
      <dgm:prSet/>
      <dgm:spPr/>
      <dgm:t>
        <a:bodyPr/>
        <a:lstStyle/>
        <a:p>
          <a:endParaRPr lang="en-US" sz="1800">
            <a:latin typeface="Source Sans Pro" panose="020B0503030403020204" pitchFamily="34" charset="0"/>
            <a:ea typeface="Source Sans Pro" panose="020B0503030403020204" pitchFamily="34" charset="0"/>
          </a:endParaRPr>
        </a:p>
      </dgm:t>
    </dgm:pt>
    <dgm:pt modelId="{08418BED-59E8-4403-985C-2F9E35780E1D}">
      <dgm:prSet phldrT="[Text]" custT="1"/>
      <dgm:spPr>
        <a:solidFill>
          <a:srgbClr val="15B292"/>
        </a:solidFill>
      </dgm:spPr>
      <dgm:t>
        <a:bodyPr/>
        <a:lstStyle/>
        <a:p>
          <a:r>
            <a:rPr lang="en-US" sz="1800" dirty="0">
              <a:latin typeface="Candara" panose="020E0502030303020204" pitchFamily="34" charset="0"/>
              <a:ea typeface="Source Sans Pro" panose="020B0503030403020204" pitchFamily="34" charset="0"/>
            </a:rPr>
            <a:t>Implementation &amp; Sustainment Strategies</a:t>
          </a:r>
        </a:p>
      </dgm:t>
    </dgm:pt>
    <dgm:pt modelId="{6F364808-47B4-44B9-B82F-CDBCD3BE0971}" type="parTrans" cxnId="{9C795D19-56C7-43C8-B9F0-40DF842F6DC3}">
      <dgm:prSet/>
      <dgm:spPr/>
      <dgm:t>
        <a:bodyPr/>
        <a:lstStyle/>
        <a:p>
          <a:endParaRPr lang="en-US" sz="1800">
            <a:latin typeface="Source Sans Pro" panose="020B0503030403020204" pitchFamily="34" charset="0"/>
            <a:ea typeface="Source Sans Pro" panose="020B0503030403020204" pitchFamily="34" charset="0"/>
          </a:endParaRPr>
        </a:p>
      </dgm:t>
    </dgm:pt>
    <dgm:pt modelId="{33DBAFA4-44D3-4953-8FFC-E7FF4DA6F61F}" type="sibTrans" cxnId="{9C795D19-56C7-43C8-B9F0-40DF842F6DC3}">
      <dgm:prSet/>
      <dgm:spPr>
        <a:ln>
          <a:solidFill>
            <a:srgbClr val="000064"/>
          </a:solidFill>
        </a:ln>
      </dgm:spPr>
      <dgm:t>
        <a:bodyPr/>
        <a:lstStyle/>
        <a:p>
          <a:endParaRPr lang="en-US" sz="1800">
            <a:latin typeface="Source Sans Pro" panose="020B0503030403020204" pitchFamily="34" charset="0"/>
            <a:ea typeface="Source Sans Pro" panose="020B0503030403020204" pitchFamily="34" charset="0"/>
          </a:endParaRPr>
        </a:p>
      </dgm:t>
    </dgm:pt>
    <dgm:pt modelId="{9302BF43-B749-449C-9973-C8C29337C53B}">
      <dgm:prSet phldrT="[Text]" custT="1"/>
      <dgm:spPr>
        <a:solidFill>
          <a:srgbClr val="E71D36"/>
        </a:solidFill>
      </dgm:spPr>
      <dgm:t>
        <a:bodyPr/>
        <a:lstStyle/>
        <a:p>
          <a:r>
            <a:rPr lang="en-US" sz="1800" dirty="0">
              <a:latin typeface="Candara" panose="020E0502030303020204" pitchFamily="34" charset="0"/>
              <a:ea typeface="Source Sans Pro" panose="020B0503030403020204" pitchFamily="34" charset="0"/>
            </a:rPr>
            <a:t>Implementation &amp; Sustainment Outcomes</a:t>
          </a:r>
        </a:p>
      </dgm:t>
    </dgm:pt>
    <dgm:pt modelId="{BE0C513D-75D5-4282-8BED-85B696B06F0C}" type="parTrans" cxnId="{C0407DE5-65B8-4EDC-AFBB-03C6C0FAAA14}">
      <dgm:prSet/>
      <dgm:spPr/>
      <dgm:t>
        <a:bodyPr/>
        <a:lstStyle/>
        <a:p>
          <a:endParaRPr lang="en-US" sz="1800">
            <a:latin typeface="Source Sans Pro" panose="020B0503030403020204" pitchFamily="34" charset="0"/>
            <a:ea typeface="Source Sans Pro" panose="020B0503030403020204" pitchFamily="34" charset="0"/>
          </a:endParaRPr>
        </a:p>
      </dgm:t>
    </dgm:pt>
    <dgm:pt modelId="{3DFA2BB7-EDB6-40A2-9F73-30DEE419E6F1}" type="sibTrans" cxnId="{C0407DE5-65B8-4EDC-AFBB-03C6C0FAAA14}">
      <dgm:prSet/>
      <dgm:spPr>
        <a:ln>
          <a:solidFill>
            <a:srgbClr val="000064"/>
          </a:solidFill>
        </a:ln>
      </dgm:spPr>
      <dgm:t>
        <a:bodyPr/>
        <a:lstStyle/>
        <a:p>
          <a:endParaRPr lang="en-US" sz="1800">
            <a:latin typeface="Source Sans Pro" panose="020B0503030403020204" pitchFamily="34" charset="0"/>
            <a:ea typeface="Source Sans Pro" panose="020B0503030403020204" pitchFamily="34" charset="0"/>
          </a:endParaRPr>
        </a:p>
      </dgm:t>
    </dgm:pt>
    <dgm:pt modelId="{D4A6E0C9-CB4D-4FB9-9285-D4831E31F6A7}" type="pres">
      <dgm:prSet presAssocID="{C9380F0F-6728-446C-BA54-F61EABEE4867}" presName="cycle" presStyleCnt="0">
        <dgm:presLayoutVars>
          <dgm:dir/>
          <dgm:resizeHandles val="exact"/>
        </dgm:presLayoutVars>
      </dgm:prSet>
      <dgm:spPr/>
    </dgm:pt>
    <dgm:pt modelId="{6EACE4D4-0DD7-4DFE-9FF8-690430030243}" type="pres">
      <dgm:prSet presAssocID="{4A909ABF-6000-4B25-925C-8BCF01773B1F}" presName="node" presStyleLbl="node1" presStyleIdx="0" presStyleCnt="5" custScaleX="135985" custScaleY="120228">
        <dgm:presLayoutVars>
          <dgm:bulletEnabled val="1"/>
        </dgm:presLayoutVars>
      </dgm:prSet>
      <dgm:spPr/>
    </dgm:pt>
    <dgm:pt modelId="{1F7CBF9F-7573-4BC8-A02C-B10AEC04110C}" type="pres">
      <dgm:prSet presAssocID="{4A909ABF-6000-4B25-925C-8BCF01773B1F}" presName="spNode" presStyleCnt="0"/>
      <dgm:spPr/>
    </dgm:pt>
    <dgm:pt modelId="{089F3C4A-2C24-43F4-80BD-762812CBC79D}" type="pres">
      <dgm:prSet presAssocID="{1708F967-833A-4F9E-ADFC-64BA247FAA37}" presName="sibTrans" presStyleLbl="sibTrans1D1" presStyleIdx="0" presStyleCnt="5"/>
      <dgm:spPr/>
    </dgm:pt>
    <dgm:pt modelId="{75FB70AF-264B-4E6B-AD7C-C4097F1FB65D}" type="pres">
      <dgm:prSet presAssocID="{2FDC9F06-A27B-491C-AD67-FA2050684EB1}" presName="node" presStyleLbl="node1" presStyleIdx="1" presStyleCnt="5" custScaleX="135985" custScaleY="120228">
        <dgm:presLayoutVars>
          <dgm:bulletEnabled val="1"/>
        </dgm:presLayoutVars>
      </dgm:prSet>
      <dgm:spPr/>
    </dgm:pt>
    <dgm:pt modelId="{094745A0-31F4-4DE1-8C68-91D87358D377}" type="pres">
      <dgm:prSet presAssocID="{2FDC9F06-A27B-491C-AD67-FA2050684EB1}" presName="spNode" presStyleCnt="0"/>
      <dgm:spPr/>
    </dgm:pt>
    <dgm:pt modelId="{118141EE-8626-4A8D-A7F0-31AF44A9EAC8}" type="pres">
      <dgm:prSet presAssocID="{56A9C86A-48C7-4761-8C12-8332826F0171}" presName="sibTrans" presStyleLbl="sibTrans1D1" presStyleIdx="1" presStyleCnt="5"/>
      <dgm:spPr/>
    </dgm:pt>
    <dgm:pt modelId="{2147AB82-1614-436E-BD21-19F9BA185D67}" type="pres">
      <dgm:prSet presAssocID="{69F39AEC-3750-4DAD-AD81-182A00669E42}" presName="node" presStyleLbl="node1" presStyleIdx="2" presStyleCnt="5" custScaleX="135985" custScaleY="120228">
        <dgm:presLayoutVars>
          <dgm:bulletEnabled val="1"/>
        </dgm:presLayoutVars>
      </dgm:prSet>
      <dgm:spPr/>
    </dgm:pt>
    <dgm:pt modelId="{3A3CDFB6-D89B-4E5D-97B1-7AE30C769DA0}" type="pres">
      <dgm:prSet presAssocID="{69F39AEC-3750-4DAD-AD81-182A00669E42}" presName="spNode" presStyleCnt="0"/>
      <dgm:spPr/>
    </dgm:pt>
    <dgm:pt modelId="{DBF52755-C84C-4737-9443-2C915D494A21}" type="pres">
      <dgm:prSet presAssocID="{99E05966-6BCF-417E-935F-0EF93F2163D4}" presName="sibTrans" presStyleLbl="sibTrans1D1" presStyleIdx="2" presStyleCnt="5"/>
      <dgm:spPr/>
    </dgm:pt>
    <dgm:pt modelId="{050AC822-42ED-4F93-8B77-573DE8B0243D}" type="pres">
      <dgm:prSet presAssocID="{08418BED-59E8-4403-985C-2F9E35780E1D}" presName="node" presStyleLbl="node1" presStyleIdx="3" presStyleCnt="5" custScaleX="135985" custScaleY="120228">
        <dgm:presLayoutVars>
          <dgm:bulletEnabled val="1"/>
        </dgm:presLayoutVars>
      </dgm:prSet>
      <dgm:spPr/>
    </dgm:pt>
    <dgm:pt modelId="{3B53674F-753D-433B-9D96-4881F10A4FC9}" type="pres">
      <dgm:prSet presAssocID="{08418BED-59E8-4403-985C-2F9E35780E1D}" presName="spNode" presStyleCnt="0"/>
      <dgm:spPr/>
    </dgm:pt>
    <dgm:pt modelId="{5928410A-F134-46AA-8D84-0C5A2ED38831}" type="pres">
      <dgm:prSet presAssocID="{33DBAFA4-44D3-4953-8FFC-E7FF4DA6F61F}" presName="sibTrans" presStyleLbl="sibTrans1D1" presStyleIdx="3" presStyleCnt="5"/>
      <dgm:spPr/>
    </dgm:pt>
    <dgm:pt modelId="{33D8D6BB-F9D2-4EFD-8366-5CE2AEFC1224}" type="pres">
      <dgm:prSet presAssocID="{9302BF43-B749-449C-9973-C8C29337C53B}" presName="node" presStyleLbl="node1" presStyleIdx="4" presStyleCnt="5" custScaleX="135985" custScaleY="120228" custRadScaleRad="107470" custRadScaleInc="-8385">
        <dgm:presLayoutVars>
          <dgm:bulletEnabled val="1"/>
        </dgm:presLayoutVars>
      </dgm:prSet>
      <dgm:spPr/>
    </dgm:pt>
    <dgm:pt modelId="{105B1442-6B9F-4436-8E00-7B01EB298C87}" type="pres">
      <dgm:prSet presAssocID="{9302BF43-B749-449C-9973-C8C29337C53B}" presName="spNode" presStyleCnt="0"/>
      <dgm:spPr/>
    </dgm:pt>
    <dgm:pt modelId="{355DAB65-B581-4DEE-AEA2-D5E6CE1E239B}" type="pres">
      <dgm:prSet presAssocID="{3DFA2BB7-EDB6-40A2-9F73-30DEE419E6F1}" presName="sibTrans" presStyleLbl="sibTrans1D1" presStyleIdx="4" presStyleCnt="5"/>
      <dgm:spPr/>
    </dgm:pt>
  </dgm:ptLst>
  <dgm:cxnLst>
    <dgm:cxn modelId="{9C795D19-56C7-43C8-B9F0-40DF842F6DC3}" srcId="{C9380F0F-6728-446C-BA54-F61EABEE4867}" destId="{08418BED-59E8-4403-985C-2F9E35780E1D}" srcOrd="3" destOrd="0" parTransId="{6F364808-47B4-44B9-B82F-CDBCD3BE0971}" sibTransId="{33DBAFA4-44D3-4953-8FFC-E7FF4DA6F61F}"/>
    <dgm:cxn modelId="{1645FA1C-D5DE-485D-8161-C7A685598463}" type="presOf" srcId="{2FDC9F06-A27B-491C-AD67-FA2050684EB1}" destId="{75FB70AF-264B-4E6B-AD7C-C4097F1FB65D}" srcOrd="0" destOrd="0" presId="urn:microsoft.com/office/officeart/2005/8/layout/cycle6"/>
    <dgm:cxn modelId="{86E7695C-3758-4EDB-A5D4-0F4EA340C50A}" srcId="{C9380F0F-6728-446C-BA54-F61EABEE4867}" destId="{2FDC9F06-A27B-491C-AD67-FA2050684EB1}" srcOrd="1" destOrd="0" parTransId="{2CA82124-5728-416A-8B6E-D4DC3B3549C7}" sibTransId="{56A9C86A-48C7-4761-8C12-8332826F0171}"/>
    <dgm:cxn modelId="{5F57464C-13C9-4AF0-81A6-5878FA4B5DB8}" type="presOf" srcId="{C9380F0F-6728-446C-BA54-F61EABEE4867}" destId="{D4A6E0C9-CB4D-4FB9-9285-D4831E31F6A7}" srcOrd="0" destOrd="0" presId="urn:microsoft.com/office/officeart/2005/8/layout/cycle6"/>
    <dgm:cxn modelId="{EE36636D-9DEE-4D81-B95C-B87A6A83E4DC}" type="presOf" srcId="{4A909ABF-6000-4B25-925C-8BCF01773B1F}" destId="{6EACE4D4-0DD7-4DFE-9FF8-690430030243}" srcOrd="0" destOrd="0" presId="urn:microsoft.com/office/officeart/2005/8/layout/cycle6"/>
    <dgm:cxn modelId="{8769F551-3F6E-48DA-A2E9-1E5B58977621}" type="presOf" srcId="{33DBAFA4-44D3-4953-8FFC-E7FF4DA6F61F}" destId="{5928410A-F134-46AA-8D84-0C5A2ED38831}" srcOrd="0" destOrd="0" presId="urn:microsoft.com/office/officeart/2005/8/layout/cycle6"/>
    <dgm:cxn modelId="{EA22C255-2D14-4F1F-9E67-F98A0C795AF9}" type="presOf" srcId="{1708F967-833A-4F9E-ADFC-64BA247FAA37}" destId="{089F3C4A-2C24-43F4-80BD-762812CBC79D}" srcOrd="0" destOrd="0" presId="urn:microsoft.com/office/officeart/2005/8/layout/cycle6"/>
    <dgm:cxn modelId="{BEE2F357-B3E0-4B92-B1A4-E92B6A53CED8}" type="presOf" srcId="{08418BED-59E8-4403-985C-2F9E35780E1D}" destId="{050AC822-42ED-4F93-8B77-573DE8B0243D}" srcOrd="0" destOrd="0" presId="urn:microsoft.com/office/officeart/2005/8/layout/cycle6"/>
    <dgm:cxn modelId="{F591405A-72B5-4F3D-90EE-0D1EA18F9E93}" type="presOf" srcId="{56A9C86A-48C7-4761-8C12-8332826F0171}" destId="{118141EE-8626-4A8D-A7F0-31AF44A9EAC8}" srcOrd="0" destOrd="0" presId="urn:microsoft.com/office/officeart/2005/8/layout/cycle6"/>
    <dgm:cxn modelId="{BE514C7B-09B5-40C8-BC41-03ED89AA4596}" srcId="{C9380F0F-6728-446C-BA54-F61EABEE4867}" destId="{4A909ABF-6000-4B25-925C-8BCF01773B1F}" srcOrd="0" destOrd="0" parTransId="{A51492E8-609E-48FE-A277-CB6B1102F8A8}" sibTransId="{1708F967-833A-4F9E-ADFC-64BA247FAA37}"/>
    <dgm:cxn modelId="{CA8A7797-DBE6-41C7-9F88-EEDB73EEB08B}" type="presOf" srcId="{99E05966-6BCF-417E-935F-0EF93F2163D4}" destId="{DBF52755-C84C-4737-9443-2C915D494A21}" srcOrd="0" destOrd="0" presId="urn:microsoft.com/office/officeart/2005/8/layout/cycle6"/>
    <dgm:cxn modelId="{E8F98DB3-A65E-4FF1-9455-63977DB62BC3}" type="presOf" srcId="{3DFA2BB7-EDB6-40A2-9F73-30DEE419E6F1}" destId="{355DAB65-B581-4DEE-AEA2-D5E6CE1E239B}" srcOrd="0" destOrd="0" presId="urn:microsoft.com/office/officeart/2005/8/layout/cycle6"/>
    <dgm:cxn modelId="{C0407DE5-65B8-4EDC-AFBB-03C6C0FAAA14}" srcId="{C9380F0F-6728-446C-BA54-F61EABEE4867}" destId="{9302BF43-B749-449C-9973-C8C29337C53B}" srcOrd="4" destOrd="0" parTransId="{BE0C513D-75D5-4282-8BED-85B696B06F0C}" sibTransId="{3DFA2BB7-EDB6-40A2-9F73-30DEE419E6F1}"/>
    <dgm:cxn modelId="{891D4DE6-31B9-4F11-B442-8FA51C531552}" srcId="{C9380F0F-6728-446C-BA54-F61EABEE4867}" destId="{69F39AEC-3750-4DAD-AD81-182A00669E42}" srcOrd="2" destOrd="0" parTransId="{3F20560C-A8BB-48FD-941A-8C623EE0E8B3}" sibTransId="{99E05966-6BCF-417E-935F-0EF93F2163D4}"/>
    <dgm:cxn modelId="{C29710F0-E094-4AF7-9013-BA7690EEFB35}" type="presOf" srcId="{9302BF43-B749-449C-9973-C8C29337C53B}" destId="{33D8D6BB-F9D2-4EFD-8366-5CE2AEFC1224}" srcOrd="0" destOrd="0" presId="urn:microsoft.com/office/officeart/2005/8/layout/cycle6"/>
    <dgm:cxn modelId="{2AFB50F4-B3E1-456C-B9E6-93E0E29C0FFF}" type="presOf" srcId="{69F39AEC-3750-4DAD-AD81-182A00669E42}" destId="{2147AB82-1614-436E-BD21-19F9BA185D67}" srcOrd="0" destOrd="0" presId="urn:microsoft.com/office/officeart/2005/8/layout/cycle6"/>
    <dgm:cxn modelId="{41064F03-8AF2-4B02-BDA2-38F6B14C4B07}" type="presParOf" srcId="{D4A6E0C9-CB4D-4FB9-9285-D4831E31F6A7}" destId="{6EACE4D4-0DD7-4DFE-9FF8-690430030243}" srcOrd="0" destOrd="0" presId="urn:microsoft.com/office/officeart/2005/8/layout/cycle6"/>
    <dgm:cxn modelId="{9E701E42-A78C-403C-A434-2B11DB7D20DD}" type="presParOf" srcId="{D4A6E0C9-CB4D-4FB9-9285-D4831E31F6A7}" destId="{1F7CBF9F-7573-4BC8-A02C-B10AEC04110C}" srcOrd="1" destOrd="0" presId="urn:microsoft.com/office/officeart/2005/8/layout/cycle6"/>
    <dgm:cxn modelId="{360E7DE3-E274-4F07-9664-29F2E207F5D1}" type="presParOf" srcId="{D4A6E0C9-CB4D-4FB9-9285-D4831E31F6A7}" destId="{089F3C4A-2C24-43F4-80BD-762812CBC79D}" srcOrd="2" destOrd="0" presId="urn:microsoft.com/office/officeart/2005/8/layout/cycle6"/>
    <dgm:cxn modelId="{2899349C-5B0F-4EAF-B696-21D98EE2D12B}" type="presParOf" srcId="{D4A6E0C9-CB4D-4FB9-9285-D4831E31F6A7}" destId="{75FB70AF-264B-4E6B-AD7C-C4097F1FB65D}" srcOrd="3" destOrd="0" presId="urn:microsoft.com/office/officeart/2005/8/layout/cycle6"/>
    <dgm:cxn modelId="{52C4EF92-5B82-4856-B4E9-84FE6A02D736}" type="presParOf" srcId="{D4A6E0C9-CB4D-4FB9-9285-D4831E31F6A7}" destId="{094745A0-31F4-4DE1-8C68-91D87358D377}" srcOrd="4" destOrd="0" presId="urn:microsoft.com/office/officeart/2005/8/layout/cycle6"/>
    <dgm:cxn modelId="{5FA7E4E7-0537-49D1-94BA-7E82DE0E98A0}" type="presParOf" srcId="{D4A6E0C9-CB4D-4FB9-9285-D4831E31F6A7}" destId="{118141EE-8626-4A8D-A7F0-31AF44A9EAC8}" srcOrd="5" destOrd="0" presId="urn:microsoft.com/office/officeart/2005/8/layout/cycle6"/>
    <dgm:cxn modelId="{2E75C38A-BCAC-4641-B2E0-3E32119F5461}" type="presParOf" srcId="{D4A6E0C9-CB4D-4FB9-9285-D4831E31F6A7}" destId="{2147AB82-1614-436E-BD21-19F9BA185D67}" srcOrd="6" destOrd="0" presId="urn:microsoft.com/office/officeart/2005/8/layout/cycle6"/>
    <dgm:cxn modelId="{46711CC5-46E4-4E58-A803-D687FA7B06C5}" type="presParOf" srcId="{D4A6E0C9-CB4D-4FB9-9285-D4831E31F6A7}" destId="{3A3CDFB6-D89B-4E5D-97B1-7AE30C769DA0}" srcOrd="7" destOrd="0" presId="urn:microsoft.com/office/officeart/2005/8/layout/cycle6"/>
    <dgm:cxn modelId="{869F04A4-C289-42F2-88A8-ED0006BB17A6}" type="presParOf" srcId="{D4A6E0C9-CB4D-4FB9-9285-D4831E31F6A7}" destId="{DBF52755-C84C-4737-9443-2C915D494A21}" srcOrd="8" destOrd="0" presId="urn:microsoft.com/office/officeart/2005/8/layout/cycle6"/>
    <dgm:cxn modelId="{3237FFE5-5E45-4668-9B9D-7D97B2B9F403}" type="presParOf" srcId="{D4A6E0C9-CB4D-4FB9-9285-D4831E31F6A7}" destId="{050AC822-42ED-4F93-8B77-573DE8B0243D}" srcOrd="9" destOrd="0" presId="urn:microsoft.com/office/officeart/2005/8/layout/cycle6"/>
    <dgm:cxn modelId="{D9C874D0-9056-4A9F-9E5A-41D37246533A}" type="presParOf" srcId="{D4A6E0C9-CB4D-4FB9-9285-D4831E31F6A7}" destId="{3B53674F-753D-433B-9D96-4881F10A4FC9}" srcOrd="10" destOrd="0" presId="urn:microsoft.com/office/officeart/2005/8/layout/cycle6"/>
    <dgm:cxn modelId="{2A019740-D9A0-4497-9739-E7FB915F7022}" type="presParOf" srcId="{D4A6E0C9-CB4D-4FB9-9285-D4831E31F6A7}" destId="{5928410A-F134-46AA-8D84-0C5A2ED38831}" srcOrd="11" destOrd="0" presId="urn:microsoft.com/office/officeart/2005/8/layout/cycle6"/>
    <dgm:cxn modelId="{42AE852A-57D4-47AB-B871-9D34B512CCF4}" type="presParOf" srcId="{D4A6E0C9-CB4D-4FB9-9285-D4831E31F6A7}" destId="{33D8D6BB-F9D2-4EFD-8366-5CE2AEFC1224}" srcOrd="12" destOrd="0" presId="urn:microsoft.com/office/officeart/2005/8/layout/cycle6"/>
    <dgm:cxn modelId="{8914BC14-3BD5-4CF4-A41A-A2FE225BE50F}" type="presParOf" srcId="{D4A6E0C9-CB4D-4FB9-9285-D4831E31F6A7}" destId="{105B1442-6B9F-4436-8E00-7B01EB298C87}" srcOrd="13" destOrd="0" presId="urn:microsoft.com/office/officeart/2005/8/layout/cycle6"/>
    <dgm:cxn modelId="{85AE379C-57EB-47AA-871E-74B76FB052B5}" type="presParOf" srcId="{D4A6E0C9-CB4D-4FB9-9285-D4831E31F6A7}" destId="{355DAB65-B581-4DEE-AEA2-D5E6CE1E239B}"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465B50-59B3-4510-8DA5-091772284953}" type="doc">
      <dgm:prSet loTypeId="urn:microsoft.com/office/officeart/2008/layout/AlternatingPictureBlocks" loCatId="list" qsTypeId="urn:microsoft.com/office/officeart/2005/8/quickstyle/simple1" qsCatId="simple" csTypeId="urn:microsoft.com/office/officeart/2005/8/colors/accent4_1" csCatId="accent4" phldr="1"/>
      <dgm:spPr/>
      <dgm:t>
        <a:bodyPr/>
        <a:lstStyle/>
        <a:p>
          <a:endParaRPr lang="en-US"/>
        </a:p>
      </dgm:t>
    </dgm:pt>
    <dgm:pt modelId="{EE75BCE9-E30F-438A-AA5A-DBCA7349623C}">
      <dgm:prSet/>
      <dgm:spPr/>
      <dgm:t>
        <a:bodyPr/>
        <a:lstStyle/>
        <a:p>
          <a:r>
            <a:rPr lang="en-US" dirty="0">
              <a:latin typeface="Candara" panose="020E0502030303020204" pitchFamily="34" charset="0"/>
            </a:rPr>
            <a:t>Crucial for developing effective and sustainable interventions across diverse groups/contexts </a:t>
          </a:r>
        </a:p>
      </dgm:t>
    </dgm:pt>
    <dgm:pt modelId="{42C122D4-1C33-4203-B5EA-D716F3A50AA7}" type="parTrans" cxnId="{BC6F4598-F9A3-446F-BA6D-7EB208E20D10}">
      <dgm:prSet/>
      <dgm:spPr/>
      <dgm:t>
        <a:bodyPr/>
        <a:lstStyle/>
        <a:p>
          <a:endParaRPr lang="en-US"/>
        </a:p>
      </dgm:t>
    </dgm:pt>
    <dgm:pt modelId="{F1786F25-9074-4C48-AB9C-943B6FD651FE}" type="sibTrans" cxnId="{BC6F4598-F9A3-446F-BA6D-7EB208E20D10}">
      <dgm:prSet/>
      <dgm:spPr/>
      <dgm:t>
        <a:bodyPr/>
        <a:lstStyle/>
        <a:p>
          <a:endParaRPr lang="en-US"/>
        </a:p>
      </dgm:t>
    </dgm:pt>
    <dgm:pt modelId="{2299DEDC-1C84-45C5-A8E7-7B10F733DC84}">
      <dgm:prSet/>
      <dgm:spPr/>
      <dgm:t>
        <a:bodyPr/>
        <a:lstStyle/>
        <a:p>
          <a:r>
            <a:rPr lang="en-US" dirty="0">
              <a:latin typeface="Candara" panose="020E0502030303020204" pitchFamily="34" charset="0"/>
            </a:rPr>
            <a:t>Necessary to improve the health and well-being of those affected by substance use disorders and pain</a:t>
          </a:r>
        </a:p>
      </dgm:t>
    </dgm:pt>
    <dgm:pt modelId="{D13E0C97-B414-4F88-B9F1-9913629F250F}" type="parTrans" cxnId="{35DABA5F-71D5-4225-B756-470AA9B259D8}">
      <dgm:prSet/>
      <dgm:spPr/>
      <dgm:t>
        <a:bodyPr/>
        <a:lstStyle/>
        <a:p>
          <a:endParaRPr lang="en-US"/>
        </a:p>
      </dgm:t>
    </dgm:pt>
    <dgm:pt modelId="{7DA14095-15E9-45EE-B595-01A810FE9A99}" type="sibTrans" cxnId="{35DABA5F-71D5-4225-B756-470AA9B259D8}">
      <dgm:prSet/>
      <dgm:spPr/>
      <dgm:t>
        <a:bodyPr/>
        <a:lstStyle/>
        <a:p>
          <a:endParaRPr lang="en-US"/>
        </a:p>
      </dgm:t>
    </dgm:pt>
    <dgm:pt modelId="{B7A66E56-D461-40F7-82E9-5A971F556564}">
      <dgm:prSet/>
      <dgm:spPr/>
      <dgm:t>
        <a:bodyPr/>
        <a:lstStyle/>
        <a:p>
          <a:r>
            <a:rPr lang="en-US" dirty="0">
              <a:latin typeface="Candara" panose="020E0502030303020204" pitchFamily="34" charset="0"/>
            </a:rPr>
            <a:t>Poor partner engagement can negatively impact intervention outcomes and foster distrust among the affected groups</a:t>
          </a:r>
        </a:p>
      </dgm:t>
    </dgm:pt>
    <dgm:pt modelId="{F2816DC1-B943-4A27-8098-966FC4E1E51E}" type="parTrans" cxnId="{4137EF50-1BF0-4CF8-8EAB-4DE3BF5C6AEE}">
      <dgm:prSet/>
      <dgm:spPr/>
      <dgm:t>
        <a:bodyPr/>
        <a:lstStyle/>
        <a:p>
          <a:endParaRPr lang="en-US"/>
        </a:p>
      </dgm:t>
    </dgm:pt>
    <dgm:pt modelId="{976B71FE-F4EE-4451-84C2-F5A0CEA52CF4}" type="sibTrans" cxnId="{4137EF50-1BF0-4CF8-8EAB-4DE3BF5C6AEE}">
      <dgm:prSet/>
      <dgm:spPr/>
      <dgm:t>
        <a:bodyPr/>
        <a:lstStyle/>
        <a:p>
          <a:endParaRPr lang="en-US"/>
        </a:p>
      </dgm:t>
    </dgm:pt>
    <dgm:pt modelId="{1F5B8800-6C07-4905-83F6-F85D6C509EE6}" type="pres">
      <dgm:prSet presAssocID="{B7465B50-59B3-4510-8DA5-091772284953}" presName="linearFlow" presStyleCnt="0">
        <dgm:presLayoutVars>
          <dgm:dir/>
          <dgm:resizeHandles val="exact"/>
        </dgm:presLayoutVars>
      </dgm:prSet>
      <dgm:spPr/>
    </dgm:pt>
    <dgm:pt modelId="{08E7EF9F-CC0F-4D87-83FF-0B750204D568}" type="pres">
      <dgm:prSet presAssocID="{EE75BCE9-E30F-438A-AA5A-DBCA7349623C}" presName="comp" presStyleCnt="0"/>
      <dgm:spPr/>
    </dgm:pt>
    <dgm:pt modelId="{669B9B77-2345-44A2-9C4C-3FC6934367A4}" type="pres">
      <dgm:prSet presAssocID="{EE75BCE9-E30F-438A-AA5A-DBCA7349623C}" presName="rect2" presStyleLbl="node1" presStyleIdx="0" presStyleCnt="3">
        <dgm:presLayoutVars>
          <dgm:bulletEnabled val="1"/>
        </dgm:presLayoutVars>
      </dgm:prSet>
      <dgm:spPr/>
    </dgm:pt>
    <dgm:pt modelId="{7E1BB39A-FFCC-463A-9550-7716B552C2D6}" type="pres">
      <dgm:prSet presAssocID="{EE75BCE9-E30F-438A-AA5A-DBCA7349623C}"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Plant outline"/>
        </a:ext>
      </dgm:extLst>
    </dgm:pt>
    <dgm:pt modelId="{F010F2B6-10AE-4169-9E98-A23AE91620CE}" type="pres">
      <dgm:prSet presAssocID="{F1786F25-9074-4C48-AB9C-943B6FD651FE}" presName="sibTrans" presStyleCnt="0"/>
      <dgm:spPr/>
    </dgm:pt>
    <dgm:pt modelId="{F7303658-F07F-4890-8B9D-34DA9105B320}" type="pres">
      <dgm:prSet presAssocID="{2299DEDC-1C84-45C5-A8E7-7B10F733DC84}" presName="comp" presStyleCnt="0"/>
      <dgm:spPr/>
    </dgm:pt>
    <dgm:pt modelId="{51F2D8BE-5E58-49FA-BA06-9A13DB220B9A}" type="pres">
      <dgm:prSet presAssocID="{2299DEDC-1C84-45C5-A8E7-7B10F733DC84}" presName="rect2" presStyleLbl="node1" presStyleIdx="1" presStyleCnt="3">
        <dgm:presLayoutVars>
          <dgm:bulletEnabled val="1"/>
        </dgm:presLayoutVars>
      </dgm:prSet>
      <dgm:spPr/>
    </dgm:pt>
    <dgm:pt modelId="{05EBF41C-5A03-40AF-83B6-FE2931F080A5}" type="pres">
      <dgm:prSet presAssocID="{2299DEDC-1C84-45C5-A8E7-7B10F733DC84}" presName="rect1" presStyleLbl="ln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rt with pulse with solid fill"/>
        </a:ext>
      </dgm:extLst>
    </dgm:pt>
    <dgm:pt modelId="{0C4C103A-F0D2-45BF-B379-1798634979ED}" type="pres">
      <dgm:prSet presAssocID="{7DA14095-15E9-45EE-B595-01A810FE9A99}" presName="sibTrans" presStyleCnt="0"/>
      <dgm:spPr/>
    </dgm:pt>
    <dgm:pt modelId="{CE189AC3-F6A4-4A56-AD86-F265186FBA60}" type="pres">
      <dgm:prSet presAssocID="{B7A66E56-D461-40F7-82E9-5A971F556564}" presName="comp" presStyleCnt="0"/>
      <dgm:spPr/>
    </dgm:pt>
    <dgm:pt modelId="{FC19B146-6EE9-425D-9B07-B4E0DB1AB500}" type="pres">
      <dgm:prSet presAssocID="{B7A66E56-D461-40F7-82E9-5A971F556564}" presName="rect2" presStyleLbl="node1" presStyleIdx="2" presStyleCnt="3">
        <dgm:presLayoutVars>
          <dgm:bulletEnabled val="1"/>
        </dgm:presLayoutVars>
      </dgm:prSet>
      <dgm:spPr/>
    </dgm:pt>
    <dgm:pt modelId="{3268CBD5-3BE1-42D7-A20A-FFE19CCCBC25}" type="pres">
      <dgm:prSet presAssocID="{B7A66E56-D461-40F7-82E9-5A971F556564}" presName="rect1" presStyleLbl="ln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Customer review outline"/>
        </a:ext>
      </dgm:extLst>
    </dgm:pt>
  </dgm:ptLst>
  <dgm:cxnLst>
    <dgm:cxn modelId="{07EDED3A-7198-494D-8C0E-11FA7FBBC154}" type="presOf" srcId="{B7465B50-59B3-4510-8DA5-091772284953}" destId="{1F5B8800-6C07-4905-83F6-F85D6C509EE6}" srcOrd="0" destOrd="0" presId="urn:microsoft.com/office/officeart/2008/layout/AlternatingPictureBlocks"/>
    <dgm:cxn modelId="{BDF89B5C-9321-4DBE-8F45-22029EC12422}" type="presOf" srcId="{B7A66E56-D461-40F7-82E9-5A971F556564}" destId="{FC19B146-6EE9-425D-9B07-B4E0DB1AB500}" srcOrd="0" destOrd="0" presId="urn:microsoft.com/office/officeart/2008/layout/AlternatingPictureBlocks"/>
    <dgm:cxn modelId="{35DABA5F-71D5-4225-B756-470AA9B259D8}" srcId="{B7465B50-59B3-4510-8DA5-091772284953}" destId="{2299DEDC-1C84-45C5-A8E7-7B10F733DC84}" srcOrd="1" destOrd="0" parTransId="{D13E0C97-B414-4F88-B9F1-9913629F250F}" sibTransId="{7DA14095-15E9-45EE-B595-01A810FE9A99}"/>
    <dgm:cxn modelId="{4137EF50-1BF0-4CF8-8EAB-4DE3BF5C6AEE}" srcId="{B7465B50-59B3-4510-8DA5-091772284953}" destId="{B7A66E56-D461-40F7-82E9-5A971F556564}" srcOrd="2" destOrd="0" parTransId="{F2816DC1-B943-4A27-8098-966FC4E1E51E}" sibTransId="{976B71FE-F4EE-4451-84C2-F5A0CEA52CF4}"/>
    <dgm:cxn modelId="{43666E84-F570-41F2-9A36-ED767C02F91B}" type="presOf" srcId="{2299DEDC-1C84-45C5-A8E7-7B10F733DC84}" destId="{51F2D8BE-5E58-49FA-BA06-9A13DB220B9A}" srcOrd="0" destOrd="0" presId="urn:microsoft.com/office/officeart/2008/layout/AlternatingPictureBlocks"/>
    <dgm:cxn modelId="{BC6F4598-F9A3-446F-BA6D-7EB208E20D10}" srcId="{B7465B50-59B3-4510-8DA5-091772284953}" destId="{EE75BCE9-E30F-438A-AA5A-DBCA7349623C}" srcOrd="0" destOrd="0" parTransId="{42C122D4-1C33-4203-B5EA-D716F3A50AA7}" sibTransId="{F1786F25-9074-4C48-AB9C-943B6FD651FE}"/>
    <dgm:cxn modelId="{E04453AF-7182-4CDD-AB73-C8863397571E}" type="presOf" srcId="{EE75BCE9-E30F-438A-AA5A-DBCA7349623C}" destId="{669B9B77-2345-44A2-9C4C-3FC6934367A4}" srcOrd="0" destOrd="0" presId="urn:microsoft.com/office/officeart/2008/layout/AlternatingPictureBlocks"/>
    <dgm:cxn modelId="{417F6080-83D7-41A4-AE12-4EE3C909D69A}" type="presParOf" srcId="{1F5B8800-6C07-4905-83F6-F85D6C509EE6}" destId="{08E7EF9F-CC0F-4D87-83FF-0B750204D568}" srcOrd="0" destOrd="0" presId="urn:microsoft.com/office/officeart/2008/layout/AlternatingPictureBlocks"/>
    <dgm:cxn modelId="{9F8B62FF-4E92-4958-ACC0-F4F4F48808D9}" type="presParOf" srcId="{08E7EF9F-CC0F-4D87-83FF-0B750204D568}" destId="{669B9B77-2345-44A2-9C4C-3FC6934367A4}" srcOrd="0" destOrd="0" presId="urn:microsoft.com/office/officeart/2008/layout/AlternatingPictureBlocks"/>
    <dgm:cxn modelId="{8FE81FF0-FC95-4FD7-9035-6A1A6B161D25}" type="presParOf" srcId="{08E7EF9F-CC0F-4D87-83FF-0B750204D568}" destId="{7E1BB39A-FFCC-463A-9550-7716B552C2D6}" srcOrd="1" destOrd="0" presId="urn:microsoft.com/office/officeart/2008/layout/AlternatingPictureBlocks"/>
    <dgm:cxn modelId="{23BEF76A-CC4D-46FD-9638-0C39DD4FC986}" type="presParOf" srcId="{1F5B8800-6C07-4905-83F6-F85D6C509EE6}" destId="{F010F2B6-10AE-4169-9E98-A23AE91620CE}" srcOrd="1" destOrd="0" presId="urn:microsoft.com/office/officeart/2008/layout/AlternatingPictureBlocks"/>
    <dgm:cxn modelId="{CDB5238A-5DFA-4214-9E46-3CF4A392D478}" type="presParOf" srcId="{1F5B8800-6C07-4905-83F6-F85D6C509EE6}" destId="{F7303658-F07F-4890-8B9D-34DA9105B320}" srcOrd="2" destOrd="0" presId="urn:microsoft.com/office/officeart/2008/layout/AlternatingPictureBlocks"/>
    <dgm:cxn modelId="{AABCBFF1-AA29-462A-A5AD-1B94ADBB5B42}" type="presParOf" srcId="{F7303658-F07F-4890-8B9D-34DA9105B320}" destId="{51F2D8BE-5E58-49FA-BA06-9A13DB220B9A}" srcOrd="0" destOrd="0" presId="urn:microsoft.com/office/officeart/2008/layout/AlternatingPictureBlocks"/>
    <dgm:cxn modelId="{19000A0A-8D8B-4074-BBB0-34A467F202EC}" type="presParOf" srcId="{F7303658-F07F-4890-8B9D-34DA9105B320}" destId="{05EBF41C-5A03-40AF-83B6-FE2931F080A5}" srcOrd="1" destOrd="0" presId="urn:microsoft.com/office/officeart/2008/layout/AlternatingPictureBlocks"/>
    <dgm:cxn modelId="{10FE731B-E1BB-48D0-9E4D-69CD477DA79B}" type="presParOf" srcId="{1F5B8800-6C07-4905-83F6-F85D6C509EE6}" destId="{0C4C103A-F0D2-45BF-B379-1798634979ED}" srcOrd="3" destOrd="0" presId="urn:microsoft.com/office/officeart/2008/layout/AlternatingPictureBlocks"/>
    <dgm:cxn modelId="{9FE13E38-F273-46F2-B9DB-C2D1934DB306}" type="presParOf" srcId="{1F5B8800-6C07-4905-83F6-F85D6C509EE6}" destId="{CE189AC3-F6A4-4A56-AD86-F265186FBA60}" srcOrd="4" destOrd="0" presId="urn:microsoft.com/office/officeart/2008/layout/AlternatingPictureBlocks"/>
    <dgm:cxn modelId="{0F320276-0A0F-46BF-BE71-11B977C690C0}" type="presParOf" srcId="{CE189AC3-F6A4-4A56-AD86-F265186FBA60}" destId="{FC19B146-6EE9-425D-9B07-B4E0DB1AB500}" srcOrd="0" destOrd="0" presId="urn:microsoft.com/office/officeart/2008/layout/AlternatingPictureBlocks"/>
    <dgm:cxn modelId="{A11D80F4-0DF8-42CC-A207-EF9DEC0F565B}" type="presParOf" srcId="{CE189AC3-F6A4-4A56-AD86-F265186FBA60}" destId="{3268CBD5-3BE1-42D7-A20A-FFE19CCCBC25}"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7B4874-C7E3-4781-B8EE-1EA3F9CEC45F}"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B6ACF322-0A87-4539-8F4B-BF699F51D427}">
      <dgm:prSet/>
      <dgm:spPr/>
      <dgm:t>
        <a:bodyPr/>
        <a:lstStyle/>
        <a:p>
          <a:pPr>
            <a:defRPr b="1"/>
          </a:pPr>
          <a:r>
            <a:rPr lang="en-US" dirty="0">
              <a:latin typeface="Candara" panose="020E0502030303020204" pitchFamily="34" charset="0"/>
            </a:rPr>
            <a:t>What has been done before?</a:t>
          </a:r>
        </a:p>
      </dgm:t>
    </dgm:pt>
    <dgm:pt modelId="{7693129C-165A-4FC4-91BD-075CE82C9A9B}" type="parTrans" cxnId="{369223CB-D99D-4CEF-B536-A6C4AD4C58CD}">
      <dgm:prSet/>
      <dgm:spPr/>
      <dgm:t>
        <a:bodyPr/>
        <a:lstStyle/>
        <a:p>
          <a:endParaRPr lang="en-US"/>
        </a:p>
      </dgm:t>
    </dgm:pt>
    <dgm:pt modelId="{8B48CE25-F007-4A17-B18E-818B072C1DB5}" type="sibTrans" cxnId="{369223CB-D99D-4CEF-B536-A6C4AD4C58CD}">
      <dgm:prSet/>
      <dgm:spPr/>
      <dgm:t>
        <a:bodyPr/>
        <a:lstStyle/>
        <a:p>
          <a:endParaRPr lang="en-US"/>
        </a:p>
      </dgm:t>
    </dgm:pt>
    <dgm:pt modelId="{0F0BA7A2-A3DA-4904-A6FD-F2B6942A80C8}">
      <dgm:prSet/>
      <dgm:spPr/>
      <dgm:t>
        <a:bodyPr/>
        <a:lstStyle/>
        <a:p>
          <a:pPr>
            <a:buFont typeface="Arial" panose="020B0604020202020204" pitchFamily="34" charset="0"/>
            <a:buChar char="•"/>
          </a:pPr>
          <a:r>
            <a:rPr lang="en-US" i="0" dirty="0">
              <a:latin typeface="Candara" panose="020E0502030303020204" pitchFamily="34" charset="0"/>
            </a:rPr>
            <a:t>Patient-Centered Outcomes Research Institute (</a:t>
          </a:r>
          <a:r>
            <a:rPr lang="en-US" b="1" i="0" dirty="0">
              <a:latin typeface="Candara" panose="020E0502030303020204" pitchFamily="34" charset="0"/>
            </a:rPr>
            <a:t>PCORI</a:t>
          </a:r>
          <a:r>
            <a:rPr lang="en-US" i="0" dirty="0">
              <a:latin typeface="Candara" panose="020E0502030303020204" pitchFamily="34" charset="0"/>
            </a:rPr>
            <a:t>) Engagement Resources</a:t>
          </a:r>
        </a:p>
      </dgm:t>
    </dgm:pt>
    <dgm:pt modelId="{B0115416-95FA-440F-AD4E-A22423DDA8EC}" type="parTrans" cxnId="{BB93075E-ED74-4EB0-ACB3-2DAFA327E217}">
      <dgm:prSet/>
      <dgm:spPr/>
      <dgm:t>
        <a:bodyPr/>
        <a:lstStyle/>
        <a:p>
          <a:endParaRPr lang="en-US"/>
        </a:p>
      </dgm:t>
    </dgm:pt>
    <dgm:pt modelId="{3E753369-C372-44FC-A4A4-5569C557471A}" type="sibTrans" cxnId="{BB93075E-ED74-4EB0-ACB3-2DAFA327E217}">
      <dgm:prSet/>
      <dgm:spPr/>
      <dgm:t>
        <a:bodyPr/>
        <a:lstStyle/>
        <a:p>
          <a:endParaRPr lang="en-US"/>
        </a:p>
      </dgm:t>
    </dgm:pt>
    <dgm:pt modelId="{C021B355-469F-4391-9881-027FBECC598B}">
      <dgm:prSet/>
      <dgm:spPr/>
      <dgm:t>
        <a:bodyPr/>
        <a:lstStyle/>
        <a:p>
          <a:pPr>
            <a:defRPr b="1"/>
          </a:pPr>
          <a:r>
            <a:rPr lang="en-US" dirty="0">
              <a:latin typeface="Candara" panose="020E0502030303020204" pitchFamily="34" charset="0"/>
            </a:rPr>
            <a:t>What are the current gaps?</a:t>
          </a:r>
        </a:p>
      </dgm:t>
    </dgm:pt>
    <dgm:pt modelId="{823518AC-5C83-40DA-A5F5-8D25C596A2CF}" type="parTrans" cxnId="{8AEE66D2-3C2D-46D0-B646-2D321C7594B7}">
      <dgm:prSet/>
      <dgm:spPr/>
      <dgm:t>
        <a:bodyPr/>
        <a:lstStyle/>
        <a:p>
          <a:endParaRPr lang="en-US"/>
        </a:p>
      </dgm:t>
    </dgm:pt>
    <dgm:pt modelId="{48D8B80C-CEAC-4E4E-A6CD-2D07CAFFF313}" type="sibTrans" cxnId="{8AEE66D2-3C2D-46D0-B646-2D321C7594B7}">
      <dgm:prSet/>
      <dgm:spPr/>
      <dgm:t>
        <a:bodyPr/>
        <a:lstStyle/>
        <a:p>
          <a:endParaRPr lang="en-US"/>
        </a:p>
      </dgm:t>
    </dgm:pt>
    <dgm:pt modelId="{89D9516F-506C-4870-B528-3D45B170FA72}">
      <dgm:prSet/>
      <dgm:spPr/>
      <dgm:t>
        <a:bodyPr/>
        <a:lstStyle/>
        <a:p>
          <a:r>
            <a:rPr lang="en-US" dirty="0">
              <a:latin typeface="Candara" panose="020E0502030303020204" pitchFamily="34" charset="0"/>
            </a:rPr>
            <a:t>Core principles and practices for researchers focused on addiction, pain, dissemination, and implementation</a:t>
          </a:r>
        </a:p>
      </dgm:t>
    </dgm:pt>
    <dgm:pt modelId="{BE62970C-8866-4A32-B1CC-7A9F580C5D49}" type="parTrans" cxnId="{2624AD72-EAD5-4228-BE22-985A0E1222AC}">
      <dgm:prSet/>
      <dgm:spPr/>
      <dgm:t>
        <a:bodyPr/>
        <a:lstStyle/>
        <a:p>
          <a:endParaRPr lang="en-US"/>
        </a:p>
      </dgm:t>
    </dgm:pt>
    <dgm:pt modelId="{A75C8BF2-A417-4D68-90F2-18A690FD963F}" type="sibTrans" cxnId="{2624AD72-EAD5-4228-BE22-985A0E1222AC}">
      <dgm:prSet/>
      <dgm:spPr/>
      <dgm:t>
        <a:bodyPr/>
        <a:lstStyle/>
        <a:p>
          <a:endParaRPr lang="en-US"/>
        </a:p>
      </dgm:t>
    </dgm:pt>
    <dgm:pt modelId="{008282A8-41B3-4005-93AA-AD4EE2F606C6}">
      <dgm:prSet/>
      <dgm:spPr/>
      <dgm:t>
        <a:bodyPr/>
        <a:lstStyle/>
        <a:p>
          <a:r>
            <a:rPr lang="en-US" b="1" dirty="0">
              <a:latin typeface="Candara" panose="020E0502030303020204" pitchFamily="34" charset="0"/>
            </a:rPr>
            <a:t>Accessible</a:t>
          </a:r>
          <a:r>
            <a:rPr lang="en-US" dirty="0">
              <a:latin typeface="Candara" panose="020E0502030303020204" pitchFamily="34" charset="0"/>
            </a:rPr>
            <a:t> and </a:t>
          </a:r>
          <a:r>
            <a:rPr lang="en-US" b="1" dirty="0">
              <a:latin typeface="Candara" panose="020E0502030303020204" pitchFamily="34" charset="0"/>
            </a:rPr>
            <a:t>practica</a:t>
          </a:r>
          <a:r>
            <a:rPr lang="en-US" dirty="0">
              <a:latin typeface="Candara" panose="020E0502030303020204" pitchFamily="34" charset="0"/>
            </a:rPr>
            <a:t>l resources</a:t>
          </a:r>
        </a:p>
      </dgm:t>
    </dgm:pt>
    <dgm:pt modelId="{5C08EB72-82BA-4591-9DE8-8A41B86DE4B4}" type="parTrans" cxnId="{B92A90E7-576A-4047-B66D-B2739C0AD7CB}">
      <dgm:prSet/>
      <dgm:spPr/>
      <dgm:t>
        <a:bodyPr/>
        <a:lstStyle/>
        <a:p>
          <a:endParaRPr lang="en-US"/>
        </a:p>
      </dgm:t>
    </dgm:pt>
    <dgm:pt modelId="{81564D6A-2AC1-47AE-985D-32C142FD4937}" type="sibTrans" cxnId="{B92A90E7-576A-4047-B66D-B2739C0AD7CB}">
      <dgm:prSet/>
      <dgm:spPr/>
      <dgm:t>
        <a:bodyPr/>
        <a:lstStyle/>
        <a:p>
          <a:endParaRPr lang="en-US"/>
        </a:p>
      </dgm:t>
    </dgm:pt>
    <dgm:pt modelId="{9B8F7A11-0372-4D79-AF3E-0BBBF86695F5}">
      <dgm:prSet/>
      <dgm:spPr/>
      <dgm:t>
        <a:bodyPr/>
        <a:lstStyle/>
        <a:p>
          <a:pPr>
            <a:defRPr b="1"/>
          </a:pPr>
          <a:r>
            <a:rPr lang="en-US" dirty="0">
              <a:latin typeface="Candara" panose="020E0502030303020204" pitchFamily="34" charset="0"/>
            </a:rPr>
            <a:t>Our Partner Engagement Guide</a:t>
          </a:r>
        </a:p>
      </dgm:t>
    </dgm:pt>
    <dgm:pt modelId="{10233395-B246-4EA8-AF87-79F13A98D4E5}" type="parTrans" cxnId="{DAAEFC8F-7AC8-4AE8-9D1F-B9FB8C9A64BD}">
      <dgm:prSet/>
      <dgm:spPr/>
      <dgm:t>
        <a:bodyPr/>
        <a:lstStyle/>
        <a:p>
          <a:endParaRPr lang="en-US"/>
        </a:p>
      </dgm:t>
    </dgm:pt>
    <dgm:pt modelId="{62CCAE26-C2C3-40D5-9A54-242395C33DAF}" type="sibTrans" cxnId="{DAAEFC8F-7AC8-4AE8-9D1F-B9FB8C9A64BD}">
      <dgm:prSet/>
      <dgm:spPr/>
      <dgm:t>
        <a:bodyPr/>
        <a:lstStyle/>
        <a:p>
          <a:endParaRPr lang="en-US"/>
        </a:p>
      </dgm:t>
    </dgm:pt>
    <dgm:pt modelId="{B90DCD72-AAA1-4A34-9985-59B3A03E3C92}">
      <dgm:prSet/>
      <dgm:spPr/>
      <dgm:t>
        <a:bodyPr/>
        <a:lstStyle/>
        <a:p>
          <a:r>
            <a:rPr lang="en-US" dirty="0">
              <a:latin typeface="Candara" panose="020E0502030303020204" pitchFamily="34" charset="0"/>
            </a:rPr>
            <a:t>Provides recommendations on how to </a:t>
          </a:r>
          <a:r>
            <a:rPr lang="en-US" b="1" dirty="0">
              <a:latin typeface="Candara" panose="020E0502030303020204" pitchFamily="34" charset="0"/>
            </a:rPr>
            <a:t>identify</a:t>
          </a:r>
          <a:r>
            <a:rPr lang="en-US" dirty="0">
              <a:latin typeface="Candara" panose="020E0502030303020204" pitchFamily="34" charset="0"/>
            </a:rPr>
            <a:t> and </a:t>
          </a:r>
          <a:r>
            <a:rPr lang="en-US" b="1" dirty="0">
              <a:latin typeface="Candara" panose="020E0502030303020204" pitchFamily="34" charset="0"/>
            </a:rPr>
            <a:t>meaningfully engage</a:t>
          </a:r>
          <a:r>
            <a:rPr lang="en-US" dirty="0">
              <a:latin typeface="Candara" panose="020E0502030303020204" pitchFamily="34" charset="0"/>
            </a:rPr>
            <a:t> with </a:t>
          </a:r>
          <a:r>
            <a:rPr lang="en-US" b="1" dirty="0">
              <a:latin typeface="Candara" panose="020E0502030303020204" pitchFamily="34" charset="0"/>
            </a:rPr>
            <a:t>partners in research</a:t>
          </a:r>
          <a:endParaRPr lang="en-US" dirty="0">
            <a:latin typeface="Candara" panose="020E0502030303020204" pitchFamily="34" charset="0"/>
          </a:endParaRPr>
        </a:p>
      </dgm:t>
    </dgm:pt>
    <dgm:pt modelId="{CB5AF13A-9E7E-4CA5-9C92-F22B76F15524}" type="parTrans" cxnId="{BEE4300B-AC91-4F4B-AE92-BCB55BE18940}">
      <dgm:prSet/>
      <dgm:spPr/>
      <dgm:t>
        <a:bodyPr/>
        <a:lstStyle/>
        <a:p>
          <a:endParaRPr lang="en-US"/>
        </a:p>
      </dgm:t>
    </dgm:pt>
    <dgm:pt modelId="{93CD75CF-2C57-4932-AAB6-13BA035E6514}" type="sibTrans" cxnId="{BEE4300B-AC91-4F4B-AE92-BCB55BE18940}">
      <dgm:prSet/>
      <dgm:spPr/>
      <dgm:t>
        <a:bodyPr/>
        <a:lstStyle/>
        <a:p>
          <a:endParaRPr lang="en-US"/>
        </a:p>
      </dgm:t>
    </dgm:pt>
    <dgm:pt modelId="{DB2B5656-A64B-494C-BCCE-61062F14E41A}">
      <dgm:prSet/>
      <dgm:spPr/>
      <dgm:t>
        <a:bodyPr/>
        <a:lstStyle/>
        <a:p>
          <a:endParaRPr lang="en-US" dirty="0">
            <a:latin typeface="Candara" panose="020E0502030303020204" pitchFamily="34" charset="0"/>
          </a:endParaRPr>
        </a:p>
      </dgm:t>
    </dgm:pt>
    <dgm:pt modelId="{D12D512F-11F5-47E8-9239-7492C16AAF08}" type="parTrans" cxnId="{3AC1BDF0-3FB2-484C-9CC5-E204277DDC84}">
      <dgm:prSet/>
      <dgm:spPr/>
      <dgm:t>
        <a:bodyPr/>
        <a:lstStyle/>
        <a:p>
          <a:endParaRPr lang="en-US"/>
        </a:p>
      </dgm:t>
    </dgm:pt>
    <dgm:pt modelId="{C70D3CCA-EC80-4316-BFA5-68CA5C0F6A9D}" type="sibTrans" cxnId="{3AC1BDF0-3FB2-484C-9CC5-E204277DDC84}">
      <dgm:prSet/>
      <dgm:spPr/>
      <dgm:t>
        <a:bodyPr/>
        <a:lstStyle/>
        <a:p>
          <a:endParaRPr lang="en-US"/>
        </a:p>
      </dgm:t>
    </dgm:pt>
    <dgm:pt modelId="{2A379076-DDDB-4184-9950-91FBB3637BFE}">
      <dgm:prSet/>
      <dgm:spPr/>
      <dgm:t>
        <a:bodyPr/>
        <a:lstStyle/>
        <a:p>
          <a:pPr>
            <a:buFont typeface="Arial" panose="020B0604020202020204" pitchFamily="34" charset="0"/>
            <a:buChar char="•"/>
          </a:pPr>
          <a:r>
            <a:rPr lang="en-US" i="0" dirty="0">
              <a:latin typeface="Candara" panose="020E0502030303020204" pitchFamily="34" charset="0"/>
            </a:rPr>
            <a:t>Opioid Research Consortium of Central Appalachia (</a:t>
          </a:r>
          <a:r>
            <a:rPr lang="en-US" b="1" i="0" dirty="0">
              <a:latin typeface="Candara" panose="020E0502030303020204" pitchFamily="34" charset="0"/>
            </a:rPr>
            <a:t>ORCCA</a:t>
          </a:r>
          <a:r>
            <a:rPr lang="en-US" i="0" dirty="0">
              <a:latin typeface="Candara" panose="020E0502030303020204" pitchFamily="34" charset="0"/>
            </a:rPr>
            <a:t>) Community-Engaged Research Training</a:t>
          </a:r>
        </a:p>
      </dgm:t>
    </dgm:pt>
    <dgm:pt modelId="{E5DEF511-11B8-4881-A221-715A4F2E110D}" type="parTrans" cxnId="{1D32FF4D-8B0F-4981-BA1C-FE7055DAF658}">
      <dgm:prSet/>
      <dgm:spPr/>
      <dgm:t>
        <a:bodyPr/>
        <a:lstStyle/>
        <a:p>
          <a:endParaRPr lang="en-US"/>
        </a:p>
      </dgm:t>
    </dgm:pt>
    <dgm:pt modelId="{BB7D66BD-256F-4C49-9338-433DF060B65E}" type="sibTrans" cxnId="{1D32FF4D-8B0F-4981-BA1C-FE7055DAF658}">
      <dgm:prSet/>
      <dgm:spPr/>
      <dgm:t>
        <a:bodyPr/>
        <a:lstStyle/>
        <a:p>
          <a:endParaRPr lang="en-US"/>
        </a:p>
      </dgm:t>
    </dgm:pt>
    <dgm:pt modelId="{2AE87871-C3B4-4DDB-AD1B-6D4F060D8824}">
      <dgm:prSet/>
      <dgm:spPr/>
      <dgm:t>
        <a:bodyPr/>
        <a:lstStyle/>
        <a:p>
          <a:pPr>
            <a:buFont typeface="Arial" panose="020B0604020202020204" pitchFamily="34" charset="0"/>
            <a:buChar char="•"/>
          </a:pPr>
          <a:r>
            <a:rPr lang="en-US" i="0" dirty="0">
              <a:latin typeface="Candara" panose="020E0502030303020204" pitchFamily="34" charset="0"/>
            </a:rPr>
            <a:t>International Association for the Study of Pain (</a:t>
          </a:r>
          <a:r>
            <a:rPr lang="en-US" b="1" i="0" dirty="0">
              <a:latin typeface="Candara" panose="020E0502030303020204" pitchFamily="34" charset="0"/>
            </a:rPr>
            <a:t>IASP</a:t>
          </a:r>
          <a:r>
            <a:rPr lang="en-US" i="0" dirty="0">
              <a:latin typeface="Candara" panose="020E0502030303020204" pitchFamily="34" charset="0"/>
            </a:rPr>
            <a:t>) Partnering with People with Lived Experience </a:t>
          </a:r>
        </a:p>
      </dgm:t>
    </dgm:pt>
    <dgm:pt modelId="{C57C42A3-9521-40B7-B6BF-6BF50988BCD6}" type="parTrans" cxnId="{3D2CE410-B2C5-4B57-8EC4-00587977C540}">
      <dgm:prSet/>
      <dgm:spPr/>
      <dgm:t>
        <a:bodyPr/>
        <a:lstStyle/>
        <a:p>
          <a:endParaRPr lang="en-US"/>
        </a:p>
      </dgm:t>
    </dgm:pt>
    <dgm:pt modelId="{E343CC80-B41B-46F0-8B53-9199C0AC472F}" type="sibTrans" cxnId="{3D2CE410-B2C5-4B57-8EC4-00587977C540}">
      <dgm:prSet/>
      <dgm:spPr/>
      <dgm:t>
        <a:bodyPr/>
        <a:lstStyle/>
        <a:p>
          <a:endParaRPr lang="en-US"/>
        </a:p>
      </dgm:t>
    </dgm:pt>
    <dgm:pt modelId="{DAA1DAEF-CFEC-5040-8E14-22694A5B3DE8}">
      <dgm:prSet/>
      <dgm:spPr/>
      <dgm:t>
        <a:bodyPr/>
        <a:lstStyle/>
        <a:p>
          <a:r>
            <a:rPr lang="en-US" dirty="0">
              <a:latin typeface="Candara" panose="020E0502030303020204" pitchFamily="34" charset="0"/>
            </a:rPr>
            <a:t>Helps researchers (1) </a:t>
          </a:r>
          <a:r>
            <a:rPr lang="en-US" b="1" dirty="0">
              <a:latin typeface="Candara" panose="020E0502030303020204" pitchFamily="34" charset="0"/>
            </a:rPr>
            <a:t>improve the quality of their research </a:t>
          </a:r>
          <a:r>
            <a:rPr lang="en-US" b="0" dirty="0">
              <a:latin typeface="Candara" panose="020E0502030303020204" pitchFamily="34" charset="0"/>
            </a:rPr>
            <a:t>and</a:t>
          </a:r>
          <a:r>
            <a:rPr lang="en-US" b="1" dirty="0">
              <a:latin typeface="Candara" panose="020E0502030303020204" pitchFamily="34" charset="0"/>
            </a:rPr>
            <a:t> (2)  increase empowerment </a:t>
          </a:r>
          <a:r>
            <a:rPr lang="en-US" dirty="0">
              <a:latin typeface="Candara" panose="020E0502030303020204" pitchFamily="34" charset="0"/>
            </a:rPr>
            <a:t>among </a:t>
          </a:r>
          <a:r>
            <a:rPr lang="en-US" b="0" dirty="0">
              <a:latin typeface="Candara" panose="020E0502030303020204" pitchFamily="34" charset="0"/>
            </a:rPr>
            <a:t>communities </a:t>
          </a:r>
          <a:r>
            <a:rPr lang="en-US" dirty="0">
              <a:latin typeface="Candara" panose="020E0502030303020204" pitchFamily="34" charset="0"/>
            </a:rPr>
            <a:t>who partner with them</a:t>
          </a:r>
        </a:p>
      </dgm:t>
    </dgm:pt>
    <dgm:pt modelId="{A9D7D3A0-2FB6-D547-AA94-9B8FEC4B4ED3}" type="parTrans" cxnId="{C4808BC8-ECE5-5D46-A1A4-6B71318308AF}">
      <dgm:prSet/>
      <dgm:spPr/>
      <dgm:t>
        <a:bodyPr/>
        <a:lstStyle/>
        <a:p>
          <a:endParaRPr lang="en-US"/>
        </a:p>
      </dgm:t>
    </dgm:pt>
    <dgm:pt modelId="{2E3C9F9E-93EE-5B47-A616-17A34F4A11F4}" type="sibTrans" cxnId="{C4808BC8-ECE5-5D46-A1A4-6B71318308AF}">
      <dgm:prSet/>
      <dgm:spPr/>
      <dgm:t>
        <a:bodyPr/>
        <a:lstStyle/>
        <a:p>
          <a:endParaRPr lang="en-US"/>
        </a:p>
      </dgm:t>
    </dgm:pt>
    <dgm:pt modelId="{5FC1E752-D781-9742-9F26-72D601815011}">
      <dgm:prSet/>
      <dgm:spPr/>
      <dgm:t>
        <a:bodyPr/>
        <a:lstStyle/>
        <a:p>
          <a:pPr>
            <a:buFont typeface="Arial" panose="020B0604020202020204" pitchFamily="34" charset="0"/>
            <a:buNone/>
          </a:pPr>
          <a:endParaRPr lang="en-US" i="0" dirty="0">
            <a:latin typeface="Candara" panose="020E0502030303020204" pitchFamily="34" charset="0"/>
          </a:endParaRPr>
        </a:p>
      </dgm:t>
    </dgm:pt>
    <dgm:pt modelId="{2518519B-8D27-8E41-A44A-1EA426F89ACA}" type="parTrans" cxnId="{FD8DCFAD-B999-024C-8A10-00925F541F20}">
      <dgm:prSet/>
      <dgm:spPr/>
      <dgm:t>
        <a:bodyPr/>
        <a:lstStyle/>
        <a:p>
          <a:endParaRPr lang="en-US"/>
        </a:p>
      </dgm:t>
    </dgm:pt>
    <dgm:pt modelId="{1F282223-0165-5049-A399-9C0707521EA6}" type="sibTrans" cxnId="{FD8DCFAD-B999-024C-8A10-00925F541F20}">
      <dgm:prSet/>
      <dgm:spPr/>
      <dgm:t>
        <a:bodyPr/>
        <a:lstStyle/>
        <a:p>
          <a:endParaRPr lang="en-US"/>
        </a:p>
      </dgm:t>
    </dgm:pt>
    <dgm:pt modelId="{69D4315A-0958-0440-B6AB-2C656862A210}">
      <dgm:prSet/>
      <dgm:spPr/>
      <dgm:t>
        <a:bodyPr/>
        <a:lstStyle/>
        <a:p>
          <a:endParaRPr lang="en-US" dirty="0">
            <a:latin typeface="Candara" panose="020E0502030303020204" pitchFamily="34" charset="0"/>
          </a:endParaRPr>
        </a:p>
      </dgm:t>
    </dgm:pt>
    <dgm:pt modelId="{AC3583F8-DAF6-D247-8063-F644C64D4345}" type="parTrans" cxnId="{87D25578-F11C-7E45-BFDF-3E296F1B11E4}">
      <dgm:prSet/>
      <dgm:spPr/>
      <dgm:t>
        <a:bodyPr/>
        <a:lstStyle/>
        <a:p>
          <a:endParaRPr lang="en-US"/>
        </a:p>
      </dgm:t>
    </dgm:pt>
    <dgm:pt modelId="{FE07D888-D2D7-1748-B6FB-0BCAC695745E}" type="sibTrans" cxnId="{87D25578-F11C-7E45-BFDF-3E296F1B11E4}">
      <dgm:prSet/>
      <dgm:spPr/>
      <dgm:t>
        <a:bodyPr/>
        <a:lstStyle/>
        <a:p>
          <a:endParaRPr lang="en-US"/>
        </a:p>
      </dgm:t>
    </dgm:pt>
    <dgm:pt modelId="{01C45DBA-6EED-4130-A05D-47A33AC12CD5}" type="pres">
      <dgm:prSet presAssocID="{397B4874-C7E3-4781-B8EE-1EA3F9CEC45F}" presName="linear" presStyleCnt="0">
        <dgm:presLayoutVars>
          <dgm:animLvl val="lvl"/>
          <dgm:resizeHandles val="exact"/>
        </dgm:presLayoutVars>
      </dgm:prSet>
      <dgm:spPr/>
    </dgm:pt>
    <dgm:pt modelId="{6B59FC28-238E-4689-B467-43096AC96ED9}" type="pres">
      <dgm:prSet presAssocID="{B6ACF322-0A87-4539-8F4B-BF699F51D427}" presName="parentText" presStyleLbl="node1" presStyleIdx="0" presStyleCnt="3">
        <dgm:presLayoutVars>
          <dgm:chMax val="0"/>
          <dgm:bulletEnabled val="1"/>
        </dgm:presLayoutVars>
      </dgm:prSet>
      <dgm:spPr/>
    </dgm:pt>
    <dgm:pt modelId="{E65B52D8-8186-48C4-AB2D-DB44A5F035DE}" type="pres">
      <dgm:prSet presAssocID="{B6ACF322-0A87-4539-8F4B-BF699F51D427}" presName="childText" presStyleLbl="revTx" presStyleIdx="0" presStyleCnt="3">
        <dgm:presLayoutVars>
          <dgm:bulletEnabled val="1"/>
        </dgm:presLayoutVars>
      </dgm:prSet>
      <dgm:spPr/>
    </dgm:pt>
    <dgm:pt modelId="{9654BAEE-D04C-435E-8B9D-D17515AF7692}" type="pres">
      <dgm:prSet presAssocID="{C021B355-469F-4391-9881-027FBECC598B}" presName="parentText" presStyleLbl="node1" presStyleIdx="1" presStyleCnt="3">
        <dgm:presLayoutVars>
          <dgm:chMax val="0"/>
          <dgm:bulletEnabled val="1"/>
        </dgm:presLayoutVars>
      </dgm:prSet>
      <dgm:spPr/>
    </dgm:pt>
    <dgm:pt modelId="{8B825F62-C4C7-48EE-A172-AD67A1A6F32A}" type="pres">
      <dgm:prSet presAssocID="{C021B355-469F-4391-9881-027FBECC598B}" presName="childText" presStyleLbl="revTx" presStyleIdx="1" presStyleCnt="3">
        <dgm:presLayoutVars>
          <dgm:bulletEnabled val="1"/>
        </dgm:presLayoutVars>
      </dgm:prSet>
      <dgm:spPr/>
    </dgm:pt>
    <dgm:pt modelId="{4EA52F16-974F-42C5-84AB-57BC95B52909}" type="pres">
      <dgm:prSet presAssocID="{9B8F7A11-0372-4D79-AF3E-0BBBF86695F5}" presName="parentText" presStyleLbl="node1" presStyleIdx="2" presStyleCnt="3">
        <dgm:presLayoutVars>
          <dgm:chMax val="0"/>
          <dgm:bulletEnabled val="1"/>
        </dgm:presLayoutVars>
      </dgm:prSet>
      <dgm:spPr/>
    </dgm:pt>
    <dgm:pt modelId="{29524822-071A-4741-B9ED-74ACF611C6B9}" type="pres">
      <dgm:prSet presAssocID="{9B8F7A11-0372-4D79-AF3E-0BBBF86695F5}" presName="childText" presStyleLbl="revTx" presStyleIdx="2" presStyleCnt="3">
        <dgm:presLayoutVars>
          <dgm:bulletEnabled val="1"/>
        </dgm:presLayoutVars>
      </dgm:prSet>
      <dgm:spPr/>
    </dgm:pt>
  </dgm:ptLst>
  <dgm:cxnLst>
    <dgm:cxn modelId="{8C097001-F48D-4B58-9528-022CEEB9B917}" type="presOf" srcId="{397B4874-C7E3-4781-B8EE-1EA3F9CEC45F}" destId="{01C45DBA-6EED-4130-A05D-47A33AC12CD5}" srcOrd="0" destOrd="0" presId="urn:microsoft.com/office/officeart/2005/8/layout/vList2"/>
    <dgm:cxn modelId="{BEE4300B-AC91-4F4B-AE92-BCB55BE18940}" srcId="{9B8F7A11-0372-4D79-AF3E-0BBBF86695F5}" destId="{B90DCD72-AAA1-4A34-9985-59B3A03E3C92}" srcOrd="0" destOrd="0" parTransId="{CB5AF13A-9E7E-4CA5-9C92-F22B76F15524}" sibTransId="{93CD75CF-2C57-4932-AAB6-13BA035E6514}"/>
    <dgm:cxn modelId="{8FF08D0C-DE1B-4334-979D-A9597A5A911C}" type="presOf" srcId="{B90DCD72-AAA1-4A34-9985-59B3A03E3C92}" destId="{29524822-071A-4741-B9ED-74ACF611C6B9}" srcOrd="0" destOrd="0" presId="urn:microsoft.com/office/officeart/2005/8/layout/vList2"/>
    <dgm:cxn modelId="{3D2CE410-B2C5-4B57-8EC4-00587977C540}" srcId="{B6ACF322-0A87-4539-8F4B-BF699F51D427}" destId="{2AE87871-C3B4-4DDB-AD1B-6D4F060D8824}" srcOrd="2" destOrd="0" parTransId="{C57C42A3-9521-40B7-B6BF-6BF50988BCD6}" sibTransId="{E343CC80-B41B-46F0-8B53-9199C0AC472F}"/>
    <dgm:cxn modelId="{4DE10E24-A962-4505-B4E9-90F91F88E818}" type="presOf" srcId="{2A379076-DDDB-4184-9950-91FBB3637BFE}" destId="{E65B52D8-8186-48C4-AB2D-DB44A5F035DE}" srcOrd="0" destOrd="1" presId="urn:microsoft.com/office/officeart/2005/8/layout/vList2"/>
    <dgm:cxn modelId="{1F2DD936-C976-4224-A221-C7C302E652FA}" type="presOf" srcId="{B6ACF322-0A87-4539-8F4B-BF699F51D427}" destId="{6B59FC28-238E-4689-B467-43096AC96ED9}" srcOrd="0" destOrd="0" presId="urn:microsoft.com/office/officeart/2005/8/layout/vList2"/>
    <dgm:cxn modelId="{463BBF38-7354-4F84-BBFD-7F3D11C0D2F5}" type="presOf" srcId="{DB2B5656-A64B-494C-BCCE-61062F14E41A}" destId="{29524822-071A-4741-B9ED-74ACF611C6B9}" srcOrd="0" destOrd="2" presId="urn:microsoft.com/office/officeart/2005/8/layout/vList2"/>
    <dgm:cxn modelId="{BB93075E-ED74-4EB0-ACB3-2DAFA327E217}" srcId="{B6ACF322-0A87-4539-8F4B-BF699F51D427}" destId="{0F0BA7A2-A3DA-4904-A6FD-F2B6942A80C8}" srcOrd="0" destOrd="0" parTransId="{B0115416-95FA-440F-AD4E-A22423DDA8EC}" sibTransId="{3E753369-C372-44FC-A4A4-5569C557471A}"/>
    <dgm:cxn modelId="{AD64EA47-1FB1-400F-8FFA-6FCFF93072DF}" type="presOf" srcId="{C021B355-469F-4391-9881-027FBECC598B}" destId="{9654BAEE-D04C-435E-8B9D-D17515AF7692}" srcOrd="0" destOrd="0" presId="urn:microsoft.com/office/officeart/2005/8/layout/vList2"/>
    <dgm:cxn modelId="{93728D49-EE8C-4F7B-B759-D29CDBB60A05}" type="presOf" srcId="{0F0BA7A2-A3DA-4904-A6FD-F2B6942A80C8}" destId="{E65B52D8-8186-48C4-AB2D-DB44A5F035DE}" srcOrd="0" destOrd="0" presId="urn:microsoft.com/office/officeart/2005/8/layout/vList2"/>
    <dgm:cxn modelId="{CE866A6D-4A19-4DFE-BB33-799C6853AA31}" type="presOf" srcId="{89D9516F-506C-4870-B528-3D45B170FA72}" destId="{8B825F62-C4C7-48EE-A172-AD67A1A6F32A}" srcOrd="0" destOrd="0" presId="urn:microsoft.com/office/officeart/2005/8/layout/vList2"/>
    <dgm:cxn modelId="{1D32FF4D-8B0F-4981-BA1C-FE7055DAF658}" srcId="{B6ACF322-0A87-4539-8F4B-BF699F51D427}" destId="{2A379076-DDDB-4184-9950-91FBB3637BFE}" srcOrd="1" destOrd="0" parTransId="{E5DEF511-11B8-4881-A221-715A4F2E110D}" sibTransId="{BB7D66BD-256F-4C49-9338-433DF060B65E}"/>
    <dgm:cxn modelId="{2624AD72-EAD5-4228-BE22-985A0E1222AC}" srcId="{C021B355-469F-4391-9881-027FBECC598B}" destId="{89D9516F-506C-4870-B528-3D45B170FA72}" srcOrd="0" destOrd="0" parTransId="{BE62970C-8866-4A32-B1CC-7A9F580C5D49}" sibTransId="{A75C8BF2-A417-4D68-90F2-18A690FD963F}"/>
    <dgm:cxn modelId="{87D25578-F11C-7E45-BFDF-3E296F1B11E4}" srcId="{C021B355-469F-4391-9881-027FBECC598B}" destId="{69D4315A-0958-0440-B6AB-2C656862A210}" srcOrd="2" destOrd="0" parTransId="{AC3583F8-DAF6-D247-8063-F644C64D4345}" sibTransId="{FE07D888-D2D7-1748-B6FB-0BCAC695745E}"/>
    <dgm:cxn modelId="{2E96067E-7F26-8C46-8C60-F5DFCDA00B45}" type="presOf" srcId="{69D4315A-0958-0440-B6AB-2C656862A210}" destId="{8B825F62-C4C7-48EE-A172-AD67A1A6F32A}" srcOrd="0" destOrd="2" presId="urn:microsoft.com/office/officeart/2005/8/layout/vList2"/>
    <dgm:cxn modelId="{DAAEFC8F-7AC8-4AE8-9D1F-B9FB8C9A64BD}" srcId="{397B4874-C7E3-4781-B8EE-1EA3F9CEC45F}" destId="{9B8F7A11-0372-4D79-AF3E-0BBBF86695F5}" srcOrd="2" destOrd="0" parTransId="{10233395-B246-4EA8-AF87-79F13A98D4E5}" sibTransId="{62CCAE26-C2C3-40D5-9A54-242395C33DAF}"/>
    <dgm:cxn modelId="{12111D93-49F4-4AD2-9F38-69BB59512EAE}" type="presOf" srcId="{2AE87871-C3B4-4DDB-AD1B-6D4F060D8824}" destId="{E65B52D8-8186-48C4-AB2D-DB44A5F035DE}" srcOrd="0" destOrd="2" presId="urn:microsoft.com/office/officeart/2005/8/layout/vList2"/>
    <dgm:cxn modelId="{75DB3E9A-4011-4BCD-B903-E7C7D6D30518}" type="presOf" srcId="{9B8F7A11-0372-4D79-AF3E-0BBBF86695F5}" destId="{4EA52F16-974F-42C5-84AB-57BC95B52909}" srcOrd="0" destOrd="0" presId="urn:microsoft.com/office/officeart/2005/8/layout/vList2"/>
    <dgm:cxn modelId="{74CF0B9B-DC71-C141-B00D-9BB91E9060E0}" type="presOf" srcId="{DAA1DAEF-CFEC-5040-8E14-22694A5B3DE8}" destId="{29524822-071A-4741-B9ED-74ACF611C6B9}" srcOrd="0" destOrd="1" presId="urn:microsoft.com/office/officeart/2005/8/layout/vList2"/>
    <dgm:cxn modelId="{7FFE6DA7-AF58-4F5F-BF7E-7CD4F87C8F12}" type="presOf" srcId="{008282A8-41B3-4005-93AA-AD4EE2F606C6}" destId="{8B825F62-C4C7-48EE-A172-AD67A1A6F32A}" srcOrd="0" destOrd="1" presId="urn:microsoft.com/office/officeart/2005/8/layout/vList2"/>
    <dgm:cxn modelId="{FD8DCFAD-B999-024C-8A10-00925F541F20}" srcId="{B6ACF322-0A87-4539-8F4B-BF699F51D427}" destId="{5FC1E752-D781-9742-9F26-72D601815011}" srcOrd="3" destOrd="0" parTransId="{2518519B-8D27-8E41-A44A-1EA426F89ACA}" sibTransId="{1F282223-0165-5049-A399-9C0707521EA6}"/>
    <dgm:cxn modelId="{85DFE2AE-6B0E-4343-A447-6EA5A7928672}" type="presOf" srcId="{5FC1E752-D781-9742-9F26-72D601815011}" destId="{E65B52D8-8186-48C4-AB2D-DB44A5F035DE}" srcOrd="0" destOrd="3" presId="urn:microsoft.com/office/officeart/2005/8/layout/vList2"/>
    <dgm:cxn modelId="{C4808BC8-ECE5-5D46-A1A4-6B71318308AF}" srcId="{9B8F7A11-0372-4D79-AF3E-0BBBF86695F5}" destId="{DAA1DAEF-CFEC-5040-8E14-22694A5B3DE8}" srcOrd="1" destOrd="0" parTransId="{A9D7D3A0-2FB6-D547-AA94-9B8FEC4B4ED3}" sibTransId="{2E3C9F9E-93EE-5B47-A616-17A34F4A11F4}"/>
    <dgm:cxn modelId="{369223CB-D99D-4CEF-B536-A6C4AD4C58CD}" srcId="{397B4874-C7E3-4781-B8EE-1EA3F9CEC45F}" destId="{B6ACF322-0A87-4539-8F4B-BF699F51D427}" srcOrd="0" destOrd="0" parTransId="{7693129C-165A-4FC4-91BD-075CE82C9A9B}" sibTransId="{8B48CE25-F007-4A17-B18E-818B072C1DB5}"/>
    <dgm:cxn modelId="{8AEE66D2-3C2D-46D0-B646-2D321C7594B7}" srcId="{397B4874-C7E3-4781-B8EE-1EA3F9CEC45F}" destId="{C021B355-469F-4391-9881-027FBECC598B}" srcOrd="1" destOrd="0" parTransId="{823518AC-5C83-40DA-A5F5-8D25C596A2CF}" sibTransId="{48D8B80C-CEAC-4E4E-A6CD-2D07CAFFF313}"/>
    <dgm:cxn modelId="{B92A90E7-576A-4047-B66D-B2739C0AD7CB}" srcId="{C021B355-469F-4391-9881-027FBECC598B}" destId="{008282A8-41B3-4005-93AA-AD4EE2F606C6}" srcOrd="1" destOrd="0" parTransId="{5C08EB72-82BA-4591-9DE8-8A41B86DE4B4}" sibTransId="{81564D6A-2AC1-47AE-985D-32C142FD4937}"/>
    <dgm:cxn modelId="{3AC1BDF0-3FB2-484C-9CC5-E204277DDC84}" srcId="{9B8F7A11-0372-4D79-AF3E-0BBBF86695F5}" destId="{DB2B5656-A64B-494C-BCCE-61062F14E41A}" srcOrd="2" destOrd="0" parTransId="{D12D512F-11F5-47E8-9239-7492C16AAF08}" sibTransId="{C70D3CCA-EC80-4316-BFA5-68CA5C0F6A9D}"/>
    <dgm:cxn modelId="{98AD72C2-AED7-466E-AAB6-A6302F46C8B0}" type="presParOf" srcId="{01C45DBA-6EED-4130-A05D-47A33AC12CD5}" destId="{6B59FC28-238E-4689-B467-43096AC96ED9}" srcOrd="0" destOrd="0" presId="urn:microsoft.com/office/officeart/2005/8/layout/vList2"/>
    <dgm:cxn modelId="{BC6F4428-A8DE-4025-AEC4-71B1E12F3D02}" type="presParOf" srcId="{01C45DBA-6EED-4130-A05D-47A33AC12CD5}" destId="{E65B52D8-8186-48C4-AB2D-DB44A5F035DE}" srcOrd="1" destOrd="0" presId="urn:microsoft.com/office/officeart/2005/8/layout/vList2"/>
    <dgm:cxn modelId="{B5117B9F-C6C4-460D-ABCE-A11200C0B45B}" type="presParOf" srcId="{01C45DBA-6EED-4130-A05D-47A33AC12CD5}" destId="{9654BAEE-D04C-435E-8B9D-D17515AF7692}" srcOrd="2" destOrd="0" presId="urn:microsoft.com/office/officeart/2005/8/layout/vList2"/>
    <dgm:cxn modelId="{5C70D419-FC2F-47E3-8047-F32E958112F9}" type="presParOf" srcId="{01C45DBA-6EED-4130-A05D-47A33AC12CD5}" destId="{8B825F62-C4C7-48EE-A172-AD67A1A6F32A}" srcOrd="3" destOrd="0" presId="urn:microsoft.com/office/officeart/2005/8/layout/vList2"/>
    <dgm:cxn modelId="{A686DF91-032C-4C27-A49C-5278455E36AA}" type="presParOf" srcId="{01C45DBA-6EED-4130-A05D-47A33AC12CD5}" destId="{4EA52F16-974F-42C5-84AB-57BC95B52909}" srcOrd="4" destOrd="0" presId="urn:microsoft.com/office/officeart/2005/8/layout/vList2"/>
    <dgm:cxn modelId="{289A5A54-6F06-49D9-9075-4475F1D695C2}" type="presParOf" srcId="{01C45DBA-6EED-4130-A05D-47A33AC12CD5}" destId="{29524822-071A-4741-B9ED-74ACF611C6B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599C2E-FF6F-4D09-80A7-340B48DD27B9}" type="doc">
      <dgm:prSet loTypeId="urn:microsoft.com/office/officeart/2018/5/layout/IconCircleLabelList" loCatId="icon" qsTypeId="urn:microsoft.com/office/officeart/2005/8/quickstyle/simple3" qsCatId="simple" csTypeId="urn:microsoft.com/office/officeart/2005/8/colors/colorful4" csCatId="colorful" phldr="1"/>
      <dgm:spPr/>
      <dgm:t>
        <a:bodyPr/>
        <a:lstStyle/>
        <a:p>
          <a:endParaRPr lang="en-US"/>
        </a:p>
      </dgm:t>
    </dgm:pt>
    <dgm:pt modelId="{709E8D30-A371-4D85-85E4-4EACF80C8BCD}">
      <dgm:prSet/>
      <dgm:spPr/>
      <dgm:t>
        <a:bodyPr/>
        <a:lstStyle/>
        <a:p>
          <a:pPr>
            <a:lnSpc>
              <a:spcPct val="100000"/>
            </a:lnSpc>
            <a:defRPr cap="all"/>
          </a:pPr>
          <a:r>
            <a:rPr lang="en-US">
              <a:latin typeface="Candara" panose="020E0502030303020204" pitchFamily="34" charset="0"/>
            </a:rPr>
            <a:t>Group meetings</a:t>
          </a:r>
        </a:p>
      </dgm:t>
    </dgm:pt>
    <dgm:pt modelId="{1F339AAA-AE33-40FC-8B8E-0158AA0FA2FF}" type="parTrans" cxnId="{EE552338-9497-4A8E-B783-E925A3B8CF52}">
      <dgm:prSet/>
      <dgm:spPr/>
      <dgm:t>
        <a:bodyPr/>
        <a:lstStyle/>
        <a:p>
          <a:endParaRPr lang="en-US">
            <a:latin typeface="Candara" panose="020E0502030303020204" pitchFamily="34" charset="0"/>
          </a:endParaRPr>
        </a:p>
      </dgm:t>
    </dgm:pt>
    <dgm:pt modelId="{D0121674-6917-48B1-BF43-9E922EA425EA}" type="sibTrans" cxnId="{EE552338-9497-4A8E-B783-E925A3B8CF52}">
      <dgm:prSet/>
      <dgm:spPr/>
      <dgm:t>
        <a:bodyPr/>
        <a:lstStyle/>
        <a:p>
          <a:endParaRPr lang="en-US">
            <a:latin typeface="Candara" panose="020E0502030303020204" pitchFamily="34" charset="0"/>
          </a:endParaRPr>
        </a:p>
      </dgm:t>
    </dgm:pt>
    <dgm:pt modelId="{6F8F6765-FE53-4C91-B6EF-5E1885A6D779}">
      <dgm:prSet/>
      <dgm:spPr/>
      <dgm:t>
        <a:bodyPr/>
        <a:lstStyle/>
        <a:p>
          <a:pPr>
            <a:lnSpc>
              <a:spcPct val="100000"/>
            </a:lnSpc>
            <a:defRPr cap="all"/>
          </a:pPr>
          <a:r>
            <a:rPr lang="en-US" dirty="0">
              <a:latin typeface="Candara" panose="020E0502030303020204" pitchFamily="34" charset="0"/>
            </a:rPr>
            <a:t>Asynchronous  work</a:t>
          </a:r>
        </a:p>
      </dgm:t>
    </dgm:pt>
    <dgm:pt modelId="{D9149346-F11B-4FB5-AE69-9B4A482B2340}" type="parTrans" cxnId="{5EBD6E93-20CA-4923-B6EC-B0CD56544F69}">
      <dgm:prSet/>
      <dgm:spPr/>
      <dgm:t>
        <a:bodyPr/>
        <a:lstStyle/>
        <a:p>
          <a:endParaRPr lang="en-US">
            <a:latin typeface="Candara" panose="020E0502030303020204" pitchFamily="34" charset="0"/>
          </a:endParaRPr>
        </a:p>
      </dgm:t>
    </dgm:pt>
    <dgm:pt modelId="{56C55C62-9C0C-4D58-B90D-C3569AF24A97}" type="sibTrans" cxnId="{5EBD6E93-20CA-4923-B6EC-B0CD56544F69}">
      <dgm:prSet/>
      <dgm:spPr/>
      <dgm:t>
        <a:bodyPr/>
        <a:lstStyle/>
        <a:p>
          <a:endParaRPr lang="en-US">
            <a:latin typeface="Candara" panose="020E0502030303020204" pitchFamily="34" charset="0"/>
          </a:endParaRPr>
        </a:p>
      </dgm:t>
    </dgm:pt>
    <dgm:pt modelId="{4204271D-8C03-46DE-9D4C-777E46E156BF}">
      <dgm:prSet/>
      <dgm:spPr/>
      <dgm:t>
        <a:bodyPr/>
        <a:lstStyle/>
        <a:p>
          <a:pPr>
            <a:lnSpc>
              <a:spcPct val="100000"/>
            </a:lnSpc>
            <a:defRPr cap="all"/>
          </a:pPr>
          <a:r>
            <a:rPr lang="en-US" dirty="0">
              <a:latin typeface="Candara" panose="020E0502030303020204" pitchFamily="34" charset="0"/>
            </a:rPr>
            <a:t>Small-group meetings</a:t>
          </a:r>
        </a:p>
      </dgm:t>
    </dgm:pt>
    <dgm:pt modelId="{46B97F15-678B-486E-8479-CAD6152472ED}" type="parTrans" cxnId="{21FBA093-0350-4CE6-9E6F-0EF80CFE44E9}">
      <dgm:prSet/>
      <dgm:spPr/>
      <dgm:t>
        <a:bodyPr/>
        <a:lstStyle/>
        <a:p>
          <a:endParaRPr lang="en-US">
            <a:latin typeface="Candara" panose="020E0502030303020204" pitchFamily="34" charset="0"/>
          </a:endParaRPr>
        </a:p>
      </dgm:t>
    </dgm:pt>
    <dgm:pt modelId="{681E942E-38C3-4670-8F02-AA61B597DC01}" type="sibTrans" cxnId="{21FBA093-0350-4CE6-9E6F-0EF80CFE44E9}">
      <dgm:prSet/>
      <dgm:spPr/>
      <dgm:t>
        <a:bodyPr/>
        <a:lstStyle/>
        <a:p>
          <a:endParaRPr lang="en-US">
            <a:latin typeface="Candara" panose="020E0502030303020204" pitchFamily="34" charset="0"/>
          </a:endParaRPr>
        </a:p>
      </dgm:t>
    </dgm:pt>
    <dgm:pt modelId="{D324A855-5FAA-4292-9DE0-1F04B18F753D}" type="pres">
      <dgm:prSet presAssocID="{70599C2E-FF6F-4D09-80A7-340B48DD27B9}" presName="root" presStyleCnt="0">
        <dgm:presLayoutVars>
          <dgm:dir/>
          <dgm:resizeHandles val="exact"/>
        </dgm:presLayoutVars>
      </dgm:prSet>
      <dgm:spPr/>
    </dgm:pt>
    <dgm:pt modelId="{632C0FB3-3EB9-4E4E-BEC9-C3483AB5993C}" type="pres">
      <dgm:prSet presAssocID="{709E8D30-A371-4D85-85E4-4EACF80C8BCD}" presName="compNode" presStyleCnt="0"/>
      <dgm:spPr/>
    </dgm:pt>
    <dgm:pt modelId="{3D5680F8-F187-486F-8081-4DF83685E500}" type="pres">
      <dgm:prSet presAssocID="{709E8D30-A371-4D85-85E4-4EACF80C8BCD}" presName="iconBgRect" presStyleLbl="bgShp" presStyleIdx="0" presStyleCnt="3"/>
      <dgm:spPr/>
    </dgm:pt>
    <dgm:pt modelId="{B3ADE871-E542-4BB6-82E3-F6E027910F8C}" type="pres">
      <dgm:prSet presAssocID="{709E8D30-A371-4D85-85E4-4EACF80C8BC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nline meeting outline"/>
        </a:ext>
      </dgm:extLst>
    </dgm:pt>
    <dgm:pt modelId="{203C0579-732A-4F47-8A3C-C8C947241E21}" type="pres">
      <dgm:prSet presAssocID="{709E8D30-A371-4D85-85E4-4EACF80C8BCD}" presName="spaceRect" presStyleCnt="0"/>
      <dgm:spPr/>
    </dgm:pt>
    <dgm:pt modelId="{8A24D912-9E4B-407E-B44F-82734AFAC20B}" type="pres">
      <dgm:prSet presAssocID="{709E8D30-A371-4D85-85E4-4EACF80C8BCD}" presName="textRect" presStyleLbl="revTx" presStyleIdx="0" presStyleCnt="3">
        <dgm:presLayoutVars>
          <dgm:chMax val="1"/>
          <dgm:chPref val="1"/>
        </dgm:presLayoutVars>
      </dgm:prSet>
      <dgm:spPr/>
    </dgm:pt>
    <dgm:pt modelId="{CAE94BDD-6310-4D4E-94BF-1355B0AB0A15}" type="pres">
      <dgm:prSet presAssocID="{D0121674-6917-48B1-BF43-9E922EA425EA}" presName="sibTrans" presStyleCnt="0"/>
      <dgm:spPr/>
    </dgm:pt>
    <dgm:pt modelId="{59FFDC1F-1533-4A92-AC32-4C7D60BF3894}" type="pres">
      <dgm:prSet presAssocID="{6F8F6765-FE53-4C91-B6EF-5E1885A6D779}" presName="compNode" presStyleCnt="0"/>
      <dgm:spPr/>
    </dgm:pt>
    <dgm:pt modelId="{1D7FC3F7-6FA2-4735-A4C0-E7A08471E0A0}" type="pres">
      <dgm:prSet presAssocID="{6F8F6765-FE53-4C91-B6EF-5E1885A6D779}" presName="iconBgRect" presStyleLbl="bgShp" presStyleIdx="1" presStyleCnt="3"/>
      <dgm:spPr/>
    </dgm:pt>
    <dgm:pt modelId="{93FC287F-DBCB-4955-9209-5A56BE21F0D3}" type="pres">
      <dgm:prSet presAssocID="{6F8F6765-FE53-4C91-B6EF-5E1885A6D77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B"/>
        </a:ext>
      </dgm:extLst>
    </dgm:pt>
    <dgm:pt modelId="{54BB3163-05A0-46A8-8486-F10BEBD116CD}" type="pres">
      <dgm:prSet presAssocID="{6F8F6765-FE53-4C91-B6EF-5E1885A6D779}" presName="spaceRect" presStyleCnt="0"/>
      <dgm:spPr/>
    </dgm:pt>
    <dgm:pt modelId="{631155C8-69F1-4B55-A2CF-3144C13E6640}" type="pres">
      <dgm:prSet presAssocID="{6F8F6765-FE53-4C91-B6EF-5E1885A6D779}" presName="textRect" presStyleLbl="revTx" presStyleIdx="1" presStyleCnt="3">
        <dgm:presLayoutVars>
          <dgm:chMax val="1"/>
          <dgm:chPref val="1"/>
        </dgm:presLayoutVars>
      </dgm:prSet>
      <dgm:spPr/>
    </dgm:pt>
    <dgm:pt modelId="{A1650394-D6EE-49BD-BB49-2917307AB095}" type="pres">
      <dgm:prSet presAssocID="{56C55C62-9C0C-4D58-B90D-C3569AF24A97}" presName="sibTrans" presStyleCnt="0"/>
      <dgm:spPr/>
    </dgm:pt>
    <dgm:pt modelId="{12A4470F-5D42-443C-93CF-1E736F0A12F8}" type="pres">
      <dgm:prSet presAssocID="{4204271D-8C03-46DE-9D4C-777E46E156BF}" presName="compNode" presStyleCnt="0"/>
      <dgm:spPr/>
    </dgm:pt>
    <dgm:pt modelId="{25A7A4BE-C5F0-4D7A-A118-1A946EFCFEE9}" type="pres">
      <dgm:prSet presAssocID="{4204271D-8C03-46DE-9D4C-777E46E156BF}" presName="iconBgRect" presStyleLbl="bgShp" presStyleIdx="2" presStyleCnt="3"/>
      <dgm:spPr/>
    </dgm:pt>
    <dgm:pt modelId="{2B38F0FA-2755-4489-9678-D526F0919A6C}" type="pres">
      <dgm:prSet presAssocID="{4204271D-8C03-46DE-9D4C-777E46E156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Object"/>
        </a:ext>
      </dgm:extLst>
    </dgm:pt>
    <dgm:pt modelId="{92978BD1-6881-49CF-9D3C-869A7D7B235C}" type="pres">
      <dgm:prSet presAssocID="{4204271D-8C03-46DE-9D4C-777E46E156BF}" presName="spaceRect" presStyleCnt="0"/>
      <dgm:spPr/>
    </dgm:pt>
    <dgm:pt modelId="{6D4C6097-8264-49AC-9334-A88CF0AEAD2A}" type="pres">
      <dgm:prSet presAssocID="{4204271D-8C03-46DE-9D4C-777E46E156BF}" presName="textRect" presStyleLbl="revTx" presStyleIdx="2" presStyleCnt="3">
        <dgm:presLayoutVars>
          <dgm:chMax val="1"/>
          <dgm:chPref val="1"/>
        </dgm:presLayoutVars>
      </dgm:prSet>
      <dgm:spPr/>
    </dgm:pt>
  </dgm:ptLst>
  <dgm:cxnLst>
    <dgm:cxn modelId="{22C6F61B-AD68-4D80-8132-160B1B5285E9}" type="presOf" srcId="{70599C2E-FF6F-4D09-80A7-340B48DD27B9}" destId="{D324A855-5FAA-4292-9DE0-1F04B18F753D}" srcOrd="0" destOrd="0" presId="urn:microsoft.com/office/officeart/2018/5/layout/IconCircleLabelList"/>
    <dgm:cxn modelId="{A7F5DC22-7D76-42AC-96A4-81C31D89EED8}" type="presOf" srcId="{4204271D-8C03-46DE-9D4C-777E46E156BF}" destId="{6D4C6097-8264-49AC-9334-A88CF0AEAD2A}" srcOrd="0" destOrd="0" presId="urn:microsoft.com/office/officeart/2018/5/layout/IconCircleLabelList"/>
    <dgm:cxn modelId="{9B3A7C33-B687-4076-826C-BA197C2EF852}" type="presOf" srcId="{6F8F6765-FE53-4C91-B6EF-5E1885A6D779}" destId="{631155C8-69F1-4B55-A2CF-3144C13E6640}" srcOrd="0" destOrd="0" presId="urn:microsoft.com/office/officeart/2018/5/layout/IconCircleLabelList"/>
    <dgm:cxn modelId="{EE552338-9497-4A8E-B783-E925A3B8CF52}" srcId="{70599C2E-FF6F-4D09-80A7-340B48DD27B9}" destId="{709E8D30-A371-4D85-85E4-4EACF80C8BCD}" srcOrd="0" destOrd="0" parTransId="{1F339AAA-AE33-40FC-8B8E-0158AA0FA2FF}" sibTransId="{D0121674-6917-48B1-BF43-9E922EA425EA}"/>
    <dgm:cxn modelId="{5EBD6E93-20CA-4923-B6EC-B0CD56544F69}" srcId="{70599C2E-FF6F-4D09-80A7-340B48DD27B9}" destId="{6F8F6765-FE53-4C91-B6EF-5E1885A6D779}" srcOrd="1" destOrd="0" parTransId="{D9149346-F11B-4FB5-AE69-9B4A482B2340}" sibTransId="{56C55C62-9C0C-4D58-B90D-C3569AF24A97}"/>
    <dgm:cxn modelId="{21FBA093-0350-4CE6-9E6F-0EF80CFE44E9}" srcId="{70599C2E-FF6F-4D09-80A7-340B48DD27B9}" destId="{4204271D-8C03-46DE-9D4C-777E46E156BF}" srcOrd="2" destOrd="0" parTransId="{46B97F15-678B-486E-8479-CAD6152472ED}" sibTransId="{681E942E-38C3-4670-8F02-AA61B597DC01}"/>
    <dgm:cxn modelId="{514984EA-2C0E-47E8-B203-4E847F474307}" type="presOf" srcId="{709E8D30-A371-4D85-85E4-4EACF80C8BCD}" destId="{8A24D912-9E4B-407E-B44F-82734AFAC20B}" srcOrd="0" destOrd="0" presId="urn:microsoft.com/office/officeart/2018/5/layout/IconCircleLabelList"/>
    <dgm:cxn modelId="{D151C7B0-1E4E-4A1D-99BD-41E5D0FD7951}" type="presParOf" srcId="{D324A855-5FAA-4292-9DE0-1F04B18F753D}" destId="{632C0FB3-3EB9-4E4E-BEC9-C3483AB5993C}" srcOrd="0" destOrd="0" presId="urn:microsoft.com/office/officeart/2018/5/layout/IconCircleLabelList"/>
    <dgm:cxn modelId="{A83B48F6-B015-40EE-B0D4-5567ADBBF41B}" type="presParOf" srcId="{632C0FB3-3EB9-4E4E-BEC9-C3483AB5993C}" destId="{3D5680F8-F187-486F-8081-4DF83685E500}" srcOrd="0" destOrd="0" presId="urn:microsoft.com/office/officeart/2018/5/layout/IconCircleLabelList"/>
    <dgm:cxn modelId="{15A70877-4C9F-4A96-A322-E3C34AFFDD23}" type="presParOf" srcId="{632C0FB3-3EB9-4E4E-BEC9-C3483AB5993C}" destId="{B3ADE871-E542-4BB6-82E3-F6E027910F8C}" srcOrd="1" destOrd="0" presId="urn:microsoft.com/office/officeart/2018/5/layout/IconCircleLabelList"/>
    <dgm:cxn modelId="{940E0001-9B2C-40CC-B9CB-45F95E46B4D8}" type="presParOf" srcId="{632C0FB3-3EB9-4E4E-BEC9-C3483AB5993C}" destId="{203C0579-732A-4F47-8A3C-C8C947241E21}" srcOrd="2" destOrd="0" presId="urn:microsoft.com/office/officeart/2018/5/layout/IconCircleLabelList"/>
    <dgm:cxn modelId="{3C504439-55C6-486F-A3B7-27D2FE08D50E}" type="presParOf" srcId="{632C0FB3-3EB9-4E4E-BEC9-C3483AB5993C}" destId="{8A24D912-9E4B-407E-B44F-82734AFAC20B}" srcOrd="3" destOrd="0" presId="urn:microsoft.com/office/officeart/2018/5/layout/IconCircleLabelList"/>
    <dgm:cxn modelId="{537F44A3-B355-4F41-9D32-F68FC1CCC4D8}" type="presParOf" srcId="{D324A855-5FAA-4292-9DE0-1F04B18F753D}" destId="{CAE94BDD-6310-4D4E-94BF-1355B0AB0A15}" srcOrd="1" destOrd="0" presId="urn:microsoft.com/office/officeart/2018/5/layout/IconCircleLabelList"/>
    <dgm:cxn modelId="{BC2DBFD2-FC64-402C-B454-09847D75FD0C}" type="presParOf" srcId="{D324A855-5FAA-4292-9DE0-1F04B18F753D}" destId="{59FFDC1F-1533-4A92-AC32-4C7D60BF3894}" srcOrd="2" destOrd="0" presId="urn:microsoft.com/office/officeart/2018/5/layout/IconCircleLabelList"/>
    <dgm:cxn modelId="{4D978B6F-AAA9-4DCE-BF44-2D8760B0C74B}" type="presParOf" srcId="{59FFDC1F-1533-4A92-AC32-4C7D60BF3894}" destId="{1D7FC3F7-6FA2-4735-A4C0-E7A08471E0A0}" srcOrd="0" destOrd="0" presId="urn:microsoft.com/office/officeart/2018/5/layout/IconCircleLabelList"/>
    <dgm:cxn modelId="{3BB4C8B1-985E-41E4-9680-CEEEF2A4E42B}" type="presParOf" srcId="{59FFDC1F-1533-4A92-AC32-4C7D60BF3894}" destId="{93FC287F-DBCB-4955-9209-5A56BE21F0D3}" srcOrd="1" destOrd="0" presId="urn:microsoft.com/office/officeart/2018/5/layout/IconCircleLabelList"/>
    <dgm:cxn modelId="{CC3F97D2-3063-4F3A-9E67-60B60775234D}" type="presParOf" srcId="{59FFDC1F-1533-4A92-AC32-4C7D60BF3894}" destId="{54BB3163-05A0-46A8-8486-F10BEBD116CD}" srcOrd="2" destOrd="0" presId="urn:microsoft.com/office/officeart/2018/5/layout/IconCircleLabelList"/>
    <dgm:cxn modelId="{B81A9FBB-F66E-4AB9-A07C-32B124A9F45B}" type="presParOf" srcId="{59FFDC1F-1533-4A92-AC32-4C7D60BF3894}" destId="{631155C8-69F1-4B55-A2CF-3144C13E6640}" srcOrd="3" destOrd="0" presId="urn:microsoft.com/office/officeart/2018/5/layout/IconCircleLabelList"/>
    <dgm:cxn modelId="{F17D8F68-2B61-47E2-9616-55B7C49FE496}" type="presParOf" srcId="{D324A855-5FAA-4292-9DE0-1F04B18F753D}" destId="{A1650394-D6EE-49BD-BB49-2917307AB095}" srcOrd="3" destOrd="0" presId="urn:microsoft.com/office/officeart/2018/5/layout/IconCircleLabelList"/>
    <dgm:cxn modelId="{AD16F17D-149E-477F-B268-16BD10FAE446}" type="presParOf" srcId="{D324A855-5FAA-4292-9DE0-1F04B18F753D}" destId="{12A4470F-5D42-443C-93CF-1E736F0A12F8}" srcOrd="4" destOrd="0" presId="urn:microsoft.com/office/officeart/2018/5/layout/IconCircleLabelList"/>
    <dgm:cxn modelId="{83AAE865-DB47-4C75-BE3E-FAA9C3618208}" type="presParOf" srcId="{12A4470F-5D42-443C-93CF-1E736F0A12F8}" destId="{25A7A4BE-C5F0-4D7A-A118-1A946EFCFEE9}" srcOrd="0" destOrd="0" presId="urn:microsoft.com/office/officeart/2018/5/layout/IconCircleLabelList"/>
    <dgm:cxn modelId="{F7FF9764-460B-4B12-B58C-5A4E1A1D0AE0}" type="presParOf" srcId="{12A4470F-5D42-443C-93CF-1E736F0A12F8}" destId="{2B38F0FA-2755-4489-9678-D526F0919A6C}" srcOrd="1" destOrd="0" presId="urn:microsoft.com/office/officeart/2018/5/layout/IconCircleLabelList"/>
    <dgm:cxn modelId="{6F1E86C0-ED8C-4582-86C9-F63F97A71C6C}" type="presParOf" srcId="{12A4470F-5D42-443C-93CF-1E736F0A12F8}" destId="{92978BD1-6881-49CF-9D3C-869A7D7B235C}" srcOrd="2" destOrd="0" presId="urn:microsoft.com/office/officeart/2018/5/layout/IconCircleLabelList"/>
    <dgm:cxn modelId="{3763075A-4FFA-4A22-B9B6-2CA8CE0BE880}" type="presParOf" srcId="{12A4470F-5D42-443C-93CF-1E736F0A12F8}" destId="{6D4C6097-8264-49AC-9334-A88CF0AEAD2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4E9F59-BDF4-4A50-B835-39C99CEA0383}" type="doc">
      <dgm:prSet loTypeId="urn:microsoft.com/office/officeart/2018/5/layout/CenteredIconLabelDescriptionList" loCatId="icon" qsTypeId="urn:microsoft.com/office/officeart/2005/8/quickstyle/simple1" qsCatId="simple" csTypeId="urn:microsoft.com/office/officeart/2005/8/colors/accent4_2" csCatId="accent4" phldr="1"/>
      <dgm:spPr/>
      <dgm:t>
        <a:bodyPr/>
        <a:lstStyle/>
        <a:p>
          <a:endParaRPr lang="en-US"/>
        </a:p>
      </dgm:t>
    </dgm:pt>
    <dgm:pt modelId="{FF801685-E468-4A3E-91B4-32BC24259CB4}">
      <dgm:prSet custT="1"/>
      <dgm:spPr/>
      <dgm:t>
        <a:bodyPr/>
        <a:lstStyle/>
        <a:p>
          <a:pPr>
            <a:lnSpc>
              <a:spcPct val="100000"/>
            </a:lnSpc>
            <a:defRPr b="1"/>
          </a:pPr>
          <a:r>
            <a:rPr lang="en-US" sz="2400" dirty="0">
              <a:latin typeface="Candara" panose="020E0502030303020204" pitchFamily="34" charset="0"/>
            </a:rPr>
            <a:t>Core Principles</a:t>
          </a:r>
        </a:p>
      </dgm:t>
    </dgm:pt>
    <dgm:pt modelId="{62844C1B-D4CA-48F9-8328-1DAFB3E33964}" type="parTrans" cxnId="{78C33F28-7250-49B8-988A-2784F7D97012}">
      <dgm:prSet/>
      <dgm:spPr/>
      <dgm:t>
        <a:bodyPr/>
        <a:lstStyle/>
        <a:p>
          <a:endParaRPr lang="en-US" sz="2000">
            <a:latin typeface="Candara" panose="020E0502030303020204" pitchFamily="34" charset="0"/>
          </a:endParaRPr>
        </a:p>
      </dgm:t>
    </dgm:pt>
    <dgm:pt modelId="{EDEAF10A-043C-4D78-944F-1C5CB1F6AFE5}" type="sibTrans" cxnId="{78C33F28-7250-49B8-988A-2784F7D97012}">
      <dgm:prSet/>
      <dgm:spPr/>
      <dgm:t>
        <a:bodyPr/>
        <a:lstStyle/>
        <a:p>
          <a:endParaRPr lang="en-US" sz="2000">
            <a:latin typeface="Candara" panose="020E0502030303020204" pitchFamily="34" charset="0"/>
          </a:endParaRPr>
        </a:p>
      </dgm:t>
    </dgm:pt>
    <dgm:pt modelId="{D3E83F20-0288-4301-A2D9-CC3077B36E4C}">
      <dgm:prSet custT="1"/>
      <dgm:spPr/>
      <dgm:t>
        <a:bodyPr/>
        <a:lstStyle/>
        <a:p>
          <a:pPr>
            <a:lnSpc>
              <a:spcPct val="100000"/>
            </a:lnSpc>
          </a:pPr>
          <a:endParaRPr lang="en-US" sz="1600">
            <a:latin typeface="Candara" panose="020E0502030303020204" pitchFamily="34" charset="0"/>
          </a:endParaRPr>
        </a:p>
      </dgm:t>
    </dgm:pt>
    <dgm:pt modelId="{8725008D-BA88-4E65-A0FE-42F0BCB90D0D}" type="parTrans" cxnId="{9AAE4440-802D-4C1E-93E6-EAF573B89194}">
      <dgm:prSet/>
      <dgm:spPr/>
      <dgm:t>
        <a:bodyPr/>
        <a:lstStyle/>
        <a:p>
          <a:endParaRPr lang="en-US" sz="2000">
            <a:latin typeface="Candara" panose="020E0502030303020204" pitchFamily="34" charset="0"/>
          </a:endParaRPr>
        </a:p>
      </dgm:t>
    </dgm:pt>
    <dgm:pt modelId="{DEAAA872-652E-40D5-80A0-FEDE8C72A219}" type="sibTrans" cxnId="{9AAE4440-802D-4C1E-93E6-EAF573B89194}">
      <dgm:prSet/>
      <dgm:spPr/>
      <dgm:t>
        <a:bodyPr/>
        <a:lstStyle/>
        <a:p>
          <a:endParaRPr lang="en-US" sz="2000">
            <a:latin typeface="Candara" panose="020E0502030303020204" pitchFamily="34" charset="0"/>
          </a:endParaRPr>
        </a:p>
      </dgm:t>
    </dgm:pt>
    <dgm:pt modelId="{3ED43E15-29D3-4264-8642-1CDFA3EE7C80}">
      <dgm:prSet custT="1"/>
      <dgm:spPr/>
      <dgm:t>
        <a:bodyPr/>
        <a:lstStyle/>
        <a:p>
          <a:pPr>
            <a:lnSpc>
              <a:spcPct val="100000"/>
            </a:lnSpc>
            <a:defRPr b="1"/>
          </a:pPr>
          <a:r>
            <a:rPr lang="en-US" sz="2400" dirty="0">
              <a:latin typeface="Candara" panose="020E0502030303020204" pitchFamily="34" charset="0"/>
            </a:rPr>
            <a:t>The Partnering Process</a:t>
          </a:r>
        </a:p>
      </dgm:t>
    </dgm:pt>
    <dgm:pt modelId="{D7A8DEF6-A2F9-478B-8707-9AE9025928AE}" type="parTrans" cxnId="{1AE4DC74-9FF7-4165-85D3-70CAD366CA6E}">
      <dgm:prSet/>
      <dgm:spPr/>
      <dgm:t>
        <a:bodyPr/>
        <a:lstStyle/>
        <a:p>
          <a:endParaRPr lang="en-US" sz="2000">
            <a:latin typeface="Candara" panose="020E0502030303020204" pitchFamily="34" charset="0"/>
          </a:endParaRPr>
        </a:p>
      </dgm:t>
    </dgm:pt>
    <dgm:pt modelId="{4EB58148-A0C6-4562-BA8E-4BDAFBEC5364}" type="sibTrans" cxnId="{1AE4DC74-9FF7-4165-85D3-70CAD366CA6E}">
      <dgm:prSet/>
      <dgm:spPr/>
      <dgm:t>
        <a:bodyPr/>
        <a:lstStyle/>
        <a:p>
          <a:endParaRPr lang="en-US" sz="2000">
            <a:latin typeface="Candara" panose="020E0502030303020204" pitchFamily="34" charset="0"/>
          </a:endParaRPr>
        </a:p>
      </dgm:t>
    </dgm:pt>
    <dgm:pt modelId="{67CCC73B-6A09-49C3-8BF8-4950C6EFB4D2}">
      <dgm:prSet custT="1"/>
      <dgm:spPr/>
      <dgm:t>
        <a:bodyPr/>
        <a:lstStyle/>
        <a:p>
          <a:pPr>
            <a:lnSpc>
              <a:spcPct val="100000"/>
            </a:lnSpc>
          </a:pPr>
          <a:endParaRPr lang="en-US" sz="1600">
            <a:latin typeface="Candara" panose="020E0502030303020204" pitchFamily="34" charset="0"/>
          </a:endParaRPr>
        </a:p>
      </dgm:t>
    </dgm:pt>
    <dgm:pt modelId="{60CE4C59-1863-4BAB-99C4-CFF056F92E92}" type="parTrans" cxnId="{D5AB7F3F-870F-4C28-B8A1-726435F5CB1E}">
      <dgm:prSet/>
      <dgm:spPr/>
      <dgm:t>
        <a:bodyPr/>
        <a:lstStyle/>
        <a:p>
          <a:endParaRPr lang="en-US" sz="2000">
            <a:latin typeface="Candara" panose="020E0502030303020204" pitchFamily="34" charset="0"/>
          </a:endParaRPr>
        </a:p>
      </dgm:t>
    </dgm:pt>
    <dgm:pt modelId="{08B1717C-5AB6-48C2-9193-BE76D9D4EC01}" type="sibTrans" cxnId="{D5AB7F3F-870F-4C28-B8A1-726435F5CB1E}">
      <dgm:prSet/>
      <dgm:spPr/>
      <dgm:t>
        <a:bodyPr/>
        <a:lstStyle/>
        <a:p>
          <a:endParaRPr lang="en-US" sz="2000">
            <a:latin typeface="Candara" panose="020E0502030303020204" pitchFamily="34" charset="0"/>
          </a:endParaRPr>
        </a:p>
      </dgm:t>
    </dgm:pt>
    <dgm:pt modelId="{EB4FCDD1-42A7-48F6-BA57-423FDE306054}">
      <dgm:prSet custT="1"/>
      <dgm:spPr/>
      <dgm:t>
        <a:bodyPr/>
        <a:lstStyle/>
        <a:p>
          <a:pPr>
            <a:lnSpc>
              <a:spcPct val="100000"/>
            </a:lnSpc>
            <a:defRPr b="1"/>
          </a:pPr>
          <a:r>
            <a:rPr lang="en-US" sz="2400" dirty="0">
              <a:latin typeface="Candara" panose="020E0502030303020204" pitchFamily="34" charset="0"/>
            </a:rPr>
            <a:t>Case</a:t>
          </a:r>
          <a:r>
            <a:rPr lang="en-US" sz="2400" baseline="0" dirty="0">
              <a:latin typeface="Candara" panose="020E0502030303020204" pitchFamily="34" charset="0"/>
            </a:rPr>
            <a:t> Studies, Worksheets, and Resource List</a:t>
          </a:r>
          <a:endParaRPr lang="en-US" sz="2400" dirty="0">
            <a:latin typeface="Candara" panose="020E0502030303020204" pitchFamily="34" charset="0"/>
          </a:endParaRPr>
        </a:p>
      </dgm:t>
    </dgm:pt>
    <dgm:pt modelId="{7AEC7E35-72B9-4691-ADC8-A44354B55809}" type="parTrans" cxnId="{8ACFD04C-7FCB-4E21-987D-951BFEF6D07E}">
      <dgm:prSet/>
      <dgm:spPr/>
      <dgm:t>
        <a:bodyPr/>
        <a:lstStyle/>
        <a:p>
          <a:endParaRPr lang="en-US" sz="2000">
            <a:latin typeface="Candara" panose="020E0502030303020204" pitchFamily="34" charset="0"/>
          </a:endParaRPr>
        </a:p>
      </dgm:t>
    </dgm:pt>
    <dgm:pt modelId="{DC129468-2E0A-4F8B-AAAC-155646A408F0}" type="sibTrans" cxnId="{8ACFD04C-7FCB-4E21-987D-951BFEF6D07E}">
      <dgm:prSet/>
      <dgm:spPr/>
      <dgm:t>
        <a:bodyPr/>
        <a:lstStyle/>
        <a:p>
          <a:endParaRPr lang="en-US" sz="2000">
            <a:latin typeface="Candara" panose="020E0502030303020204" pitchFamily="34" charset="0"/>
          </a:endParaRPr>
        </a:p>
      </dgm:t>
    </dgm:pt>
    <dgm:pt modelId="{859DBC57-C669-41FD-8114-4D23EC2CE881}">
      <dgm:prSet custT="1"/>
      <dgm:spPr/>
      <dgm:t>
        <a:bodyPr/>
        <a:lstStyle/>
        <a:p>
          <a:pPr>
            <a:lnSpc>
              <a:spcPct val="100000"/>
            </a:lnSpc>
          </a:pPr>
          <a:endParaRPr lang="en-US" sz="1600">
            <a:latin typeface="Candara" panose="020E0502030303020204" pitchFamily="34" charset="0"/>
          </a:endParaRPr>
        </a:p>
      </dgm:t>
    </dgm:pt>
    <dgm:pt modelId="{1B7001E1-9E17-452F-AE93-9EF5E6E9466A}" type="parTrans" cxnId="{3213EAA0-97B5-4DD9-BFC1-D8727417C1DC}">
      <dgm:prSet/>
      <dgm:spPr/>
      <dgm:t>
        <a:bodyPr/>
        <a:lstStyle/>
        <a:p>
          <a:endParaRPr lang="en-US" sz="2000">
            <a:latin typeface="Candara" panose="020E0502030303020204" pitchFamily="34" charset="0"/>
          </a:endParaRPr>
        </a:p>
      </dgm:t>
    </dgm:pt>
    <dgm:pt modelId="{D9B7529B-1FA4-4EEA-8252-6332989616C9}" type="sibTrans" cxnId="{3213EAA0-97B5-4DD9-BFC1-D8727417C1DC}">
      <dgm:prSet/>
      <dgm:spPr/>
      <dgm:t>
        <a:bodyPr/>
        <a:lstStyle/>
        <a:p>
          <a:endParaRPr lang="en-US" sz="2000">
            <a:latin typeface="Candara" panose="020E0502030303020204" pitchFamily="34" charset="0"/>
          </a:endParaRPr>
        </a:p>
      </dgm:t>
    </dgm:pt>
    <dgm:pt modelId="{EB5CDEA0-0360-4B96-81E7-4379FBF71A50}" type="pres">
      <dgm:prSet presAssocID="{AE4E9F59-BDF4-4A50-B835-39C99CEA0383}" presName="root" presStyleCnt="0">
        <dgm:presLayoutVars>
          <dgm:dir/>
          <dgm:resizeHandles val="exact"/>
        </dgm:presLayoutVars>
      </dgm:prSet>
      <dgm:spPr/>
    </dgm:pt>
    <dgm:pt modelId="{9AE24387-0493-419A-8751-2EB2642E3477}" type="pres">
      <dgm:prSet presAssocID="{FF801685-E468-4A3E-91B4-32BC24259CB4}" presName="compNode" presStyleCnt="0"/>
      <dgm:spPr/>
    </dgm:pt>
    <dgm:pt modelId="{19F33FF6-DEEE-45B8-9C17-29E12F3B8DB2}" type="pres">
      <dgm:prSet presAssocID="{FF801685-E468-4A3E-91B4-32BC24259CB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21F5BF11-9D56-49EC-85A3-ECDE042E49C4}" type="pres">
      <dgm:prSet presAssocID="{FF801685-E468-4A3E-91B4-32BC24259CB4}" presName="iconSpace" presStyleCnt="0"/>
      <dgm:spPr/>
    </dgm:pt>
    <dgm:pt modelId="{E1C5BA4C-580A-442F-A827-D976D2BBCC6C}" type="pres">
      <dgm:prSet presAssocID="{FF801685-E468-4A3E-91B4-32BC24259CB4}" presName="parTx" presStyleLbl="revTx" presStyleIdx="0" presStyleCnt="6">
        <dgm:presLayoutVars>
          <dgm:chMax val="0"/>
          <dgm:chPref val="0"/>
        </dgm:presLayoutVars>
      </dgm:prSet>
      <dgm:spPr/>
    </dgm:pt>
    <dgm:pt modelId="{56C90098-A2B6-4EB2-9195-362AA9239DB8}" type="pres">
      <dgm:prSet presAssocID="{FF801685-E468-4A3E-91B4-32BC24259CB4}" presName="txSpace" presStyleCnt="0"/>
      <dgm:spPr/>
    </dgm:pt>
    <dgm:pt modelId="{ACFC686A-6432-4728-ADD1-A349DAA69B5C}" type="pres">
      <dgm:prSet presAssocID="{FF801685-E468-4A3E-91B4-32BC24259CB4}" presName="desTx" presStyleLbl="revTx" presStyleIdx="1" presStyleCnt="6">
        <dgm:presLayoutVars/>
      </dgm:prSet>
      <dgm:spPr/>
    </dgm:pt>
    <dgm:pt modelId="{977E39FE-62D9-46AA-91BE-018F7B6A5D99}" type="pres">
      <dgm:prSet presAssocID="{EDEAF10A-043C-4D78-944F-1C5CB1F6AFE5}" presName="sibTrans" presStyleCnt="0"/>
      <dgm:spPr/>
    </dgm:pt>
    <dgm:pt modelId="{74E7DECE-A497-47F0-B27B-FA433FDB27B3}" type="pres">
      <dgm:prSet presAssocID="{3ED43E15-29D3-4264-8642-1CDFA3EE7C80}" presName="compNode" presStyleCnt="0"/>
      <dgm:spPr/>
    </dgm:pt>
    <dgm:pt modelId="{29D5FF07-74E3-43C8-B3B0-9D732A565952}" type="pres">
      <dgm:prSet presAssocID="{3ED43E15-29D3-4264-8642-1CDFA3EE7C8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FA86ED25-3429-41A2-AF5B-3B5AB9323048}" type="pres">
      <dgm:prSet presAssocID="{3ED43E15-29D3-4264-8642-1CDFA3EE7C80}" presName="iconSpace" presStyleCnt="0"/>
      <dgm:spPr/>
    </dgm:pt>
    <dgm:pt modelId="{A7E34F31-35EE-4698-A073-CA1B6031E4D5}" type="pres">
      <dgm:prSet presAssocID="{3ED43E15-29D3-4264-8642-1CDFA3EE7C80}" presName="parTx" presStyleLbl="revTx" presStyleIdx="2" presStyleCnt="6">
        <dgm:presLayoutVars>
          <dgm:chMax val="0"/>
          <dgm:chPref val="0"/>
        </dgm:presLayoutVars>
      </dgm:prSet>
      <dgm:spPr/>
    </dgm:pt>
    <dgm:pt modelId="{B08809AC-D74F-4CFB-8BC7-A7127CC9B6A9}" type="pres">
      <dgm:prSet presAssocID="{3ED43E15-29D3-4264-8642-1CDFA3EE7C80}" presName="txSpace" presStyleCnt="0"/>
      <dgm:spPr/>
    </dgm:pt>
    <dgm:pt modelId="{19016C3E-CB9E-4322-90BD-3128F6B50127}" type="pres">
      <dgm:prSet presAssocID="{3ED43E15-29D3-4264-8642-1CDFA3EE7C80}" presName="desTx" presStyleLbl="revTx" presStyleIdx="3" presStyleCnt="6">
        <dgm:presLayoutVars/>
      </dgm:prSet>
      <dgm:spPr/>
    </dgm:pt>
    <dgm:pt modelId="{06E6C776-B5F3-4A76-BF82-A23D8D704651}" type="pres">
      <dgm:prSet presAssocID="{4EB58148-A0C6-4562-BA8E-4BDAFBEC5364}" presName="sibTrans" presStyleCnt="0"/>
      <dgm:spPr/>
    </dgm:pt>
    <dgm:pt modelId="{AC30F601-82E3-4192-A688-83D68F90CA30}" type="pres">
      <dgm:prSet presAssocID="{EB4FCDD1-42A7-48F6-BA57-423FDE306054}" presName="compNode" presStyleCnt="0"/>
      <dgm:spPr/>
    </dgm:pt>
    <dgm:pt modelId="{5A22276E-BD71-4F86-B249-959551D88EEE}" type="pres">
      <dgm:prSet presAssocID="{EB4FCDD1-42A7-48F6-BA57-423FDE306054}" presName="iconRect" presStyleLbl="node1" presStyleIdx="2" presStyleCnt="3" custLinFactNeighborX="-4772" custLinFactNeighborY="58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538C7975-BC9D-479B-801D-BD5289F016BD}" type="pres">
      <dgm:prSet presAssocID="{EB4FCDD1-42A7-48F6-BA57-423FDE306054}" presName="iconSpace" presStyleCnt="0"/>
      <dgm:spPr/>
    </dgm:pt>
    <dgm:pt modelId="{5F391CBC-7FBB-4D65-AD0A-EA4D9F35DAB6}" type="pres">
      <dgm:prSet presAssocID="{EB4FCDD1-42A7-48F6-BA57-423FDE306054}" presName="parTx" presStyleLbl="revTx" presStyleIdx="4" presStyleCnt="6" custScaleX="117736" custScaleY="103496" custLinFactNeighborX="3814" custLinFactNeighborY="6117">
        <dgm:presLayoutVars>
          <dgm:chMax val="0"/>
          <dgm:chPref val="0"/>
        </dgm:presLayoutVars>
      </dgm:prSet>
      <dgm:spPr/>
    </dgm:pt>
    <dgm:pt modelId="{E44884CB-1CC2-410D-95D2-732A3DA1FF55}" type="pres">
      <dgm:prSet presAssocID="{EB4FCDD1-42A7-48F6-BA57-423FDE306054}" presName="txSpace" presStyleCnt="0"/>
      <dgm:spPr/>
    </dgm:pt>
    <dgm:pt modelId="{94D3E801-5B50-44D4-9690-23BBC457741F}" type="pres">
      <dgm:prSet presAssocID="{EB4FCDD1-42A7-48F6-BA57-423FDE306054}" presName="desTx" presStyleLbl="revTx" presStyleIdx="5" presStyleCnt="6" custLinFactY="-33062295" custLinFactNeighborX="418" custLinFactNeighborY="-33100000">
        <dgm:presLayoutVars/>
      </dgm:prSet>
      <dgm:spPr/>
    </dgm:pt>
  </dgm:ptLst>
  <dgm:cxnLst>
    <dgm:cxn modelId="{78C33F28-7250-49B8-988A-2784F7D97012}" srcId="{AE4E9F59-BDF4-4A50-B835-39C99CEA0383}" destId="{FF801685-E468-4A3E-91B4-32BC24259CB4}" srcOrd="0" destOrd="0" parTransId="{62844C1B-D4CA-48F9-8328-1DAFB3E33964}" sibTransId="{EDEAF10A-043C-4D78-944F-1C5CB1F6AFE5}"/>
    <dgm:cxn modelId="{BE96542A-E090-4F2A-B6A2-CE1C0782609E}" type="presOf" srcId="{3ED43E15-29D3-4264-8642-1CDFA3EE7C80}" destId="{A7E34F31-35EE-4698-A073-CA1B6031E4D5}" srcOrd="0" destOrd="0" presId="urn:microsoft.com/office/officeart/2018/5/layout/CenteredIconLabelDescriptionList"/>
    <dgm:cxn modelId="{E3700F35-1CF8-4A78-BE9F-B5809D9200B5}" type="presOf" srcId="{AE4E9F59-BDF4-4A50-B835-39C99CEA0383}" destId="{EB5CDEA0-0360-4B96-81E7-4379FBF71A50}" srcOrd="0" destOrd="0" presId="urn:microsoft.com/office/officeart/2018/5/layout/CenteredIconLabelDescriptionList"/>
    <dgm:cxn modelId="{D5AB7F3F-870F-4C28-B8A1-726435F5CB1E}" srcId="{3ED43E15-29D3-4264-8642-1CDFA3EE7C80}" destId="{67CCC73B-6A09-49C3-8BF8-4950C6EFB4D2}" srcOrd="0" destOrd="0" parTransId="{60CE4C59-1863-4BAB-99C4-CFF056F92E92}" sibTransId="{08B1717C-5AB6-48C2-9193-BE76D9D4EC01}"/>
    <dgm:cxn modelId="{9AAE4440-802D-4C1E-93E6-EAF573B89194}" srcId="{FF801685-E468-4A3E-91B4-32BC24259CB4}" destId="{D3E83F20-0288-4301-A2D9-CC3077B36E4C}" srcOrd="0" destOrd="0" parTransId="{8725008D-BA88-4E65-A0FE-42F0BCB90D0D}" sibTransId="{DEAAA872-652E-40D5-80A0-FEDE8C72A219}"/>
    <dgm:cxn modelId="{B6C9D840-1708-4978-9161-F7EABDB90C9E}" type="presOf" srcId="{FF801685-E468-4A3E-91B4-32BC24259CB4}" destId="{E1C5BA4C-580A-442F-A827-D976D2BBCC6C}" srcOrd="0" destOrd="0" presId="urn:microsoft.com/office/officeart/2018/5/layout/CenteredIconLabelDescriptionList"/>
    <dgm:cxn modelId="{8ACFD04C-7FCB-4E21-987D-951BFEF6D07E}" srcId="{AE4E9F59-BDF4-4A50-B835-39C99CEA0383}" destId="{EB4FCDD1-42A7-48F6-BA57-423FDE306054}" srcOrd="2" destOrd="0" parTransId="{7AEC7E35-72B9-4691-ADC8-A44354B55809}" sibTransId="{DC129468-2E0A-4F8B-AAAC-155646A408F0}"/>
    <dgm:cxn modelId="{1AE4DC74-9FF7-4165-85D3-70CAD366CA6E}" srcId="{AE4E9F59-BDF4-4A50-B835-39C99CEA0383}" destId="{3ED43E15-29D3-4264-8642-1CDFA3EE7C80}" srcOrd="1" destOrd="0" parTransId="{D7A8DEF6-A2F9-478B-8707-9AE9025928AE}" sibTransId="{4EB58148-A0C6-4562-BA8E-4BDAFBEC5364}"/>
    <dgm:cxn modelId="{515E9A8E-28BF-410E-AE7E-582F2F4B8271}" type="presOf" srcId="{859DBC57-C669-41FD-8114-4D23EC2CE881}" destId="{94D3E801-5B50-44D4-9690-23BBC457741F}" srcOrd="0" destOrd="0" presId="urn:microsoft.com/office/officeart/2018/5/layout/CenteredIconLabelDescriptionList"/>
    <dgm:cxn modelId="{0C2DB295-987C-4A63-9B28-BD5CD23A9F14}" type="presOf" srcId="{D3E83F20-0288-4301-A2D9-CC3077B36E4C}" destId="{ACFC686A-6432-4728-ADD1-A349DAA69B5C}" srcOrd="0" destOrd="0" presId="urn:microsoft.com/office/officeart/2018/5/layout/CenteredIconLabelDescriptionList"/>
    <dgm:cxn modelId="{3213EAA0-97B5-4DD9-BFC1-D8727417C1DC}" srcId="{EB4FCDD1-42A7-48F6-BA57-423FDE306054}" destId="{859DBC57-C669-41FD-8114-4D23EC2CE881}" srcOrd="0" destOrd="0" parTransId="{1B7001E1-9E17-452F-AE93-9EF5E6E9466A}" sibTransId="{D9B7529B-1FA4-4EEA-8252-6332989616C9}"/>
    <dgm:cxn modelId="{B72D2CDB-6F66-4C5E-90B2-BAD7A8436013}" type="presOf" srcId="{67CCC73B-6A09-49C3-8BF8-4950C6EFB4D2}" destId="{19016C3E-CB9E-4322-90BD-3128F6B50127}" srcOrd="0" destOrd="0" presId="urn:microsoft.com/office/officeart/2018/5/layout/CenteredIconLabelDescriptionList"/>
    <dgm:cxn modelId="{D9C36BFD-B704-4875-9BF2-409E41164633}" type="presOf" srcId="{EB4FCDD1-42A7-48F6-BA57-423FDE306054}" destId="{5F391CBC-7FBB-4D65-AD0A-EA4D9F35DAB6}" srcOrd="0" destOrd="0" presId="urn:microsoft.com/office/officeart/2018/5/layout/CenteredIconLabelDescriptionList"/>
    <dgm:cxn modelId="{E9BD3F5E-27FD-4A36-B4D6-2F40F422EE89}" type="presParOf" srcId="{EB5CDEA0-0360-4B96-81E7-4379FBF71A50}" destId="{9AE24387-0493-419A-8751-2EB2642E3477}" srcOrd="0" destOrd="0" presId="urn:microsoft.com/office/officeart/2018/5/layout/CenteredIconLabelDescriptionList"/>
    <dgm:cxn modelId="{EF2C3C92-A465-47E5-B7FC-1919D1F74AC2}" type="presParOf" srcId="{9AE24387-0493-419A-8751-2EB2642E3477}" destId="{19F33FF6-DEEE-45B8-9C17-29E12F3B8DB2}" srcOrd="0" destOrd="0" presId="urn:microsoft.com/office/officeart/2018/5/layout/CenteredIconLabelDescriptionList"/>
    <dgm:cxn modelId="{22563B74-89BB-4A64-8963-97F0021FBE1C}" type="presParOf" srcId="{9AE24387-0493-419A-8751-2EB2642E3477}" destId="{21F5BF11-9D56-49EC-85A3-ECDE042E49C4}" srcOrd="1" destOrd="0" presId="urn:microsoft.com/office/officeart/2018/5/layout/CenteredIconLabelDescriptionList"/>
    <dgm:cxn modelId="{DBD492D1-988E-4127-A486-A1073ADD4C86}" type="presParOf" srcId="{9AE24387-0493-419A-8751-2EB2642E3477}" destId="{E1C5BA4C-580A-442F-A827-D976D2BBCC6C}" srcOrd="2" destOrd="0" presId="urn:microsoft.com/office/officeart/2018/5/layout/CenteredIconLabelDescriptionList"/>
    <dgm:cxn modelId="{C28A022D-9B56-4982-9548-0B7FC879C4BC}" type="presParOf" srcId="{9AE24387-0493-419A-8751-2EB2642E3477}" destId="{56C90098-A2B6-4EB2-9195-362AA9239DB8}" srcOrd="3" destOrd="0" presId="urn:microsoft.com/office/officeart/2018/5/layout/CenteredIconLabelDescriptionList"/>
    <dgm:cxn modelId="{3A518750-6FAD-48E9-8D10-6622E146DB5C}" type="presParOf" srcId="{9AE24387-0493-419A-8751-2EB2642E3477}" destId="{ACFC686A-6432-4728-ADD1-A349DAA69B5C}" srcOrd="4" destOrd="0" presId="urn:microsoft.com/office/officeart/2018/5/layout/CenteredIconLabelDescriptionList"/>
    <dgm:cxn modelId="{3F35D3FC-E82A-4DB0-B054-E6575B825B87}" type="presParOf" srcId="{EB5CDEA0-0360-4B96-81E7-4379FBF71A50}" destId="{977E39FE-62D9-46AA-91BE-018F7B6A5D99}" srcOrd="1" destOrd="0" presId="urn:microsoft.com/office/officeart/2018/5/layout/CenteredIconLabelDescriptionList"/>
    <dgm:cxn modelId="{046D3A3E-9667-447E-BE19-47908073D327}" type="presParOf" srcId="{EB5CDEA0-0360-4B96-81E7-4379FBF71A50}" destId="{74E7DECE-A497-47F0-B27B-FA433FDB27B3}" srcOrd="2" destOrd="0" presId="urn:microsoft.com/office/officeart/2018/5/layout/CenteredIconLabelDescriptionList"/>
    <dgm:cxn modelId="{608977EC-B6F0-4E3F-A70E-B3C21329B764}" type="presParOf" srcId="{74E7DECE-A497-47F0-B27B-FA433FDB27B3}" destId="{29D5FF07-74E3-43C8-B3B0-9D732A565952}" srcOrd="0" destOrd="0" presId="urn:microsoft.com/office/officeart/2018/5/layout/CenteredIconLabelDescriptionList"/>
    <dgm:cxn modelId="{67D328B6-2F0A-43A2-937D-56F430C97B84}" type="presParOf" srcId="{74E7DECE-A497-47F0-B27B-FA433FDB27B3}" destId="{FA86ED25-3429-41A2-AF5B-3B5AB9323048}" srcOrd="1" destOrd="0" presId="urn:microsoft.com/office/officeart/2018/5/layout/CenteredIconLabelDescriptionList"/>
    <dgm:cxn modelId="{6B46DBAE-3AB9-42C7-B932-80744FC2D3BE}" type="presParOf" srcId="{74E7DECE-A497-47F0-B27B-FA433FDB27B3}" destId="{A7E34F31-35EE-4698-A073-CA1B6031E4D5}" srcOrd="2" destOrd="0" presId="urn:microsoft.com/office/officeart/2018/5/layout/CenteredIconLabelDescriptionList"/>
    <dgm:cxn modelId="{65327332-18C5-476F-8D7E-953B742194EE}" type="presParOf" srcId="{74E7DECE-A497-47F0-B27B-FA433FDB27B3}" destId="{B08809AC-D74F-4CFB-8BC7-A7127CC9B6A9}" srcOrd="3" destOrd="0" presId="urn:microsoft.com/office/officeart/2018/5/layout/CenteredIconLabelDescriptionList"/>
    <dgm:cxn modelId="{94A9EABE-E108-4E46-B575-653DB3F016FE}" type="presParOf" srcId="{74E7DECE-A497-47F0-B27B-FA433FDB27B3}" destId="{19016C3E-CB9E-4322-90BD-3128F6B50127}" srcOrd="4" destOrd="0" presId="urn:microsoft.com/office/officeart/2018/5/layout/CenteredIconLabelDescriptionList"/>
    <dgm:cxn modelId="{D5ED5041-8F78-4FE5-BB5F-C37A70B600B5}" type="presParOf" srcId="{EB5CDEA0-0360-4B96-81E7-4379FBF71A50}" destId="{06E6C776-B5F3-4A76-BF82-A23D8D704651}" srcOrd="3" destOrd="0" presId="urn:microsoft.com/office/officeart/2018/5/layout/CenteredIconLabelDescriptionList"/>
    <dgm:cxn modelId="{2F7AF1D2-4803-4FFB-9E01-AB6E71C1F472}" type="presParOf" srcId="{EB5CDEA0-0360-4B96-81E7-4379FBF71A50}" destId="{AC30F601-82E3-4192-A688-83D68F90CA30}" srcOrd="4" destOrd="0" presId="urn:microsoft.com/office/officeart/2018/5/layout/CenteredIconLabelDescriptionList"/>
    <dgm:cxn modelId="{E3D40F6C-53F0-4E40-AF46-2DC8E24D0139}" type="presParOf" srcId="{AC30F601-82E3-4192-A688-83D68F90CA30}" destId="{5A22276E-BD71-4F86-B249-959551D88EEE}" srcOrd="0" destOrd="0" presId="urn:microsoft.com/office/officeart/2018/5/layout/CenteredIconLabelDescriptionList"/>
    <dgm:cxn modelId="{3D59C002-456D-4355-9F6F-E867FCE6F46C}" type="presParOf" srcId="{AC30F601-82E3-4192-A688-83D68F90CA30}" destId="{538C7975-BC9D-479B-801D-BD5289F016BD}" srcOrd="1" destOrd="0" presId="urn:microsoft.com/office/officeart/2018/5/layout/CenteredIconLabelDescriptionList"/>
    <dgm:cxn modelId="{6C042F68-DF27-45A4-8852-3CF0DB5D13B9}" type="presParOf" srcId="{AC30F601-82E3-4192-A688-83D68F90CA30}" destId="{5F391CBC-7FBB-4D65-AD0A-EA4D9F35DAB6}" srcOrd="2" destOrd="0" presId="urn:microsoft.com/office/officeart/2018/5/layout/CenteredIconLabelDescriptionList"/>
    <dgm:cxn modelId="{11E3CFDC-FB45-40AB-85FB-4FF2C22A029C}" type="presParOf" srcId="{AC30F601-82E3-4192-A688-83D68F90CA30}" destId="{E44884CB-1CC2-410D-95D2-732A3DA1FF55}" srcOrd="3" destOrd="0" presId="urn:microsoft.com/office/officeart/2018/5/layout/CenteredIconLabelDescriptionList"/>
    <dgm:cxn modelId="{08A03D10-891A-491D-A045-015F3A3B21D5}" type="presParOf" srcId="{AC30F601-82E3-4192-A688-83D68F90CA30}" destId="{94D3E801-5B50-44D4-9690-23BBC457741F}"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B02370-E910-44D6-962D-F98B9BC6CF43}" type="doc">
      <dgm:prSet loTypeId="urn:microsoft.com/office/officeart/2018/5/layout/IconCircleLabelList" loCatId="icon" qsTypeId="urn:microsoft.com/office/officeart/2005/8/quickstyle/simple1" qsCatId="simple" csTypeId="urn:microsoft.com/office/officeart/2005/8/colors/accent4_5" csCatId="accent4" phldr="1"/>
      <dgm:spPr/>
      <dgm:t>
        <a:bodyPr/>
        <a:lstStyle/>
        <a:p>
          <a:endParaRPr lang="en-US"/>
        </a:p>
      </dgm:t>
    </dgm:pt>
    <dgm:pt modelId="{C7E86B8C-24E8-42C3-BCDE-60050F50874A}">
      <dgm:prSet custT="1"/>
      <dgm:spPr/>
      <dgm:t>
        <a:bodyPr/>
        <a:lstStyle/>
        <a:p>
          <a:pPr>
            <a:lnSpc>
              <a:spcPct val="100000"/>
            </a:lnSpc>
            <a:spcAft>
              <a:spcPts val="0"/>
            </a:spcAft>
            <a:defRPr cap="all"/>
          </a:pPr>
          <a:r>
            <a:rPr lang="en-US" sz="1800" b="0" i="0" dirty="0">
              <a:latin typeface="Candara" panose="020E0502030303020204" pitchFamily="34" charset="0"/>
            </a:rPr>
            <a:t>Co-Learning &amp; </a:t>
          </a:r>
        </a:p>
        <a:p>
          <a:pPr>
            <a:lnSpc>
              <a:spcPct val="100000"/>
            </a:lnSpc>
            <a:spcAft>
              <a:spcPts val="0"/>
            </a:spcAft>
            <a:defRPr cap="all"/>
          </a:pPr>
          <a:r>
            <a:rPr lang="en-US" sz="1800" b="0" i="0" dirty="0">
              <a:latin typeface="Candara" panose="020E0502030303020204" pitchFamily="34" charset="0"/>
            </a:rPr>
            <a:t>Co-Production</a:t>
          </a:r>
          <a:endParaRPr lang="en-US" sz="1800" dirty="0">
            <a:latin typeface="Candara" panose="020E0502030303020204" pitchFamily="34" charset="0"/>
          </a:endParaRPr>
        </a:p>
      </dgm:t>
    </dgm:pt>
    <dgm:pt modelId="{6A85B495-68E0-40C9-B9F5-92771AC8EA4B}" type="parTrans" cxnId="{C389DF52-6681-45DA-B56B-12994C956D52}">
      <dgm:prSet/>
      <dgm:spPr/>
      <dgm:t>
        <a:bodyPr/>
        <a:lstStyle/>
        <a:p>
          <a:endParaRPr lang="en-US" sz="2400">
            <a:latin typeface="Candara" panose="020E0502030303020204" pitchFamily="34" charset="0"/>
          </a:endParaRPr>
        </a:p>
      </dgm:t>
    </dgm:pt>
    <dgm:pt modelId="{3A302F6B-2AB1-42B4-8406-05F66254C622}" type="sibTrans" cxnId="{C389DF52-6681-45DA-B56B-12994C956D52}">
      <dgm:prSet/>
      <dgm:spPr/>
      <dgm:t>
        <a:bodyPr/>
        <a:lstStyle/>
        <a:p>
          <a:endParaRPr lang="en-US" sz="2400">
            <a:latin typeface="Candara" panose="020E0502030303020204" pitchFamily="34" charset="0"/>
          </a:endParaRPr>
        </a:p>
      </dgm:t>
    </dgm:pt>
    <dgm:pt modelId="{4A68AC08-E43B-4C77-9B44-E8A5B5C5DD11}">
      <dgm:prSet custT="1"/>
      <dgm:spPr/>
      <dgm:t>
        <a:bodyPr/>
        <a:lstStyle/>
        <a:p>
          <a:pPr>
            <a:lnSpc>
              <a:spcPct val="100000"/>
            </a:lnSpc>
            <a:defRPr cap="all"/>
          </a:pPr>
          <a:r>
            <a:rPr lang="en-US" sz="1800" b="0" i="0">
              <a:latin typeface="Candara" panose="020E0502030303020204" pitchFamily="34" charset="0"/>
            </a:rPr>
            <a:t>Equity</a:t>
          </a:r>
          <a:endParaRPr lang="en-US" sz="1800">
            <a:latin typeface="Candara" panose="020E0502030303020204" pitchFamily="34" charset="0"/>
          </a:endParaRPr>
        </a:p>
      </dgm:t>
    </dgm:pt>
    <dgm:pt modelId="{18E19235-7068-46C8-B56C-9B91B21D4405}" type="parTrans" cxnId="{9E250274-6A04-4D76-B202-7FA47927A3F1}">
      <dgm:prSet/>
      <dgm:spPr/>
      <dgm:t>
        <a:bodyPr/>
        <a:lstStyle/>
        <a:p>
          <a:endParaRPr lang="en-US" sz="2400">
            <a:latin typeface="Candara" panose="020E0502030303020204" pitchFamily="34" charset="0"/>
          </a:endParaRPr>
        </a:p>
      </dgm:t>
    </dgm:pt>
    <dgm:pt modelId="{8D6B353A-08AE-4C05-B416-8B6145B470E2}" type="sibTrans" cxnId="{9E250274-6A04-4D76-B202-7FA47927A3F1}">
      <dgm:prSet/>
      <dgm:spPr/>
      <dgm:t>
        <a:bodyPr/>
        <a:lstStyle/>
        <a:p>
          <a:endParaRPr lang="en-US" sz="2400">
            <a:latin typeface="Candara" panose="020E0502030303020204" pitchFamily="34" charset="0"/>
          </a:endParaRPr>
        </a:p>
      </dgm:t>
    </dgm:pt>
    <dgm:pt modelId="{9E4E3031-C2D9-4A5B-9AB3-AD483A0CF6C1}">
      <dgm:prSet custT="1"/>
      <dgm:spPr/>
      <dgm:t>
        <a:bodyPr/>
        <a:lstStyle/>
        <a:p>
          <a:pPr>
            <a:lnSpc>
              <a:spcPct val="100000"/>
            </a:lnSpc>
            <a:defRPr cap="all"/>
          </a:pPr>
          <a:r>
            <a:rPr lang="en-US" sz="1800" b="0" i="0">
              <a:latin typeface="Candara" panose="020E0502030303020204" pitchFamily="34" charset="0"/>
            </a:rPr>
            <a:t>Humility</a:t>
          </a:r>
          <a:endParaRPr lang="en-US" sz="1800">
            <a:latin typeface="Candara" panose="020E0502030303020204" pitchFamily="34" charset="0"/>
          </a:endParaRPr>
        </a:p>
      </dgm:t>
    </dgm:pt>
    <dgm:pt modelId="{3241A5B0-BD1F-4F96-A456-A3AD5C6333A0}" type="parTrans" cxnId="{1D702C67-3A2F-4E65-BD65-B08DA604B26A}">
      <dgm:prSet/>
      <dgm:spPr/>
      <dgm:t>
        <a:bodyPr/>
        <a:lstStyle/>
        <a:p>
          <a:endParaRPr lang="en-US" sz="2400">
            <a:latin typeface="Candara" panose="020E0502030303020204" pitchFamily="34" charset="0"/>
          </a:endParaRPr>
        </a:p>
      </dgm:t>
    </dgm:pt>
    <dgm:pt modelId="{9FEC5244-7FB5-4EC3-975C-0B702EF076CC}" type="sibTrans" cxnId="{1D702C67-3A2F-4E65-BD65-B08DA604B26A}">
      <dgm:prSet/>
      <dgm:spPr/>
      <dgm:t>
        <a:bodyPr/>
        <a:lstStyle/>
        <a:p>
          <a:endParaRPr lang="en-US" sz="2400">
            <a:latin typeface="Candara" panose="020E0502030303020204" pitchFamily="34" charset="0"/>
          </a:endParaRPr>
        </a:p>
      </dgm:t>
    </dgm:pt>
    <dgm:pt modelId="{C45EDCCB-5270-42A6-933A-2E3ED8419250}">
      <dgm:prSet custT="1"/>
      <dgm:spPr/>
      <dgm:t>
        <a:bodyPr/>
        <a:lstStyle/>
        <a:p>
          <a:pPr>
            <a:lnSpc>
              <a:spcPct val="100000"/>
            </a:lnSpc>
            <a:defRPr cap="all"/>
          </a:pPr>
          <a:r>
            <a:rPr lang="en-US" sz="1800" b="0" i="0">
              <a:latin typeface="Candara" panose="020E0502030303020204" pitchFamily="34" charset="0"/>
            </a:rPr>
            <a:t>Relationship Building</a:t>
          </a:r>
          <a:endParaRPr lang="en-US" sz="1800">
            <a:latin typeface="Candara" panose="020E0502030303020204" pitchFamily="34" charset="0"/>
          </a:endParaRPr>
        </a:p>
      </dgm:t>
    </dgm:pt>
    <dgm:pt modelId="{235C3E52-2106-43CA-8659-DBED8062471C}" type="parTrans" cxnId="{6970D35A-F416-4F27-AFF0-BA367CE6CDA3}">
      <dgm:prSet/>
      <dgm:spPr/>
      <dgm:t>
        <a:bodyPr/>
        <a:lstStyle/>
        <a:p>
          <a:endParaRPr lang="en-US" sz="2400">
            <a:latin typeface="Candara" panose="020E0502030303020204" pitchFamily="34" charset="0"/>
          </a:endParaRPr>
        </a:p>
      </dgm:t>
    </dgm:pt>
    <dgm:pt modelId="{B2840819-FB73-4A9A-AC62-C4EB2F3C23BD}" type="sibTrans" cxnId="{6970D35A-F416-4F27-AFF0-BA367CE6CDA3}">
      <dgm:prSet/>
      <dgm:spPr/>
      <dgm:t>
        <a:bodyPr/>
        <a:lstStyle/>
        <a:p>
          <a:endParaRPr lang="en-US" sz="2400">
            <a:latin typeface="Candara" panose="020E0502030303020204" pitchFamily="34" charset="0"/>
          </a:endParaRPr>
        </a:p>
      </dgm:t>
    </dgm:pt>
    <dgm:pt modelId="{77C9849A-3CF0-4A96-A240-34454ABD1975}">
      <dgm:prSet custT="1"/>
      <dgm:spPr/>
      <dgm:t>
        <a:bodyPr/>
        <a:lstStyle/>
        <a:p>
          <a:pPr>
            <a:lnSpc>
              <a:spcPct val="100000"/>
            </a:lnSpc>
            <a:defRPr cap="all"/>
          </a:pPr>
          <a:r>
            <a:rPr lang="en-US" sz="1800" b="0" i="0" dirty="0">
              <a:latin typeface="Candara" panose="020E0502030303020204" pitchFamily="34" charset="0"/>
            </a:rPr>
            <a:t>Resource Sharing</a:t>
          </a:r>
          <a:endParaRPr lang="en-US" sz="1800" dirty="0">
            <a:latin typeface="Candara" panose="020E0502030303020204" pitchFamily="34" charset="0"/>
          </a:endParaRPr>
        </a:p>
      </dgm:t>
    </dgm:pt>
    <dgm:pt modelId="{83226B18-9A76-41AD-A301-C42C510FCEDE}" type="parTrans" cxnId="{3FCCBD0F-D983-4C11-9C05-8E04E8BE88AF}">
      <dgm:prSet/>
      <dgm:spPr/>
      <dgm:t>
        <a:bodyPr/>
        <a:lstStyle/>
        <a:p>
          <a:endParaRPr lang="en-US" sz="2400">
            <a:latin typeface="Candara" panose="020E0502030303020204" pitchFamily="34" charset="0"/>
          </a:endParaRPr>
        </a:p>
      </dgm:t>
    </dgm:pt>
    <dgm:pt modelId="{F97EED44-E07B-4256-9F94-FD3ABA2B2996}" type="sibTrans" cxnId="{3FCCBD0F-D983-4C11-9C05-8E04E8BE88AF}">
      <dgm:prSet/>
      <dgm:spPr/>
      <dgm:t>
        <a:bodyPr/>
        <a:lstStyle/>
        <a:p>
          <a:endParaRPr lang="en-US" sz="2400">
            <a:latin typeface="Candara" panose="020E0502030303020204" pitchFamily="34" charset="0"/>
          </a:endParaRPr>
        </a:p>
      </dgm:t>
    </dgm:pt>
    <dgm:pt modelId="{9A18E0D8-34BC-453A-9708-CECA65A75FB0}">
      <dgm:prSet custT="1"/>
      <dgm:spPr/>
      <dgm:t>
        <a:bodyPr/>
        <a:lstStyle/>
        <a:p>
          <a:pPr>
            <a:lnSpc>
              <a:spcPct val="100000"/>
            </a:lnSpc>
            <a:defRPr cap="all"/>
          </a:pPr>
          <a:r>
            <a:rPr lang="en-US" sz="1800" b="0" i="0" dirty="0">
              <a:latin typeface="Candara" panose="020E0502030303020204" pitchFamily="34" charset="0"/>
            </a:rPr>
            <a:t>Action &amp; Change</a:t>
          </a:r>
          <a:endParaRPr lang="en-US" sz="1800" dirty="0">
            <a:latin typeface="Candara" panose="020E0502030303020204" pitchFamily="34" charset="0"/>
          </a:endParaRPr>
        </a:p>
      </dgm:t>
    </dgm:pt>
    <dgm:pt modelId="{E4217F73-C12C-4AEB-9D3F-E3DF18D2036E}" type="parTrans" cxnId="{9F35848D-6BB4-4BB7-9E6E-719A4FD4D2A4}">
      <dgm:prSet/>
      <dgm:spPr/>
      <dgm:t>
        <a:bodyPr/>
        <a:lstStyle/>
        <a:p>
          <a:endParaRPr lang="en-US" sz="2400">
            <a:latin typeface="Candara" panose="020E0502030303020204" pitchFamily="34" charset="0"/>
          </a:endParaRPr>
        </a:p>
      </dgm:t>
    </dgm:pt>
    <dgm:pt modelId="{168BDB56-C188-4DD5-A4A3-5EBEC51611A0}" type="sibTrans" cxnId="{9F35848D-6BB4-4BB7-9E6E-719A4FD4D2A4}">
      <dgm:prSet/>
      <dgm:spPr/>
      <dgm:t>
        <a:bodyPr/>
        <a:lstStyle/>
        <a:p>
          <a:endParaRPr lang="en-US" sz="2400">
            <a:latin typeface="Candara" panose="020E0502030303020204" pitchFamily="34" charset="0"/>
          </a:endParaRPr>
        </a:p>
      </dgm:t>
    </dgm:pt>
    <dgm:pt modelId="{C2EC4EB1-5B44-4D29-AF1F-1228A58B9CC1}">
      <dgm:prSet custT="1"/>
      <dgm:spPr/>
      <dgm:t>
        <a:bodyPr/>
        <a:lstStyle/>
        <a:p>
          <a:pPr>
            <a:lnSpc>
              <a:spcPct val="100000"/>
            </a:lnSpc>
            <a:defRPr cap="all"/>
          </a:pPr>
          <a:r>
            <a:rPr lang="en-US" sz="1800" b="0" i="0">
              <a:latin typeface="Candara" panose="020E0502030303020204" pitchFamily="34" charset="0"/>
            </a:rPr>
            <a:t>Sustainment</a:t>
          </a:r>
          <a:endParaRPr lang="en-US" sz="1800">
            <a:latin typeface="Candara" panose="020E0502030303020204" pitchFamily="34" charset="0"/>
          </a:endParaRPr>
        </a:p>
      </dgm:t>
    </dgm:pt>
    <dgm:pt modelId="{F9DD5BC3-A388-41EB-B97F-B187FBD2FEC8}" type="parTrans" cxnId="{9642A3C5-E7A4-4447-B57A-877EB98A4C36}">
      <dgm:prSet/>
      <dgm:spPr/>
      <dgm:t>
        <a:bodyPr/>
        <a:lstStyle/>
        <a:p>
          <a:endParaRPr lang="en-US" sz="2400">
            <a:latin typeface="Candara" panose="020E0502030303020204" pitchFamily="34" charset="0"/>
          </a:endParaRPr>
        </a:p>
      </dgm:t>
    </dgm:pt>
    <dgm:pt modelId="{2486EF38-6568-408E-8874-B5F5F78C4FBF}" type="sibTrans" cxnId="{9642A3C5-E7A4-4447-B57A-877EB98A4C36}">
      <dgm:prSet/>
      <dgm:spPr/>
      <dgm:t>
        <a:bodyPr/>
        <a:lstStyle/>
        <a:p>
          <a:endParaRPr lang="en-US" sz="2400">
            <a:latin typeface="Candara" panose="020E0502030303020204" pitchFamily="34" charset="0"/>
          </a:endParaRPr>
        </a:p>
      </dgm:t>
    </dgm:pt>
    <dgm:pt modelId="{C75A339A-C1ED-49F7-BC99-C1EC0A3056E0}" type="pres">
      <dgm:prSet presAssocID="{E0B02370-E910-44D6-962D-F98B9BC6CF43}" presName="root" presStyleCnt="0">
        <dgm:presLayoutVars>
          <dgm:dir/>
          <dgm:resizeHandles val="exact"/>
        </dgm:presLayoutVars>
      </dgm:prSet>
      <dgm:spPr/>
    </dgm:pt>
    <dgm:pt modelId="{9DD971D2-8AFF-445A-8315-988B74EEE31C}" type="pres">
      <dgm:prSet presAssocID="{C7E86B8C-24E8-42C3-BCDE-60050F50874A}" presName="compNode" presStyleCnt="0"/>
      <dgm:spPr/>
    </dgm:pt>
    <dgm:pt modelId="{69A067BA-0D89-411B-8D5E-4EE8E3AFF5C9}" type="pres">
      <dgm:prSet presAssocID="{C7E86B8C-24E8-42C3-BCDE-60050F50874A}" presName="iconBgRect" presStyleLbl="bgShp" presStyleIdx="0" presStyleCnt="7"/>
      <dgm:spPr/>
    </dgm:pt>
    <dgm:pt modelId="{0C9A658E-0A3A-49D3-AFD7-4AB9F7D95B1B}" type="pres">
      <dgm:prSet presAssocID="{C7E86B8C-24E8-42C3-BCDE-60050F50874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98C24A46-6B66-47C3-9E41-6F35950EDE81}" type="pres">
      <dgm:prSet presAssocID="{C7E86B8C-24E8-42C3-BCDE-60050F50874A}" presName="spaceRect" presStyleCnt="0"/>
      <dgm:spPr/>
    </dgm:pt>
    <dgm:pt modelId="{A3750CE7-327E-43EA-8E27-431E7ED0F99F}" type="pres">
      <dgm:prSet presAssocID="{C7E86B8C-24E8-42C3-BCDE-60050F50874A}" presName="textRect" presStyleLbl="revTx" presStyleIdx="0" presStyleCnt="7" custScaleX="118665">
        <dgm:presLayoutVars>
          <dgm:chMax val="1"/>
          <dgm:chPref val="1"/>
        </dgm:presLayoutVars>
      </dgm:prSet>
      <dgm:spPr/>
    </dgm:pt>
    <dgm:pt modelId="{E291CE57-22F7-4DD7-98B0-D64C54E7BAD9}" type="pres">
      <dgm:prSet presAssocID="{3A302F6B-2AB1-42B4-8406-05F66254C622}" presName="sibTrans" presStyleCnt="0"/>
      <dgm:spPr/>
    </dgm:pt>
    <dgm:pt modelId="{0FDB4775-3AD2-4BF3-9D1B-F98BA6B616B4}" type="pres">
      <dgm:prSet presAssocID="{4A68AC08-E43B-4C77-9B44-E8A5B5C5DD11}" presName="compNode" presStyleCnt="0"/>
      <dgm:spPr/>
    </dgm:pt>
    <dgm:pt modelId="{BE6FD11D-C7A3-4F2B-B812-BEEF0508C80F}" type="pres">
      <dgm:prSet presAssocID="{4A68AC08-E43B-4C77-9B44-E8A5B5C5DD11}" presName="iconBgRect" presStyleLbl="bgShp" presStyleIdx="1" presStyleCnt="7"/>
      <dgm:spPr/>
    </dgm:pt>
    <dgm:pt modelId="{AE38E4B7-96D9-4F0F-A106-05D387A0D083}" type="pres">
      <dgm:prSet presAssocID="{4A68AC08-E43B-4C77-9B44-E8A5B5C5DD11}"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niversal access outline"/>
        </a:ext>
      </dgm:extLst>
    </dgm:pt>
    <dgm:pt modelId="{C1D5BB26-0429-41DD-8154-2E0B6103C7B6}" type="pres">
      <dgm:prSet presAssocID="{4A68AC08-E43B-4C77-9B44-E8A5B5C5DD11}" presName="spaceRect" presStyleCnt="0"/>
      <dgm:spPr/>
    </dgm:pt>
    <dgm:pt modelId="{D698AA5C-3639-4BAC-9B60-ED0D6C35701A}" type="pres">
      <dgm:prSet presAssocID="{4A68AC08-E43B-4C77-9B44-E8A5B5C5DD11}" presName="textRect" presStyleLbl="revTx" presStyleIdx="1" presStyleCnt="7">
        <dgm:presLayoutVars>
          <dgm:chMax val="1"/>
          <dgm:chPref val="1"/>
        </dgm:presLayoutVars>
      </dgm:prSet>
      <dgm:spPr/>
    </dgm:pt>
    <dgm:pt modelId="{0F885D49-11EE-4613-94F1-58BE0437712A}" type="pres">
      <dgm:prSet presAssocID="{8D6B353A-08AE-4C05-B416-8B6145B470E2}" presName="sibTrans" presStyleCnt="0"/>
      <dgm:spPr/>
    </dgm:pt>
    <dgm:pt modelId="{C909E4C2-E4F2-4255-91CC-DDDC0ACC06F4}" type="pres">
      <dgm:prSet presAssocID="{9E4E3031-C2D9-4A5B-9AB3-AD483A0CF6C1}" presName="compNode" presStyleCnt="0"/>
      <dgm:spPr/>
    </dgm:pt>
    <dgm:pt modelId="{5771BA33-67AD-43A4-8421-B8CD637D26F8}" type="pres">
      <dgm:prSet presAssocID="{9E4E3031-C2D9-4A5B-9AB3-AD483A0CF6C1}" presName="iconBgRect" presStyleLbl="bgShp" presStyleIdx="2" presStyleCnt="7"/>
      <dgm:spPr/>
    </dgm:pt>
    <dgm:pt modelId="{E50A8922-4645-426C-AE2E-0292867BB8B6}" type="pres">
      <dgm:prSet presAssocID="{9E4E3031-C2D9-4A5B-9AB3-AD483A0CF6C1}"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rt"/>
        </a:ext>
      </dgm:extLst>
    </dgm:pt>
    <dgm:pt modelId="{734DD734-7B71-4ABD-AAC2-2EC30D416260}" type="pres">
      <dgm:prSet presAssocID="{9E4E3031-C2D9-4A5B-9AB3-AD483A0CF6C1}" presName="spaceRect" presStyleCnt="0"/>
      <dgm:spPr/>
    </dgm:pt>
    <dgm:pt modelId="{5F6843BD-2B16-4877-89E6-6944F46FC7A9}" type="pres">
      <dgm:prSet presAssocID="{9E4E3031-C2D9-4A5B-9AB3-AD483A0CF6C1}" presName="textRect" presStyleLbl="revTx" presStyleIdx="2" presStyleCnt="7">
        <dgm:presLayoutVars>
          <dgm:chMax val="1"/>
          <dgm:chPref val="1"/>
        </dgm:presLayoutVars>
      </dgm:prSet>
      <dgm:spPr/>
    </dgm:pt>
    <dgm:pt modelId="{A1606F0C-EA59-41AA-8584-42264B11689E}" type="pres">
      <dgm:prSet presAssocID="{9FEC5244-7FB5-4EC3-975C-0B702EF076CC}" presName="sibTrans" presStyleCnt="0"/>
      <dgm:spPr/>
    </dgm:pt>
    <dgm:pt modelId="{7C6429B0-F304-43E3-B7A5-4F977042876A}" type="pres">
      <dgm:prSet presAssocID="{C45EDCCB-5270-42A6-933A-2E3ED8419250}" presName="compNode" presStyleCnt="0"/>
      <dgm:spPr/>
    </dgm:pt>
    <dgm:pt modelId="{D2B845BA-9695-4562-BB87-45D7E8CB229A}" type="pres">
      <dgm:prSet presAssocID="{C45EDCCB-5270-42A6-933A-2E3ED8419250}" presName="iconBgRect" presStyleLbl="bgShp" presStyleIdx="3" presStyleCnt="7"/>
      <dgm:spPr/>
    </dgm:pt>
    <dgm:pt modelId="{28C89844-D98A-43A5-B20B-62531AEF0EC8}" type="pres">
      <dgm:prSet presAssocID="{C45EDCCB-5270-42A6-933A-2E3ED8419250}"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2F0FFF2B-76BC-4BE1-9731-4BE005B587F6}" type="pres">
      <dgm:prSet presAssocID="{C45EDCCB-5270-42A6-933A-2E3ED8419250}" presName="spaceRect" presStyleCnt="0"/>
      <dgm:spPr/>
    </dgm:pt>
    <dgm:pt modelId="{CA454475-24BF-43D1-B704-DFFBA6DAB1C7}" type="pres">
      <dgm:prSet presAssocID="{C45EDCCB-5270-42A6-933A-2E3ED8419250}" presName="textRect" presStyleLbl="revTx" presStyleIdx="3" presStyleCnt="7">
        <dgm:presLayoutVars>
          <dgm:chMax val="1"/>
          <dgm:chPref val="1"/>
        </dgm:presLayoutVars>
      </dgm:prSet>
      <dgm:spPr/>
    </dgm:pt>
    <dgm:pt modelId="{C81241E2-DDD4-4ADC-BE67-1591B2BBEA4C}" type="pres">
      <dgm:prSet presAssocID="{B2840819-FB73-4A9A-AC62-C4EB2F3C23BD}" presName="sibTrans" presStyleCnt="0"/>
      <dgm:spPr/>
    </dgm:pt>
    <dgm:pt modelId="{C3963867-A90D-4909-8DEE-F19D3704963A}" type="pres">
      <dgm:prSet presAssocID="{77C9849A-3CF0-4A96-A240-34454ABD1975}" presName="compNode" presStyleCnt="0"/>
      <dgm:spPr/>
    </dgm:pt>
    <dgm:pt modelId="{46FC61F1-DB46-4BDF-AF53-9A970567D701}" type="pres">
      <dgm:prSet presAssocID="{77C9849A-3CF0-4A96-A240-34454ABD1975}" presName="iconBgRect" presStyleLbl="bgShp" presStyleIdx="4" presStyleCnt="7" custLinFactX="-300000" custLinFactY="100000" custLinFactNeighborX="-379003" custLinFactNeighborY="138054"/>
      <dgm:spPr/>
    </dgm:pt>
    <dgm:pt modelId="{945878FD-1060-41BF-8491-0832981E302A}" type="pres">
      <dgm:prSet presAssocID="{77C9849A-3CF0-4A96-A240-34454ABD1975}" presName="iconRect" presStyleLbl="node1" presStyleIdx="4" presStyleCnt="7" custLinFactX="-584372" custLinFactY="200000" custLinFactNeighborX="-600000" custLinFactNeighborY="21266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B44FBC50-0D98-4A49-AB36-C37DB2985F49}" type="pres">
      <dgm:prSet presAssocID="{77C9849A-3CF0-4A96-A240-34454ABD1975}" presName="spaceRect" presStyleCnt="0"/>
      <dgm:spPr/>
    </dgm:pt>
    <dgm:pt modelId="{6DD73EF8-D9AD-4DEE-89CC-938E4D0265A3}" type="pres">
      <dgm:prSet presAssocID="{77C9849A-3CF0-4A96-A240-34454ABD1975}" presName="textRect" presStyleLbl="revTx" presStyleIdx="4" presStyleCnt="7" custLinFactX="-200000" custLinFactY="154557" custLinFactNeighborX="-213180" custLinFactNeighborY="200000">
        <dgm:presLayoutVars>
          <dgm:chMax val="1"/>
          <dgm:chPref val="1"/>
        </dgm:presLayoutVars>
      </dgm:prSet>
      <dgm:spPr/>
    </dgm:pt>
    <dgm:pt modelId="{C85EE366-D902-4226-9E9A-CFA6E16961A8}" type="pres">
      <dgm:prSet presAssocID="{F97EED44-E07B-4256-9F94-FD3ABA2B2996}" presName="sibTrans" presStyleCnt="0"/>
      <dgm:spPr/>
    </dgm:pt>
    <dgm:pt modelId="{B447B308-0D0E-48D8-A8C0-E2807650D75E}" type="pres">
      <dgm:prSet presAssocID="{9A18E0D8-34BC-453A-9708-CECA65A75FB0}" presName="compNode" presStyleCnt="0"/>
      <dgm:spPr/>
    </dgm:pt>
    <dgm:pt modelId="{0B1C7328-1ABD-4C0A-9883-48B3017951FE}" type="pres">
      <dgm:prSet presAssocID="{9A18E0D8-34BC-453A-9708-CECA65A75FB0}" presName="iconBgRect" presStyleLbl="bgShp" presStyleIdx="5" presStyleCnt="7"/>
      <dgm:spPr/>
    </dgm:pt>
    <dgm:pt modelId="{5596E0AC-A645-4AD2-9A99-BEB1007FA241}" type="pres">
      <dgm:prSet presAssocID="{9A18E0D8-34BC-453A-9708-CECA65A75FB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Run"/>
        </a:ext>
      </dgm:extLst>
    </dgm:pt>
    <dgm:pt modelId="{79B28DEF-65AE-4287-915B-0E44DD6B11A1}" type="pres">
      <dgm:prSet presAssocID="{9A18E0D8-34BC-453A-9708-CECA65A75FB0}" presName="spaceRect" presStyleCnt="0"/>
      <dgm:spPr/>
    </dgm:pt>
    <dgm:pt modelId="{1B137CA0-CD6A-453D-8907-337CA28FA074}" type="pres">
      <dgm:prSet presAssocID="{9A18E0D8-34BC-453A-9708-CECA65A75FB0}" presName="textRect" presStyleLbl="revTx" presStyleIdx="5" presStyleCnt="7">
        <dgm:presLayoutVars>
          <dgm:chMax val="1"/>
          <dgm:chPref val="1"/>
        </dgm:presLayoutVars>
      </dgm:prSet>
      <dgm:spPr/>
    </dgm:pt>
    <dgm:pt modelId="{B1962EBC-306D-4BD5-8BAD-4718EFC94E2E}" type="pres">
      <dgm:prSet presAssocID="{168BDB56-C188-4DD5-A4A3-5EBEC51611A0}" presName="sibTrans" presStyleCnt="0"/>
      <dgm:spPr/>
    </dgm:pt>
    <dgm:pt modelId="{AF494A2F-B1FF-457A-BD5B-EDD24DD3A719}" type="pres">
      <dgm:prSet presAssocID="{C2EC4EB1-5B44-4D29-AF1F-1228A58B9CC1}" presName="compNode" presStyleCnt="0"/>
      <dgm:spPr/>
    </dgm:pt>
    <dgm:pt modelId="{778C2C5A-04F0-483D-BBBD-E5572BC9426B}" type="pres">
      <dgm:prSet presAssocID="{C2EC4EB1-5B44-4D29-AF1F-1228A58B9CC1}" presName="iconBgRect" presStyleLbl="bgShp" presStyleIdx="6" presStyleCnt="7"/>
      <dgm:spPr/>
    </dgm:pt>
    <dgm:pt modelId="{F31D4A42-92B1-43E8-A41C-49AE39BD3B7B}" type="pres">
      <dgm:prSet presAssocID="{C2EC4EB1-5B44-4D29-AF1F-1228A58B9CC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Plant"/>
        </a:ext>
      </dgm:extLst>
    </dgm:pt>
    <dgm:pt modelId="{DAA0DE91-9B32-49FF-A9BD-B9BD1554DC99}" type="pres">
      <dgm:prSet presAssocID="{C2EC4EB1-5B44-4D29-AF1F-1228A58B9CC1}" presName="spaceRect" presStyleCnt="0"/>
      <dgm:spPr/>
    </dgm:pt>
    <dgm:pt modelId="{357CB609-A984-4566-BED8-66B5F08FAF3C}" type="pres">
      <dgm:prSet presAssocID="{C2EC4EB1-5B44-4D29-AF1F-1228A58B9CC1}" presName="textRect" presStyleLbl="revTx" presStyleIdx="6" presStyleCnt="7">
        <dgm:presLayoutVars>
          <dgm:chMax val="1"/>
          <dgm:chPref val="1"/>
        </dgm:presLayoutVars>
      </dgm:prSet>
      <dgm:spPr/>
    </dgm:pt>
  </dgm:ptLst>
  <dgm:cxnLst>
    <dgm:cxn modelId="{3FCCBD0F-D983-4C11-9C05-8E04E8BE88AF}" srcId="{E0B02370-E910-44D6-962D-F98B9BC6CF43}" destId="{77C9849A-3CF0-4A96-A240-34454ABD1975}" srcOrd="4" destOrd="0" parTransId="{83226B18-9A76-41AD-A301-C42C510FCEDE}" sibTransId="{F97EED44-E07B-4256-9F94-FD3ABA2B2996}"/>
    <dgm:cxn modelId="{E82AC336-AD28-4700-837D-379449CE4760}" type="presOf" srcId="{9E4E3031-C2D9-4A5B-9AB3-AD483A0CF6C1}" destId="{5F6843BD-2B16-4877-89E6-6944F46FC7A9}" srcOrd="0" destOrd="0" presId="urn:microsoft.com/office/officeart/2018/5/layout/IconCircleLabelList"/>
    <dgm:cxn modelId="{3E6B3539-BF2D-4959-BEA5-CA150091271B}" type="presOf" srcId="{E0B02370-E910-44D6-962D-F98B9BC6CF43}" destId="{C75A339A-C1ED-49F7-BC99-C1EC0A3056E0}" srcOrd="0" destOrd="0" presId="urn:microsoft.com/office/officeart/2018/5/layout/IconCircleLabelList"/>
    <dgm:cxn modelId="{1D702C67-3A2F-4E65-BD65-B08DA604B26A}" srcId="{E0B02370-E910-44D6-962D-F98B9BC6CF43}" destId="{9E4E3031-C2D9-4A5B-9AB3-AD483A0CF6C1}" srcOrd="2" destOrd="0" parTransId="{3241A5B0-BD1F-4F96-A456-A3AD5C6333A0}" sibTransId="{9FEC5244-7FB5-4EC3-975C-0B702EF076CC}"/>
    <dgm:cxn modelId="{C389DF52-6681-45DA-B56B-12994C956D52}" srcId="{E0B02370-E910-44D6-962D-F98B9BC6CF43}" destId="{C7E86B8C-24E8-42C3-BCDE-60050F50874A}" srcOrd="0" destOrd="0" parTransId="{6A85B495-68E0-40C9-B9F5-92771AC8EA4B}" sibTransId="{3A302F6B-2AB1-42B4-8406-05F66254C622}"/>
    <dgm:cxn modelId="{9E250274-6A04-4D76-B202-7FA47927A3F1}" srcId="{E0B02370-E910-44D6-962D-F98B9BC6CF43}" destId="{4A68AC08-E43B-4C77-9B44-E8A5B5C5DD11}" srcOrd="1" destOrd="0" parTransId="{18E19235-7068-46C8-B56C-9B91B21D4405}" sibTransId="{8D6B353A-08AE-4C05-B416-8B6145B470E2}"/>
    <dgm:cxn modelId="{238B5359-EF8D-477D-A4CC-D8CCD5F5BEC8}" type="presOf" srcId="{C2EC4EB1-5B44-4D29-AF1F-1228A58B9CC1}" destId="{357CB609-A984-4566-BED8-66B5F08FAF3C}" srcOrd="0" destOrd="0" presId="urn:microsoft.com/office/officeart/2018/5/layout/IconCircleLabelList"/>
    <dgm:cxn modelId="{6970D35A-F416-4F27-AFF0-BA367CE6CDA3}" srcId="{E0B02370-E910-44D6-962D-F98B9BC6CF43}" destId="{C45EDCCB-5270-42A6-933A-2E3ED8419250}" srcOrd="3" destOrd="0" parTransId="{235C3E52-2106-43CA-8659-DBED8062471C}" sibTransId="{B2840819-FB73-4A9A-AC62-C4EB2F3C23BD}"/>
    <dgm:cxn modelId="{9F35848D-6BB4-4BB7-9E6E-719A4FD4D2A4}" srcId="{E0B02370-E910-44D6-962D-F98B9BC6CF43}" destId="{9A18E0D8-34BC-453A-9708-CECA65A75FB0}" srcOrd="5" destOrd="0" parTransId="{E4217F73-C12C-4AEB-9D3F-E3DF18D2036E}" sibTransId="{168BDB56-C188-4DD5-A4A3-5EBEC51611A0}"/>
    <dgm:cxn modelId="{B2A61EAB-A079-4CE5-AA60-580D6F33C3AC}" type="presOf" srcId="{C45EDCCB-5270-42A6-933A-2E3ED8419250}" destId="{CA454475-24BF-43D1-B704-DFFBA6DAB1C7}" srcOrd="0" destOrd="0" presId="urn:microsoft.com/office/officeart/2018/5/layout/IconCircleLabelList"/>
    <dgm:cxn modelId="{3FED8DB4-A201-4109-A532-DA2F7552FF4A}" type="presOf" srcId="{77C9849A-3CF0-4A96-A240-34454ABD1975}" destId="{6DD73EF8-D9AD-4DEE-89CC-938E4D0265A3}" srcOrd="0" destOrd="0" presId="urn:microsoft.com/office/officeart/2018/5/layout/IconCircleLabelList"/>
    <dgm:cxn modelId="{4787EDC3-5A4F-4FD7-8D25-3F4F0A4C93DD}" type="presOf" srcId="{9A18E0D8-34BC-453A-9708-CECA65A75FB0}" destId="{1B137CA0-CD6A-453D-8907-337CA28FA074}" srcOrd="0" destOrd="0" presId="urn:microsoft.com/office/officeart/2018/5/layout/IconCircleLabelList"/>
    <dgm:cxn modelId="{9642A3C5-E7A4-4447-B57A-877EB98A4C36}" srcId="{E0B02370-E910-44D6-962D-F98B9BC6CF43}" destId="{C2EC4EB1-5B44-4D29-AF1F-1228A58B9CC1}" srcOrd="6" destOrd="0" parTransId="{F9DD5BC3-A388-41EB-B97F-B187FBD2FEC8}" sibTransId="{2486EF38-6568-408E-8874-B5F5F78C4FBF}"/>
    <dgm:cxn modelId="{507C10CF-C865-4915-A5CE-067E952FE6FD}" type="presOf" srcId="{4A68AC08-E43B-4C77-9B44-E8A5B5C5DD11}" destId="{D698AA5C-3639-4BAC-9B60-ED0D6C35701A}" srcOrd="0" destOrd="0" presId="urn:microsoft.com/office/officeart/2018/5/layout/IconCircleLabelList"/>
    <dgm:cxn modelId="{B57C39F5-6F06-402B-B565-216CB7BE573E}" type="presOf" srcId="{C7E86B8C-24E8-42C3-BCDE-60050F50874A}" destId="{A3750CE7-327E-43EA-8E27-431E7ED0F99F}" srcOrd="0" destOrd="0" presId="urn:microsoft.com/office/officeart/2018/5/layout/IconCircleLabelList"/>
    <dgm:cxn modelId="{84D62A20-7D02-4738-88E9-0A92DEBA42A4}" type="presParOf" srcId="{C75A339A-C1ED-49F7-BC99-C1EC0A3056E0}" destId="{9DD971D2-8AFF-445A-8315-988B74EEE31C}" srcOrd="0" destOrd="0" presId="urn:microsoft.com/office/officeart/2018/5/layout/IconCircleLabelList"/>
    <dgm:cxn modelId="{13BC0035-070A-4EF1-87AE-50F9436F2DAF}" type="presParOf" srcId="{9DD971D2-8AFF-445A-8315-988B74EEE31C}" destId="{69A067BA-0D89-411B-8D5E-4EE8E3AFF5C9}" srcOrd="0" destOrd="0" presId="urn:microsoft.com/office/officeart/2018/5/layout/IconCircleLabelList"/>
    <dgm:cxn modelId="{2836994D-A073-46D0-B915-E4E0435A02E1}" type="presParOf" srcId="{9DD971D2-8AFF-445A-8315-988B74EEE31C}" destId="{0C9A658E-0A3A-49D3-AFD7-4AB9F7D95B1B}" srcOrd="1" destOrd="0" presId="urn:microsoft.com/office/officeart/2018/5/layout/IconCircleLabelList"/>
    <dgm:cxn modelId="{1D2D75B5-94B7-4A06-8A25-A315B1462235}" type="presParOf" srcId="{9DD971D2-8AFF-445A-8315-988B74EEE31C}" destId="{98C24A46-6B66-47C3-9E41-6F35950EDE81}" srcOrd="2" destOrd="0" presId="urn:microsoft.com/office/officeart/2018/5/layout/IconCircleLabelList"/>
    <dgm:cxn modelId="{0A899610-1422-4159-A7C6-3A27D21613E1}" type="presParOf" srcId="{9DD971D2-8AFF-445A-8315-988B74EEE31C}" destId="{A3750CE7-327E-43EA-8E27-431E7ED0F99F}" srcOrd="3" destOrd="0" presId="urn:microsoft.com/office/officeart/2018/5/layout/IconCircleLabelList"/>
    <dgm:cxn modelId="{194535A2-5D54-43DE-B530-368A9F092845}" type="presParOf" srcId="{C75A339A-C1ED-49F7-BC99-C1EC0A3056E0}" destId="{E291CE57-22F7-4DD7-98B0-D64C54E7BAD9}" srcOrd="1" destOrd="0" presId="urn:microsoft.com/office/officeart/2018/5/layout/IconCircleLabelList"/>
    <dgm:cxn modelId="{814FA8A4-CFA5-4B89-A7F5-2A2A577B86BA}" type="presParOf" srcId="{C75A339A-C1ED-49F7-BC99-C1EC0A3056E0}" destId="{0FDB4775-3AD2-4BF3-9D1B-F98BA6B616B4}" srcOrd="2" destOrd="0" presId="urn:microsoft.com/office/officeart/2018/5/layout/IconCircleLabelList"/>
    <dgm:cxn modelId="{9072787B-F080-4ED0-94C7-FBA613F81516}" type="presParOf" srcId="{0FDB4775-3AD2-4BF3-9D1B-F98BA6B616B4}" destId="{BE6FD11D-C7A3-4F2B-B812-BEEF0508C80F}" srcOrd="0" destOrd="0" presId="urn:microsoft.com/office/officeart/2018/5/layout/IconCircleLabelList"/>
    <dgm:cxn modelId="{59FCC7B3-CE6A-4F26-B0F0-CD6436726502}" type="presParOf" srcId="{0FDB4775-3AD2-4BF3-9D1B-F98BA6B616B4}" destId="{AE38E4B7-96D9-4F0F-A106-05D387A0D083}" srcOrd="1" destOrd="0" presId="urn:microsoft.com/office/officeart/2018/5/layout/IconCircleLabelList"/>
    <dgm:cxn modelId="{2A261B5E-7C1A-4F1A-B1A7-E2BAB965BDEE}" type="presParOf" srcId="{0FDB4775-3AD2-4BF3-9D1B-F98BA6B616B4}" destId="{C1D5BB26-0429-41DD-8154-2E0B6103C7B6}" srcOrd="2" destOrd="0" presId="urn:microsoft.com/office/officeart/2018/5/layout/IconCircleLabelList"/>
    <dgm:cxn modelId="{5CED33B7-7E75-404A-B086-9A54B98665A0}" type="presParOf" srcId="{0FDB4775-3AD2-4BF3-9D1B-F98BA6B616B4}" destId="{D698AA5C-3639-4BAC-9B60-ED0D6C35701A}" srcOrd="3" destOrd="0" presId="urn:microsoft.com/office/officeart/2018/5/layout/IconCircleLabelList"/>
    <dgm:cxn modelId="{83B0E3F1-D68C-4397-B00F-5F186A7B7568}" type="presParOf" srcId="{C75A339A-C1ED-49F7-BC99-C1EC0A3056E0}" destId="{0F885D49-11EE-4613-94F1-58BE0437712A}" srcOrd="3" destOrd="0" presId="urn:microsoft.com/office/officeart/2018/5/layout/IconCircleLabelList"/>
    <dgm:cxn modelId="{E88D357E-243D-418A-B613-8584C3748B39}" type="presParOf" srcId="{C75A339A-C1ED-49F7-BC99-C1EC0A3056E0}" destId="{C909E4C2-E4F2-4255-91CC-DDDC0ACC06F4}" srcOrd="4" destOrd="0" presId="urn:microsoft.com/office/officeart/2018/5/layout/IconCircleLabelList"/>
    <dgm:cxn modelId="{982FF75A-81C3-4A89-93D0-BB0C89E75AD5}" type="presParOf" srcId="{C909E4C2-E4F2-4255-91CC-DDDC0ACC06F4}" destId="{5771BA33-67AD-43A4-8421-B8CD637D26F8}" srcOrd="0" destOrd="0" presId="urn:microsoft.com/office/officeart/2018/5/layout/IconCircleLabelList"/>
    <dgm:cxn modelId="{77017E3F-F50E-4B84-A6C6-14029CD8539D}" type="presParOf" srcId="{C909E4C2-E4F2-4255-91CC-DDDC0ACC06F4}" destId="{E50A8922-4645-426C-AE2E-0292867BB8B6}" srcOrd="1" destOrd="0" presId="urn:microsoft.com/office/officeart/2018/5/layout/IconCircleLabelList"/>
    <dgm:cxn modelId="{D199D674-8674-4251-B2AB-0B4D17101C02}" type="presParOf" srcId="{C909E4C2-E4F2-4255-91CC-DDDC0ACC06F4}" destId="{734DD734-7B71-4ABD-AAC2-2EC30D416260}" srcOrd="2" destOrd="0" presId="urn:microsoft.com/office/officeart/2018/5/layout/IconCircleLabelList"/>
    <dgm:cxn modelId="{B529C157-8600-41FE-97B9-DD0AE057A73F}" type="presParOf" srcId="{C909E4C2-E4F2-4255-91CC-DDDC0ACC06F4}" destId="{5F6843BD-2B16-4877-89E6-6944F46FC7A9}" srcOrd="3" destOrd="0" presId="urn:microsoft.com/office/officeart/2018/5/layout/IconCircleLabelList"/>
    <dgm:cxn modelId="{357694B1-1255-42E8-B0AA-032FA94B9DD5}" type="presParOf" srcId="{C75A339A-C1ED-49F7-BC99-C1EC0A3056E0}" destId="{A1606F0C-EA59-41AA-8584-42264B11689E}" srcOrd="5" destOrd="0" presId="urn:microsoft.com/office/officeart/2018/5/layout/IconCircleLabelList"/>
    <dgm:cxn modelId="{F54779B8-6DD2-4AC0-AEB1-C8356332D7D1}" type="presParOf" srcId="{C75A339A-C1ED-49F7-BC99-C1EC0A3056E0}" destId="{7C6429B0-F304-43E3-B7A5-4F977042876A}" srcOrd="6" destOrd="0" presId="urn:microsoft.com/office/officeart/2018/5/layout/IconCircleLabelList"/>
    <dgm:cxn modelId="{E113845A-2AC1-46B1-97BA-771CFFA2EFC4}" type="presParOf" srcId="{7C6429B0-F304-43E3-B7A5-4F977042876A}" destId="{D2B845BA-9695-4562-BB87-45D7E8CB229A}" srcOrd="0" destOrd="0" presId="urn:microsoft.com/office/officeart/2018/5/layout/IconCircleLabelList"/>
    <dgm:cxn modelId="{21CE1BFA-FE85-4341-89E5-DFC972B11C19}" type="presParOf" srcId="{7C6429B0-F304-43E3-B7A5-4F977042876A}" destId="{28C89844-D98A-43A5-B20B-62531AEF0EC8}" srcOrd="1" destOrd="0" presId="urn:microsoft.com/office/officeart/2018/5/layout/IconCircleLabelList"/>
    <dgm:cxn modelId="{B496512E-60BD-439B-A3EA-A562E5AD4809}" type="presParOf" srcId="{7C6429B0-F304-43E3-B7A5-4F977042876A}" destId="{2F0FFF2B-76BC-4BE1-9731-4BE005B587F6}" srcOrd="2" destOrd="0" presId="urn:microsoft.com/office/officeart/2018/5/layout/IconCircleLabelList"/>
    <dgm:cxn modelId="{B6F08920-65B4-43D2-8892-D041CDD711BA}" type="presParOf" srcId="{7C6429B0-F304-43E3-B7A5-4F977042876A}" destId="{CA454475-24BF-43D1-B704-DFFBA6DAB1C7}" srcOrd="3" destOrd="0" presId="urn:microsoft.com/office/officeart/2018/5/layout/IconCircleLabelList"/>
    <dgm:cxn modelId="{0F582647-ED61-4221-903D-CECE79B164DA}" type="presParOf" srcId="{C75A339A-C1ED-49F7-BC99-C1EC0A3056E0}" destId="{C81241E2-DDD4-4ADC-BE67-1591B2BBEA4C}" srcOrd="7" destOrd="0" presId="urn:microsoft.com/office/officeart/2018/5/layout/IconCircleLabelList"/>
    <dgm:cxn modelId="{A385E561-1141-41E6-B7DE-02D0F237F682}" type="presParOf" srcId="{C75A339A-C1ED-49F7-BC99-C1EC0A3056E0}" destId="{C3963867-A90D-4909-8DEE-F19D3704963A}" srcOrd="8" destOrd="0" presId="urn:microsoft.com/office/officeart/2018/5/layout/IconCircleLabelList"/>
    <dgm:cxn modelId="{DB9806FA-5A77-46BC-A6B6-1BC9FAEC302D}" type="presParOf" srcId="{C3963867-A90D-4909-8DEE-F19D3704963A}" destId="{46FC61F1-DB46-4BDF-AF53-9A970567D701}" srcOrd="0" destOrd="0" presId="urn:microsoft.com/office/officeart/2018/5/layout/IconCircleLabelList"/>
    <dgm:cxn modelId="{A113D889-0085-46A5-A692-381257AE4924}" type="presParOf" srcId="{C3963867-A90D-4909-8DEE-F19D3704963A}" destId="{945878FD-1060-41BF-8491-0832981E302A}" srcOrd="1" destOrd="0" presId="urn:microsoft.com/office/officeart/2018/5/layout/IconCircleLabelList"/>
    <dgm:cxn modelId="{B1149CE1-E3A0-4202-948F-9CB3FAF1B56E}" type="presParOf" srcId="{C3963867-A90D-4909-8DEE-F19D3704963A}" destId="{B44FBC50-0D98-4A49-AB36-C37DB2985F49}" srcOrd="2" destOrd="0" presId="urn:microsoft.com/office/officeart/2018/5/layout/IconCircleLabelList"/>
    <dgm:cxn modelId="{91F0AAF6-7A74-4EE9-9EB3-4DDED6347A9F}" type="presParOf" srcId="{C3963867-A90D-4909-8DEE-F19D3704963A}" destId="{6DD73EF8-D9AD-4DEE-89CC-938E4D0265A3}" srcOrd="3" destOrd="0" presId="urn:microsoft.com/office/officeart/2018/5/layout/IconCircleLabelList"/>
    <dgm:cxn modelId="{B71F4545-E812-4BA9-88EA-A047C72D4578}" type="presParOf" srcId="{C75A339A-C1ED-49F7-BC99-C1EC0A3056E0}" destId="{C85EE366-D902-4226-9E9A-CFA6E16961A8}" srcOrd="9" destOrd="0" presId="urn:microsoft.com/office/officeart/2018/5/layout/IconCircleLabelList"/>
    <dgm:cxn modelId="{A5F6C801-37F7-43F6-9557-93AD33089AE4}" type="presParOf" srcId="{C75A339A-C1ED-49F7-BC99-C1EC0A3056E0}" destId="{B447B308-0D0E-48D8-A8C0-E2807650D75E}" srcOrd="10" destOrd="0" presId="urn:microsoft.com/office/officeart/2018/5/layout/IconCircleLabelList"/>
    <dgm:cxn modelId="{8182CE8F-B838-490C-9327-EA127DBFE0F8}" type="presParOf" srcId="{B447B308-0D0E-48D8-A8C0-E2807650D75E}" destId="{0B1C7328-1ABD-4C0A-9883-48B3017951FE}" srcOrd="0" destOrd="0" presId="urn:microsoft.com/office/officeart/2018/5/layout/IconCircleLabelList"/>
    <dgm:cxn modelId="{A28A0675-D7D2-4FE2-B9DD-375CBA32C4A9}" type="presParOf" srcId="{B447B308-0D0E-48D8-A8C0-E2807650D75E}" destId="{5596E0AC-A645-4AD2-9A99-BEB1007FA241}" srcOrd="1" destOrd="0" presId="urn:microsoft.com/office/officeart/2018/5/layout/IconCircleLabelList"/>
    <dgm:cxn modelId="{825D879E-C787-4675-ABFA-DBCAC302DAFE}" type="presParOf" srcId="{B447B308-0D0E-48D8-A8C0-E2807650D75E}" destId="{79B28DEF-65AE-4287-915B-0E44DD6B11A1}" srcOrd="2" destOrd="0" presId="urn:microsoft.com/office/officeart/2018/5/layout/IconCircleLabelList"/>
    <dgm:cxn modelId="{171AB9F8-1013-41C5-837C-DF6F17D9BFDF}" type="presParOf" srcId="{B447B308-0D0E-48D8-A8C0-E2807650D75E}" destId="{1B137CA0-CD6A-453D-8907-337CA28FA074}" srcOrd="3" destOrd="0" presId="urn:microsoft.com/office/officeart/2018/5/layout/IconCircleLabelList"/>
    <dgm:cxn modelId="{08418D3B-ABFB-4843-8585-4F808E6B86FB}" type="presParOf" srcId="{C75A339A-C1ED-49F7-BC99-C1EC0A3056E0}" destId="{B1962EBC-306D-4BD5-8BAD-4718EFC94E2E}" srcOrd="11" destOrd="0" presId="urn:microsoft.com/office/officeart/2018/5/layout/IconCircleLabelList"/>
    <dgm:cxn modelId="{C380F0DE-D186-416F-A546-8AE77454CDF3}" type="presParOf" srcId="{C75A339A-C1ED-49F7-BC99-C1EC0A3056E0}" destId="{AF494A2F-B1FF-457A-BD5B-EDD24DD3A719}" srcOrd="12" destOrd="0" presId="urn:microsoft.com/office/officeart/2018/5/layout/IconCircleLabelList"/>
    <dgm:cxn modelId="{96D2C49D-DDCB-49D6-8CDE-6815FA228CDC}" type="presParOf" srcId="{AF494A2F-B1FF-457A-BD5B-EDD24DD3A719}" destId="{778C2C5A-04F0-483D-BBBD-E5572BC9426B}" srcOrd="0" destOrd="0" presId="urn:microsoft.com/office/officeart/2018/5/layout/IconCircleLabelList"/>
    <dgm:cxn modelId="{C6861CE7-ED4B-4F23-9380-1A073F77F2E3}" type="presParOf" srcId="{AF494A2F-B1FF-457A-BD5B-EDD24DD3A719}" destId="{F31D4A42-92B1-43E8-A41C-49AE39BD3B7B}" srcOrd="1" destOrd="0" presId="urn:microsoft.com/office/officeart/2018/5/layout/IconCircleLabelList"/>
    <dgm:cxn modelId="{F1B2F365-09B1-45B9-8E04-236F7310C016}" type="presParOf" srcId="{AF494A2F-B1FF-457A-BD5B-EDD24DD3A719}" destId="{DAA0DE91-9B32-49FF-A9BD-B9BD1554DC99}" srcOrd="2" destOrd="0" presId="urn:microsoft.com/office/officeart/2018/5/layout/IconCircleLabelList"/>
    <dgm:cxn modelId="{A7C879DA-49FC-494B-A481-A5A2BEA4C95E}" type="presParOf" srcId="{AF494A2F-B1FF-457A-BD5B-EDD24DD3A719}" destId="{357CB609-A984-4566-BED8-66B5F08FAF3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D54AD0-6914-416A-B659-EBBD64916F5D}"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US"/>
        </a:p>
      </dgm:t>
    </dgm:pt>
    <dgm:pt modelId="{85D448F3-151A-492E-A102-54280B1241E9}">
      <dgm:prSet phldrT="[Text]" custT="1"/>
      <dgm:spPr/>
      <dgm:t>
        <a:bodyPr/>
        <a:lstStyle/>
        <a:p>
          <a:r>
            <a:rPr lang="en-US" sz="1400" dirty="0">
              <a:latin typeface="Candara" panose="020E0502030303020204" pitchFamily="34" charset="0"/>
            </a:rPr>
            <a:t>Planning Engagement</a:t>
          </a:r>
        </a:p>
      </dgm:t>
    </dgm:pt>
    <dgm:pt modelId="{A3EE1100-89A9-4FE8-B6D7-FAD333DA8204}" type="parTrans" cxnId="{E934C149-3F52-4DD5-B86A-0956CA8B6849}">
      <dgm:prSet/>
      <dgm:spPr/>
      <dgm:t>
        <a:bodyPr/>
        <a:lstStyle/>
        <a:p>
          <a:endParaRPr lang="en-US" sz="2000">
            <a:latin typeface="Century Gothic" panose="020B0502020202020204" pitchFamily="34" charset="0"/>
          </a:endParaRPr>
        </a:p>
      </dgm:t>
    </dgm:pt>
    <dgm:pt modelId="{7CB0717B-068D-4904-A603-A2B40CD31902}" type="sibTrans" cxnId="{E934C149-3F52-4DD5-B86A-0956CA8B6849}">
      <dgm:prSet/>
      <dgm:spPr/>
      <dgm:t>
        <a:bodyPr/>
        <a:lstStyle/>
        <a:p>
          <a:endParaRPr lang="en-US" sz="2000">
            <a:latin typeface="Century Gothic" panose="020B0502020202020204" pitchFamily="34" charset="0"/>
          </a:endParaRPr>
        </a:p>
      </dgm:t>
    </dgm:pt>
    <dgm:pt modelId="{8173B675-C934-4961-A638-65E566FA10A6}">
      <dgm:prSet phldrT="[Text]" custT="1"/>
      <dgm:spPr/>
      <dgm:t>
        <a:bodyPr/>
        <a:lstStyle/>
        <a:p>
          <a:r>
            <a:rPr lang="en-US" sz="1400" dirty="0">
              <a:latin typeface="Candara" panose="020E0502030303020204" pitchFamily="34" charset="0"/>
            </a:rPr>
            <a:t>Putting Efforts into Practice</a:t>
          </a:r>
        </a:p>
      </dgm:t>
    </dgm:pt>
    <dgm:pt modelId="{69EB50E1-2AEB-4C72-8279-95D7DBEAB7D3}" type="parTrans" cxnId="{C9BCA870-A5FA-499D-AF0D-B9C6B5BF0592}">
      <dgm:prSet/>
      <dgm:spPr/>
      <dgm:t>
        <a:bodyPr/>
        <a:lstStyle/>
        <a:p>
          <a:endParaRPr lang="en-US" sz="2000">
            <a:latin typeface="Century Gothic" panose="020B0502020202020204" pitchFamily="34" charset="0"/>
          </a:endParaRPr>
        </a:p>
      </dgm:t>
    </dgm:pt>
    <dgm:pt modelId="{595C093B-A69A-42AB-B30B-3710E21D67C5}" type="sibTrans" cxnId="{C9BCA870-A5FA-499D-AF0D-B9C6B5BF0592}">
      <dgm:prSet/>
      <dgm:spPr/>
      <dgm:t>
        <a:bodyPr/>
        <a:lstStyle/>
        <a:p>
          <a:endParaRPr lang="en-US" sz="2000">
            <a:latin typeface="Century Gothic" panose="020B0502020202020204" pitchFamily="34" charset="0"/>
          </a:endParaRPr>
        </a:p>
      </dgm:t>
    </dgm:pt>
    <dgm:pt modelId="{63ADA6E8-A551-4037-BE8D-F1810108DA15}">
      <dgm:prSet phldrT="[Text]" custT="1"/>
      <dgm:spPr/>
      <dgm:t>
        <a:bodyPr/>
        <a:lstStyle/>
        <a:p>
          <a:r>
            <a:rPr lang="en-US" sz="1400" dirty="0">
              <a:latin typeface="Candara" panose="020E0502030303020204" pitchFamily="34" charset="0"/>
            </a:rPr>
            <a:t>Promoting Evaluation &amp; Dissemination</a:t>
          </a:r>
        </a:p>
      </dgm:t>
    </dgm:pt>
    <dgm:pt modelId="{67A320CC-A846-460F-8AF3-AE566B80E75F}" type="parTrans" cxnId="{01D62631-E33E-4DEE-A511-539A9C38FA33}">
      <dgm:prSet/>
      <dgm:spPr/>
      <dgm:t>
        <a:bodyPr/>
        <a:lstStyle/>
        <a:p>
          <a:endParaRPr lang="en-US" sz="2000">
            <a:latin typeface="Century Gothic" panose="020B0502020202020204" pitchFamily="34" charset="0"/>
          </a:endParaRPr>
        </a:p>
      </dgm:t>
    </dgm:pt>
    <dgm:pt modelId="{169E7AC4-B68D-498B-8A8E-6F875FE21E70}" type="sibTrans" cxnId="{01D62631-E33E-4DEE-A511-539A9C38FA33}">
      <dgm:prSet/>
      <dgm:spPr/>
      <dgm:t>
        <a:bodyPr/>
        <a:lstStyle/>
        <a:p>
          <a:endParaRPr lang="en-US" sz="2000">
            <a:latin typeface="Century Gothic" panose="020B0502020202020204" pitchFamily="34" charset="0"/>
          </a:endParaRPr>
        </a:p>
      </dgm:t>
    </dgm:pt>
    <dgm:pt modelId="{2FAC7E2E-332B-4F86-805A-B8BF69193232}" type="pres">
      <dgm:prSet presAssocID="{BAD54AD0-6914-416A-B659-EBBD64916F5D}" presName="Name0" presStyleCnt="0">
        <dgm:presLayoutVars>
          <dgm:chMax val="7"/>
          <dgm:chPref val="7"/>
          <dgm:dir/>
          <dgm:animLvl val="lvl"/>
        </dgm:presLayoutVars>
      </dgm:prSet>
      <dgm:spPr/>
    </dgm:pt>
    <dgm:pt modelId="{65208196-C2AE-4FC9-9734-BF48238B1E0C}" type="pres">
      <dgm:prSet presAssocID="{85D448F3-151A-492E-A102-54280B1241E9}" presName="Accent1" presStyleCnt="0"/>
      <dgm:spPr/>
    </dgm:pt>
    <dgm:pt modelId="{0156E929-A0E8-4741-942E-5C6EE2E44BB1}" type="pres">
      <dgm:prSet presAssocID="{85D448F3-151A-492E-A102-54280B1241E9}" presName="Accent" presStyleLbl="node1" presStyleIdx="0" presStyleCnt="3"/>
      <dgm:spPr>
        <a:solidFill>
          <a:srgbClr val="000064"/>
        </a:solidFill>
      </dgm:spPr>
    </dgm:pt>
    <dgm:pt modelId="{D5FC6E50-331C-458B-A44A-B46892414B4B}" type="pres">
      <dgm:prSet presAssocID="{85D448F3-151A-492E-A102-54280B1241E9}" presName="Parent1" presStyleLbl="revTx" presStyleIdx="0" presStyleCnt="3">
        <dgm:presLayoutVars>
          <dgm:chMax val="1"/>
          <dgm:chPref val="1"/>
          <dgm:bulletEnabled val="1"/>
        </dgm:presLayoutVars>
      </dgm:prSet>
      <dgm:spPr/>
    </dgm:pt>
    <dgm:pt modelId="{16E6C84E-7BF2-479B-BC39-1A105E7F190D}" type="pres">
      <dgm:prSet presAssocID="{8173B675-C934-4961-A638-65E566FA10A6}" presName="Accent2" presStyleCnt="0"/>
      <dgm:spPr/>
    </dgm:pt>
    <dgm:pt modelId="{F658E615-B8E6-4227-AA63-BBE82A229386}" type="pres">
      <dgm:prSet presAssocID="{8173B675-C934-4961-A638-65E566FA10A6}" presName="Accent" presStyleLbl="node1" presStyleIdx="1" presStyleCnt="3"/>
      <dgm:spPr>
        <a:solidFill>
          <a:srgbClr val="4B91ED"/>
        </a:solidFill>
      </dgm:spPr>
    </dgm:pt>
    <dgm:pt modelId="{718E40E6-B690-4BB0-87B9-C3057D16AED4}" type="pres">
      <dgm:prSet presAssocID="{8173B675-C934-4961-A638-65E566FA10A6}" presName="Parent2" presStyleLbl="revTx" presStyleIdx="1" presStyleCnt="3">
        <dgm:presLayoutVars>
          <dgm:chMax val="1"/>
          <dgm:chPref val="1"/>
          <dgm:bulletEnabled val="1"/>
        </dgm:presLayoutVars>
      </dgm:prSet>
      <dgm:spPr/>
    </dgm:pt>
    <dgm:pt modelId="{87B0F617-5612-4B5E-A36B-27D515618398}" type="pres">
      <dgm:prSet presAssocID="{63ADA6E8-A551-4037-BE8D-F1810108DA15}" presName="Accent3" presStyleCnt="0"/>
      <dgm:spPr/>
    </dgm:pt>
    <dgm:pt modelId="{107F2471-5D4E-4689-A244-37E07563F721}" type="pres">
      <dgm:prSet presAssocID="{63ADA6E8-A551-4037-BE8D-F1810108DA15}" presName="Accent" presStyleLbl="node1" presStyleIdx="2" presStyleCnt="3"/>
      <dgm:spPr>
        <a:solidFill>
          <a:srgbClr val="15B292"/>
        </a:solidFill>
      </dgm:spPr>
    </dgm:pt>
    <dgm:pt modelId="{924FE8DD-75F2-462A-9106-627DB116C620}" type="pres">
      <dgm:prSet presAssocID="{63ADA6E8-A551-4037-BE8D-F1810108DA15}" presName="Parent3" presStyleLbl="revTx" presStyleIdx="2" presStyleCnt="3">
        <dgm:presLayoutVars>
          <dgm:chMax val="1"/>
          <dgm:chPref val="1"/>
          <dgm:bulletEnabled val="1"/>
        </dgm:presLayoutVars>
      </dgm:prSet>
      <dgm:spPr/>
    </dgm:pt>
  </dgm:ptLst>
  <dgm:cxnLst>
    <dgm:cxn modelId="{0469972A-BA60-44C8-A973-A2CB9724156E}" type="presOf" srcId="{85D448F3-151A-492E-A102-54280B1241E9}" destId="{D5FC6E50-331C-458B-A44A-B46892414B4B}" srcOrd="0" destOrd="0" presId="urn:microsoft.com/office/officeart/2009/layout/CircleArrowProcess"/>
    <dgm:cxn modelId="{01D62631-E33E-4DEE-A511-539A9C38FA33}" srcId="{BAD54AD0-6914-416A-B659-EBBD64916F5D}" destId="{63ADA6E8-A551-4037-BE8D-F1810108DA15}" srcOrd="2" destOrd="0" parTransId="{67A320CC-A846-460F-8AF3-AE566B80E75F}" sibTransId="{169E7AC4-B68D-498B-8A8E-6F875FE21E70}"/>
    <dgm:cxn modelId="{E934C149-3F52-4DD5-B86A-0956CA8B6849}" srcId="{BAD54AD0-6914-416A-B659-EBBD64916F5D}" destId="{85D448F3-151A-492E-A102-54280B1241E9}" srcOrd="0" destOrd="0" parTransId="{A3EE1100-89A9-4FE8-B6D7-FAD333DA8204}" sibTransId="{7CB0717B-068D-4904-A603-A2B40CD31902}"/>
    <dgm:cxn modelId="{75707B6F-1277-4736-B982-7E769FD6DF08}" type="presOf" srcId="{63ADA6E8-A551-4037-BE8D-F1810108DA15}" destId="{924FE8DD-75F2-462A-9106-627DB116C620}" srcOrd="0" destOrd="0" presId="urn:microsoft.com/office/officeart/2009/layout/CircleArrowProcess"/>
    <dgm:cxn modelId="{C9BCA870-A5FA-499D-AF0D-B9C6B5BF0592}" srcId="{BAD54AD0-6914-416A-B659-EBBD64916F5D}" destId="{8173B675-C934-4961-A638-65E566FA10A6}" srcOrd="1" destOrd="0" parTransId="{69EB50E1-2AEB-4C72-8279-95D7DBEAB7D3}" sibTransId="{595C093B-A69A-42AB-B30B-3710E21D67C5}"/>
    <dgm:cxn modelId="{81AD938C-3587-4398-AEDB-2CF343A51038}" type="presOf" srcId="{BAD54AD0-6914-416A-B659-EBBD64916F5D}" destId="{2FAC7E2E-332B-4F86-805A-B8BF69193232}" srcOrd="0" destOrd="0" presId="urn:microsoft.com/office/officeart/2009/layout/CircleArrowProcess"/>
    <dgm:cxn modelId="{D78D809D-66A5-4AAD-A183-E276A1F77536}" type="presOf" srcId="{8173B675-C934-4961-A638-65E566FA10A6}" destId="{718E40E6-B690-4BB0-87B9-C3057D16AED4}" srcOrd="0" destOrd="0" presId="urn:microsoft.com/office/officeart/2009/layout/CircleArrowProcess"/>
    <dgm:cxn modelId="{A6FE7AB2-CB38-4E1C-B0A2-9A552F0FCAD1}" type="presParOf" srcId="{2FAC7E2E-332B-4F86-805A-B8BF69193232}" destId="{65208196-C2AE-4FC9-9734-BF48238B1E0C}" srcOrd="0" destOrd="0" presId="urn:microsoft.com/office/officeart/2009/layout/CircleArrowProcess"/>
    <dgm:cxn modelId="{E1229994-72A7-4707-BB0B-37082BD27993}" type="presParOf" srcId="{65208196-C2AE-4FC9-9734-BF48238B1E0C}" destId="{0156E929-A0E8-4741-942E-5C6EE2E44BB1}" srcOrd="0" destOrd="0" presId="urn:microsoft.com/office/officeart/2009/layout/CircleArrowProcess"/>
    <dgm:cxn modelId="{A49C15C5-8A6A-4A03-94B2-AF01F2711B62}" type="presParOf" srcId="{2FAC7E2E-332B-4F86-805A-B8BF69193232}" destId="{D5FC6E50-331C-458B-A44A-B46892414B4B}" srcOrd="1" destOrd="0" presId="urn:microsoft.com/office/officeart/2009/layout/CircleArrowProcess"/>
    <dgm:cxn modelId="{FC7322B7-FEDA-452B-A503-23704B61919F}" type="presParOf" srcId="{2FAC7E2E-332B-4F86-805A-B8BF69193232}" destId="{16E6C84E-7BF2-479B-BC39-1A105E7F190D}" srcOrd="2" destOrd="0" presId="urn:microsoft.com/office/officeart/2009/layout/CircleArrowProcess"/>
    <dgm:cxn modelId="{03186025-638E-498F-A91E-97F1AD633154}" type="presParOf" srcId="{16E6C84E-7BF2-479B-BC39-1A105E7F190D}" destId="{F658E615-B8E6-4227-AA63-BBE82A229386}" srcOrd="0" destOrd="0" presId="urn:microsoft.com/office/officeart/2009/layout/CircleArrowProcess"/>
    <dgm:cxn modelId="{F77E6F6C-0D85-460C-B10B-801DAFED40F0}" type="presParOf" srcId="{2FAC7E2E-332B-4F86-805A-B8BF69193232}" destId="{718E40E6-B690-4BB0-87B9-C3057D16AED4}" srcOrd="3" destOrd="0" presId="urn:microsoft.com/office/officeart/2009/layout/CircleArrowProcess"/>
    <dgm:cxn modelId="{3795CAA3-A2E1-4C73-89E3-45089D20272E}" type="presParOf" srcId="{2FAC7E2E-332B-4F86-805A-B8BF69193232}" destId="{87B0F617-5612-4B5E-A36B-27D515618398}" srcOrd="4" destOrd="0" presId="urn:microsoft.com/office/officeart/2009/layout/CircleArrowProcess"/>
    <dgm:cxn modelId="{CBCCECD3-D1E0-4702-97D6-DD7CAC0AD4FC}" type="presParOf" srcId="{87B0F617-5612-4B5E-A36B-27D515618398}" destId="{107F2471-5D4E-4689-A244-37E07563F721}" srcOrd="0" destOrd="0" presId="urn:microsoft.com/office/officeart/2009/layout/CircleArrowProcess"/>
    <dgm:cxn modelId="{7A223097-1B88-442B-A500-5AB86DF2D16D}" type="presParOf" srcId="{2FAC7E2E-332B-4F86-805A-B8BF69193232}" destId="{924FE8DD-75F2-462A-9106-627DB116C620}"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AD54AD0-6914-416A-B659-EBBD64916F5D}"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US"/>
        </a:p>
      </dgm:t>
    </dgm:pt>
    <dgm:pt modelId="{85D448F3-151A-492E-A102-54280B1241E9}">
      <dgm:prSet phldrT="[Text]" custT="1"/>
      <dgm:spPr/>
      <dgm:t>
        <a:bodyPr/>
        <a:lstStyle/>
        <a:p>
          <a:r>
            <a:rPr lang="en-US" sz="1400" dirty="0">
              <a:latin typeface="Candara" panose="020E0502030303020204" pitchFamily="34" charset="0"/>
            </a:rPr>
            <a:t>Planning Engagement</a:t>
          </a:r>
        </a:p>
      </dgm:t>
    </dgm:pt>
    <dgm:pt modelId="{A3EE1100-89A9-4FE8-B6D7-FAD333DA8204}" type="parTrans" cxnId="{E934C149-3F52-4DD5-B86A-0956CA8B6849}">
      <dgm:prSet/>
      <dgm:spPr/>
      <dgm:t>
        <a:bodyPr/>
        <a:lstStyle/>
        <a:p>
          <a:endParaRPr lang="en-US" sz="2000">
            <a:latin typeface="Candara" panose="020E0502030303020204" pitchFamily="34" charset="0"/>
          </a:endParaRPr>
        </a:p>
      </dgm:t>
    </dgm:pt>
    <dgm:pt modelId="{7CB0717B-068D-4904-A603-A2B40CD31902}" type="sibTrans" cxnId="{E934C149-3F52-4DD5-B86A-0956CA8B6849}">
      <dgm:prSet/>
      <dgm:spPr/>
      <dgm:t>
        <a:bodyPr/>
        <a:lstStyle/>
        <a:p>
          <a:endParaRPr lang="en-US" sz="2000">
            <a:latin typeface="Candara" panose="020E0502030303020204" pitchFamily="34" charset="0"/>
          </a:endParaRPr>
        </a:p>
      </dgm:t>
    </dgm:pt>
    <dgm:pt modelId="{8173B675-C934-4961-A638-65E566FA10A6}">
      <dgm:prSet phldrT="[Text]" custT="1"/>
      <dgm:spPr/>
      <dgm:t>
        <a:bodyPr/>
        <a:lstStyle/>
        <a:p>
          <a:r>
            <a:rPr lang="en-US" sz="1400" dirty="0">
              <a:latin typeface="Candara" panose="020E0502030303020204" pitchFamily="34" charset="0"/>
            </a:rPr>
            <a:t>Putting Efforts into Practice</a:t>
          </a:r>
        </a:p>
      </dgm:t>
    </dgm:pt>
    <dgm:pt modelId="{69EB50E1-2AEB-4C72-8279-95D7DBEAB7D3}" type="parTrans" cxnId="{C9BCA870-A5FA-499D-AF0D-B9C6B5BF0592}">
      <dgm:prSet/>
      <dgm:spPr/>
      <dgm:t>
        <a:bodyPr/>
        <a:lstStyle/>
        <a:p>
          <a:endParaRPr lang="en-US" sz="2000">
            <a:latin typeface="Candara" panose="020E0502030303020204" pitchFamily="34" charset="0"/>
          </a:endParaRPr>
        </a:p>
      </dgm:t>
    </dgm:pt>
    <dgm:pt modelId="{595C093B-A69A-42AB-B30B-3710E21D67C5}" type="sibTrans" cxnId="{C9BCA870-A5FA-499D-AF0D-B9C6B5BF0592}">
      <dgm:prSet/>
      <dgm:spPr/>
      <dgm:t>
        <a:bodyPr/>
        <a:lstStyle/>
        <a:p>
          <a:endParaRPr lang="en-US" sz="2000">
            <a:latin typeface="Candara" panose="020E0502030303020204" pitchFamily="34" charset="0"/>
          </a:endParaRPr>
        </a:p>
      </dgm:t>
    </dgm:pt>
    <dgm:pt modelId="{63ADA6E8-A551-4037-BE8D-F1810108DA15}">
      <dgm:prSet phldrT="[Text]" custT="1"/>
      <dgm:spPr/>
      <dgm:t>
        <a:bodyPr/>
        <a:lstStyle/>
        <a:p>
          <a:r>
            <a:rPr lang="en-US" sz="1400" dirty="0">
              <a:latin typeface="Candara" panose="020E0502030303020204" pitchFamily="34" charset="0"/>
            </a:rPr>
            <a:t>Promoting Evaluation &amp; Dissemination</a:t>
          </a:r>
        </a:p>
      </dgm:t>
    </dgm:pt>
    <dgm:pt modelId="{67A320CC-A846-460F-8AF3-AE566B80E75F}" type="parTrans" cxnId="{01D62631-E33E-4DEE-A511-539A9C38FA33}">
      <dgm:prSet/>
      <dgm:spPr/>
      <dgm:t>
        <a:bodyPr/>
        <a:lstStyle/>
        <a:p>
          <a:endParaRPr lang="en-US" sz="2000">
            <a:latin typeface="Candara" panose="020E0502030303020204" pitchFamily="34" charset="0"/>
          </a:endParaRPr>
        </a:p>
      </dgm:t>
    </dgm:pt>
    <dgm:pt modelId="{169E7AC4-B68D-498B-8A8E-6F875FE21E70}" type="sibTrans" cxnId="{01D62631-E33E-4DEE-A511-539A9C38FA33}">
      <dgm:prSet/>
      <dgm:spPr/>
      <dgm:t>
        <a:bodyPr/>
        <a:lstStyle/>
        <a:p>
          <a:endParaRPr lang="en-US" sz="2000">
            <a:latin typeface="Candara" panose="020E0502030303020204" pitchFamily="34" charset="0"/>
          </a:endParaRPr>
        </a:p>
      </dgm:t>
    </dgm:pt>
    <dgm:pt modelId="{2FAC7E2E-332B-4F86-805A-B8BF69193232}" type="pres">
      <dgm:prSet presAssocID="{BAD54AD0-6914-416A-B659-EBBD64916F5D}" presName="Name0" presStyleCnt="0">
        <dgm:presLayoutVars>
          <dgm:chMax val="7"/>
          <dgm:chPref val="7"/>
          <dgm:dir/>
          <dgm:animLvl val="lvl"/>
        </dgm:presLayoutVars>
      </dgm:prSet>
      <dgm:spPr/>
    </dgm:pt>
    <dgm:pt modelId="{65208196-C2AE-4FC9-9734-BF48238B1E0C}" type="pres">
      <dgm:prSet presAssocID="{85D448F3-151A-492E-A102-54280B1241E9}" presName="Accent1" presStyleCnt="0"/>
      <dgm:spPr/>
    </dgm:pt>
    <dgm:pt modelId="{0156E929-A0E8-4741-942E-5C6EE2E44BB1}" type="pres">
      <dgm:prSet presAssocID="{85D448F3-151A-492E-A102-54280B1241E9}" presName="Accent" presStyleLbl="node1" presStyleIdx="0" presStyleCnt="3"/>
      <dgm:spPr>
        <a:solidFill>
          <a:srgbClr val="000064"/>
        </a:solidFill>
      </dgm:spPr>
    </dgm:pt>
    <dgm:pt modelId="{D5FC6E50-331C-458B-A44A-B46892414B4B}" type="pres">
      <dgm:prSet presAssocID="{85D448F3-151A-492E-A102-54280B1241E9}" presName="Parent1" presStyleLbl="revTx" presStyleIdx="0" presStyleCnt="3">
        <dgm:presLayoutVars>
          <dgm:chMax val="1"/>
          <dgm:chPref val="1"/>
          <dgm:bulletEnabled val="1"/>
        </dgm:presLayoutVars>
      </dgm:prSet>
      <dgm:spPr/>
    </dgm:pt>
    <dgm:pt modelId="{16E6C84E-7BF2-479B-BC39-1A105E7F190D}" type="pres">
      <dgm:prSet presAssocID="{8173B675-C934-4961-A638-65E566FA10A6}" presName="Accent2" presStyleCnt="0"/>
      <dgm:spPr/>
    </dgm:pt>
    <dgm:pt modelId="{F658E615-B8E6-4227-AA63-BBE82A229386}" type="pres">
      <dgm:prSet presAssocID="{8173B675-C934-4961-A638-65E566FA10A6}" presName="Accent" presStyleLbl="node1" presStyleIdx="1" presStyleCnt="3"/>
      <dgm:spPr>
        <a:solidFill>
          <a:srgbClr val="4B91ED"/>
        </a:solidFill>
      </dgm:spPr>
    </dgm:pt>
    <dgm:pt modelId="{718E40E6-B690-4BB0-87B9-C3057D16AED4}" type="pres">
      <dgm:prSet presAssocID="{8173B675-C934-4961-A638-65E566FA10A6}" presName="Parent2" presStyleLbl="revTx" presStyleIdx="1" presStyleCnt="3">
        <dgm:presLayoutVars>
          <dgm:chMax val="1"/>
          <dgm:chPref val="1"/>
          <dgm:bulletEnabled val="1"/>
        </dgm:presLayoutVars>
      </dgm:prSet>
      <dgm:spPr/>
    </dgm:pt>
    <dgm:pt modelId="{87B0F617-5612-4B5E-A36B-27D515618398}" type="pres">
      <dgm:prSet presAssocID="{63ADA6E8-A551-4037-BE8D-F1810108DA15}" presName="Accent3" presStyleCnt="0"/>
      <dgm:spPr/>
    </dgm:pt>
    <dgm:pt modelId="{107F2471-5D4E-4689-A244-37E07563F721}" type="pres">
      <dgm:prSet presAssocID="{63ADA6E8-A551-4037-BE8D-F1810108DA15}" presName="Accent" presStyleLbl="node1" presStyleIdx="2" presStyleCnt="3"/>
      <dgm:spPr>
        <a:solidFill>
          <a:srgbClr val="15B292"/>
        </a:solidFill>
      </dgm:spPr>
    </dgm:pt>
    <dgm:pt modelId="{924FE8DD-75F2-462A-9106-627DB116C620}" type="pres">
      <dgm:prSet presAssocID="{63ADA6E8-A551-4037-BE8D-F1810108DA15}" presName="Parent3" presStyleLbl="revTx" presStyleIdx="2" presStyleCnt="3">
        <dgm:presLayoutVars>
          <dgm:chMax val="1"/>
          <dgm:chPref val="1"/>
          <dgm:bulletEnabled val="1"/>
        </dgm:presLayoutVars>
      </dgm:prSet>
      <dgm:spPr/>
    </dgm:pt>
  </dgm:ptLst>
  <dgm:cxnLst>
    <dgm:cxn modelId="{0469972A-BA60-44C8-A973-A2CB9724156E}" type="presOf" srcId="{85D448F3-151A-492E-A102-54280B1241E9}" destId="{D5FC6E50-331C-458B-A44A-B46892414B4B}" srcOrd="0" destOrd="0" presId="urn:microsoft.com/office/officeart/2009/layout/CircleArrowProcess"/>
    <dgm:cxn modelId="{01D62631-E33E-4DEE-A511-539A9C38FA33}" srcId="{BAD54AD0-6914-416A-B659-EBBD64916F5D}" destId="{63ADA6E8-A551-4037-BE8D-F1810108DA15}" srcOrd="2" destOrd="0" parTransId="{67A320CC-A846-460F-8AF3-AE566B80E75F}" sibTransId="{169E7AC4-B68D-498B-8A8E-6F875FE21E70}"/>
    <dgm:cxn modelId="{E934C149-3F52-4DD5-B86A-0956CA8B6849}" srcId="{BAD54AD0-6914-416A-B659-EBBD64916F5D}" destId="{85D448F3-151A-492E-A102-54280B1241E9}" srcOrd="0" destOrd="0" parTransId="{A3EE1100-89A9-4FE8-B6D7-FAD333DA8204}" sibTransId="{7CB0717B-068D-4904-A603-A2B40CD31902}"/>
    <dgm:cxn modelId="{75707B6F-1277-4736-B982-7E769FD6DF08}" type="presOf" srcId="{63ADA6E8-A551-4037-BE8D-F1810108DA15}" destId="{924FE8DD-75F2-462A-9106-627DB116C620}" srcOrd="0" destOrd="0" presId="urn:microsoft.com/office/officeart/2009/layout/CircleArrowProcess"/>
    <dgm:cxn modelId="{C9BCA870-A5FA-499D-AF0D-B9C6B5BF0592}" srcId="{BAD54AD0-6914-416A-B659-EBBD64916F5D}" destId="{8173B675-C934-4961-A638-65E566FA10A6}" srcOrd="1" destOrd="0" parTransId="{69EB50E1-2AEB-4C72-8279-95D7DBEAB7D3}" sibTransId="{595C093B-A69A-42AB-B30B-3710E21D67C5}"/>
    <dgm:cxn modelId="{81AD938C-3587-4398-AEDB-2CF343A51038}" type="presOf" srcId="{BAD54AD0-6914-416A-B659-EBBD64916F5D}" destId="{2FAC7E2E-332B-4F86-805A-B8BF69193232}" srcOrd="0" destOrd="0" presId="urn:microsoft.com/office/officeart/2009/layout/CircleArrowProcess"/>
    <dgm:cxn modelId="{D78D809D-66A5-4AAD-A183-E276A1F77536}" type="presOf" srcId="{8173B675-C934-4961-A638-65E566FA10A6}" destId="{718E40E6-B690-4BB0-87B9-C3057D16AED4}" srcOrd="0" destOrd="0" presId="urn:microsoft.com/office/officeart/2009/layout/CircleArrowProcess"/>
    <dgm:cxn modelId="{A6FE7AB2-CB38-4E1C-B0A2-9A552F0FCAD1}" type="presParOf" srcId="{2FAC7E2E-332B-4F86-805A-B8BF69193232}" destId="{65208196-C2AE-4FC9-9734-BF48238B1E0C}" srcOrd="0" destOrd="0" presId="urn:microsoft.com/office/officeart/2009/layout/CircleArrowProcess"/>
    <dgm:cxn modelId="{E1229994-72A7-4707-BB0B-37082BD27993}" type="presParOf" srcId="{65208196-C2AE-4FC9-9734-BF48238B1E0C}" destId="{0156E929-A0E8-4741-942E-5C6EE2E44BB1}" srcOrd="0" destOrd="0" presId="urn:microsoft.com/office/officeart/2009/layout/CircleArrowProcess"/>
    <dgm:cxn modelId="{A49C15C5-8A6A-4A03-94B2-AF01F2711B62}" type="presParOf" srcId="{2FAC7E2E-332B-4F86-805A-B8BF69193232}" destId="{D5FC6E50-331C-458B-A44A-B46892414B4B}" srcOrd="1" destOrd="0" presId="urn:microsoft.com/office/officeart/2009/layout/CircleArrowProcess"/>
    <dgm:cxn modelId="{FC7322B7-FEDA-452B-A503-23704B61919F}" type="presParOf" srcId="{2FAC7E2E-332B-4F86-805A-B8BF69193232}" destId="{16E6C84E-7BF2-479B-BC39-1A105E7F190D}" srcOrd="2" destOrd="0" presId="urn:microsoft.com/office/officeart/2009/layout/CircleArrowProcess"/>
    <dgm:cxn modelId="{03186025-638E-498F-A91E-97F1AD633154}" type="presParOf" srcId="{16E6C84E-7BF2-479B-BC39-1A105E7F190D}" destId="{F658E615-B8E6-4227-AA63-BBE82A229386}" srcOrd="0" destOrd="0" presId="urn:microsoft.com/office/officeart/2009/layout/CircleArrowProcess"/>
    <dgm:cxn modelId="{F77E6F6C-0D85-460C-B10B-801DAFED40F0}" type="presParOf" srcId="{2FAC7E2E-332B-4F86-805A-B8BF69193232}" destId="{718E40E6-B690-4BB0-87B9-C3057D16AED4}" srcOrd="3" destOrd="0" presId="urn:microsoft.com/office/officeart/2009/layout/CircleArrowProcess"/>
    <dgm:cxn modelId="{3795CAA3-A2E1-4C73-89E3-45089D20272E}" type="presParOf" srcId="{2FAC7E2E-332B-4F86-805A-B8BF69193232}" destId="{87B0F617-5612-4B5E-A36B-27D515618398}" srcOrd="4" destOrd="0" presId="urn:microsoft.com/office/officeart/2009/layout/CircleArrowProcess"/>
    <dgm:cxn modelId="{CBCCECD3-D1E0-4702-97D6-DD7CAC0AD4FC}" type="presParOf" srcId="{87B0F617-5612-4B5E-A36B-27D515618398}" destId="{107F2471-5D4E-4689-A244-37E07563F721}" srcOrd="0" destOrd="0" presId="urn:microsoft.com/office/officeart/2009/layout/CircleArrowProcess"/>
    <dgm:cxn modelId="{7A223097-1B88-442B-A500-5AB86DF2D16D}" type="presParOf" srcId="{2FAC7E2E-332B-4F86-805A-B8BF69193232}" destId="{924FE8DD-75F2-462A-9106-627DB116C620}"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CE4D4-0DD7-4DFE-9FF8-690430030243}">
      <dsp:nvSpPr>
        <dsp:cNvPr id="0" name=""/>
        <dsp:cNvSpPr/>
      </dsp:nvSpPr>
      <dsp:spPr>
        <a:xfrm>
          <a:off x="1460372" y="-44447"/>
          <a:ext cx="1881165" cy="1081073"/>
        </a:xfrm>
        <a:prstGeom prst="roundRect">
          <a:avLst/>
        </a:prstGeom>
        <a:solidFill>
          <a:srgbClr val="000064"/>
        </a:solidFill>
        <a:ln w="12700" cap="flat" cmpd="sng" algn="ctr">
          <a:solidFill>
            <a:srgbClr val="0000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ndara" panose="020E0502030303020204" pitchFamily="34" charset="0"/>
              <a:ea typeface="Source Sans Pro" panose="020B0503030403020204" pitchFamily="34" charset="0"/>
            </a:rPr>
            <a:t>Evidence for the Intervention</a:t>
          </a:r>
        </a:p>
      </dsp:txBody>
      <dsp:txXfrm>
        <a:off x="1513146" y="8327"/>
        <a:ext cx="1775617" cy="975525"/>
      </dsp:txXfrm>
    </dsp:sp>
    <dsp:sp modelId="{089F3C4A-2C24-43F4-80BD-762812CBC79D}">
      <dsp:nvSpPr>
        <dsp:cNvPr id="0" name=""/>
        <dsp:cNvSpPr/>
      </dsp:nvSpPr>
      <dsp:spPr>
        <a:xfrm>
          <a:off x="605128" y="496089"/>
          <a:ext cx="3591653" cy="3591653"/>
        </a:xfrm>
        <a:custGeom>
          <a:avLst/>
          <a:gdLst/>
          <a:ahLst/>
          <a:cxnLst/>
          <a:rect l="0" t="0" r="0" b="0"/>
          <a:pathLst>
            <a:path>
              <a:moveTo>
                <a:pt x="2741932" y="269433"/>
              </a:moveTo>
              <a:arcTo wR="1795826" hR="1795826" stAng="18107516" swAng="1224631"/>
            </a:path>
          </a:pathLst>
        </a:custGeom>
        <a:noFill/>
        <a:ln w="6350" cap="flat" cmpd="sng" algn="ctr">
          <a:solidFill>
            <a:srgbClr val="000064"/>
          </a:solidFill>
          <a:prstDash val="solid"/>
          <a:miter lim="800000"/>
        </a:ln>
        <a:effectLst/>
      </dsp:spPr>
      <dsp:style>
        <a:lnRef idx="1">
          <a:scrgbClr r="0" g="0" b="0"/>
        </a:lnRef>
        <a:fillRef idx="0">
          <a:scrgbClr r="0" g="0" b="0"/>
        </a:fillRef>
        <a:effectRef idx="0">
          <a:scrgbClr r="0" g="0" b="0"/>
        </a:effectRef>
        <a:fontRef idx="minor"/>
      </dsp:style>
    </dsp:sp>
    <dsp:sp modelId="{75FB70AF-264B-4E6B-AD7C-C4097F1FB65D}">
      <dsp:nvSpPr>
        <dsp:cNvPr id="0" name=""/>
        <dsp:cNvSpPr/>
      </dsp:nvSpPr>
      <dsp:spPr>
        <a:xfrm>
          <a:off x="3168304" y="1196438"/>
          <a:ext cx="1881165" cy="1081073"/>
        </a:xfrm>
        <a:prstGeom prst="roundRect">
          <a:avLst/>
        </a:prstGeom>
        <a:solidFill>
          <a:srgbClr val="4B91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ndara" panose="020E0502030303020204" pitchFamily="34" charset="0"/>
              <a:ea typeface="Source Sans Pro" panose="020B0503030403020204" pitchFamily="34" charset="0"/>
            </a:rPr>
            <a:t>Partner Engagement</a:t>
          </a:r>
        </a:p>
      </dsp:txBody>
      <dsp:txXfrm>
        <a:off x="3221078" y="1249212"/>
        <a:ext cx="1775617" cy="975525"/>
      </dsp:txXfrm>
    </dsp:sp>
    <dsp:sp modelId="{118141EE-8626-4A8D-A7F0-31AF44A9EAC8}">
      <dsp:nvSpPr>
        <dsp:cNvPr id="0" name=""/>
        <dsp:cNvSpPr/>
      </dsp:nvSpPr>
      <dsp:spPr>
        <a:xfrm>
          <a:off x="605128" y="496089"/>
          <a:ext cx="3591653" cy="3591653"/>
        </a:xfrm>
        <a:custGeom>
          <a:avLst/>
          <a:gdLst/>
          <a:ahLst/>
          <a:cxnLst/>
          <a:rect l="0" t="0" r="0" b="0"/>
          <a:pathLst>
            <a:path>
              <a:moveTo>
                <a:pt x="3591646" y="1791017"/>
              </a:moveTo>
              <a:arcTo wR="1795826" hR="1795826" stAng="21590795" swAng="1822762"/>
            </a:path>
          </a:pathLst>
        </a:custGeom>
        <a:noFill/>
        <a:ln w="6350" cap="flat" cmpd="sng" algn="ctr">
          <a:solidFill>
            <a:srgbClr val="000064"/>
          </a:solidFill>
          <a:prstDash val="solid"/>
          <a:miter lim="800000"/>
        </a:ln>
        <a:effectLst/>
      </dsp:spPr>
      <dsp:style>
        <a:lnRef idx="1">
          <a:scrgbClr r="0" g="0" b="0"/>
        </a:lnRef>
        <a:fillRef idx="0">
          <a:scrgbClr r="0" g="0" b="0"/>
        </a:fillRef>
        <a:effectRef idx="0">
          <a:scrgbClr r="0" g="0" b="0"/>
        </a:effectRef>
        <a:fontRef idx="minor"/>
      </dsp:style>
    </dsp:sp>
    <dsp:sp modelId="{2147AB82-1614-436E-BD21-19F9BA185D67}">
      <dsp:nvSpPr>
        <dsp:cNvPr id="0" name=""/>
        <dsp:cNvSpPr/>
      </dsp:nvSpPr>
      <dsp:spPr>
        <a:xfrm>
          <a:off x="2515932" y="3204233"/>
          <a:ext cx="1881165" cy="1081073"/>
        </a:xfrm>
        <a:prstGeom prst="roundRect">
          <a:avLst/>
        </a:prstGeom>
        <a:solidFill>
          <a:srgbClr val="FEC5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ndara" panose="020E0502030303020204" pitchFamily="34" charset="0"/>
              <a:ea typeface="Source Sans Pro" panose="020B0503030403020204" pitchFamily="34" charset="0"/>
            </a:rPr>
            <a:t>Contextual Determinants</a:t>
          </a:r>
        </a:p>
      </dsp:txBody>
      <dsp:txXfrm>
        <a:off x="2568706" y="3257007"/>
        <a:ext cx="1775617" cy="975525"/>
      </dsp:txXfrm>
    </dsp:sp>
    <dsp:sp modelId="{DBF52755-C84C-4737-9443-2C915D494A21}">
      <dsp:nvSpPr>
        <dsp:cNvPr id="0" name=""/>
        <dsp:cNvSpPr/>
      </dsp:nvSpPr>
      <dsp:spPr>
        <a:xfrm>
          <a:off x="605128" y="496089"/>
          <a:ext cx="3591653" cy="3591653"/>
        </a:xfrm>
        <a:custGeom>
          <a:avLst/>
          <a:gdLst/>
          <a:ahLst/>
          <a:cxnLst/>
          <a:rect l="0" t="0" r="0" b="0"/>
          <a:pathLst>
            <a:path>
              <a:moveTo>
                <a:pt x="1908509" y="3588114"/>
              </a:moveTo>
              <a:arcTo wR="1795826" hR="1795826" stAng="5184150" swAng="43169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50AC822-42ED-4F93-8B77-573DE8B0243D}">
      <dsp:nvSpPr>
        <dsp:cNvPr id="0" name=""/>
        <dsp:cNvSpPr/>
      </dsp:nvSpPr>
      <dsp:spPr>
        <a:xfrm>
          <a:off x="404811" y="3204233"/>
          <a:ext cx="1881165" cy="1081073"/>
        </a:xfrm>
        <a:prstGeom prst="roundRect">
          <a:avLst/>
        </a:prstGeom>
        <a:solidFill>
          <a:srgbClr val="15B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ndara" panose="020E0502030303020204" pitchFamily="34" charset="0"/>
              <a:ea typeface="Source Sans Pro" panose="020B0503030403020204" pitchFamily="34" charset="0"/>
            </a:rPr>
            <a:t>Implementation &amp; Sustainment Strategies</a:t>
          </a:r>
        </a:p>
      </dsp:txBody>
      <dsp:txXfrm>
        <a:off x="457585" y="3257007"/>
        <a:ext cx="1775617" cy="975525"/>
      </dsp:txXfrm>
    </dsp:sp>
    <dsp:sp modelId="{5928410A-F134-46AA-8D84-0C5A2ED38831}">
      <dsp:nvSpPr>
        <dsp:cNvPr id="0" name=""/>
        <dsp:cNvSpPr/>
      </dsp:nvSpPr>
      <dsp:spPr>
        <a:xfrm>
          <a:off x="612231" y="508240"/>
          <a:ext cx="3591653" cy="3591653"/>
        </a:xfrm>
        <a:custGeom>
          <a:avLst/>
          <a:gdLst/>
          <a:ahLst/>
          <a:cxnLst/>
          <a:rect l="0" t="0" r="0" b="0"/>
          <a:pathLst>
            <a:path>
              <a:moveTo>
                <a:pt x="237231" y="2687888"/>
              </a:moveTo>
              <a:arcTo wR="1795826" hR="1795826" stAng="9012921" swAng="1775278"/>
            </a:path>
          </a:pathLst>
        </a:custGeom>
        <a:noFill/>
        <a:ln w="6350" cap="flat" cmpd="sng" algn="ctr">
          <a:solidFill>
            <a:srgbClr val="000064"/>
          </a:solidFill>
          <a:prstDash val="solid"/>
          <a:miter lim="800000"/>
        </a:ln>
        <a:effectLst/>
      </dsp:spPr>
      <dsp:style>
        <a:lnRef idx="1">
          <a:scrgbClr r="0" g="0" b="0"/>
        </a:lnRef>
        <a:fillRef idx="0">
          <a:scrgbClr r="0" g="0" b="0"/>
        </a:fillRef>
        <a:effectRef idx="0">
          <a:scrgbClr r="0" g="0" b="0"/>
        </a:effectRef>
        <a:fontRef idx="minor"/>
      </dsp:style>
    </dsp:sp>
    <dsp:sp modelId="{33D8D6BB-F9D2-4EFD-8366-5CE2AEFC1224}">
      <dsp:nvSpPr>
        <dsp:cNvPr id="0" name=""/>
        <dsp:cNvSpPr/>
      </dsp:nvSpPr>
      <dsp:spPr>
        <a:xfrm>
          <a:off x="-247560" y="1219807"/>
          <a:ext cx="1881165" cy="1081073"/>
        </a:xfrm>
        <a:prstGeom prst="roundRect">
          <a:avLst/>
        </a:prstGeom>
        <a:solidFill>
          <a:srgbClr val="E71D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ndara" panose="020E0502030303020204" pitchFamily="34" charset="0"/>
              <a:ea typeface="Source Sans Pro" panose="020B0503030403020204" pitchFamily="34" charset="0"/>
            </a:rPr>
            <a:t>Implementation &amp; Sustainment Outcomes</a:t>
          </a:r>
        </a:p>
      </dsp:txBody>
      <dsp:txXfrm>
        <a:off x="-194786" y="1272581"/>
        <a:ext cx="1775617" cy="975525"/>
      </dsp:txXfrm>
    </dsp:sp>
    <dsp:sp modelId="{355DAB65-B581-4DEE-AEA2-D5E6CE1E239B}">
      <dsp:nvSpPr>
        <dsp:cNvPr id="0" name=""/>
        <dsp:cNvSpPr/>
      </dsp:nvSpPr>
      <dsp:spPr>
        <a:xfrm>
          <a:off x="621487" y="485909"/>
          <a:ext cx="3591653" cy="3591653"/>
        </a:xfrm>
        <a:custGeom>
          <a:avLst/>
          <a:gdLst/>
          <a:ahLst/>
          <a:cxnLst/>
          <a:rect l="0" t="0" r="0" b="0"/>
          <a:pathLst>
            <a:path>
              <a:moveTo>
                <a:pt x="351601" y="728490"/>
              </a:moveTo>
              <a:arcTo wR="1795826" hR="1795826" stAng="12987946" swAng="1267227"/>
            </a:path>
          </a:pathLst>
        </a:custGeom>
        <a:noFill/>
        <a:ln w="6350" cap="flat" cmpd="sng" algn="ctr">
          <a:solidFill>
            <a:srgbClr val="000064"/>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6E929-A0E8-4741-942E-5C6EE2E44BB1}">
      <dsp:nvSpPr>
        <dsp:cNvPr id="0" name=""/>
        <dsp:cNvSpPr/>
      </dsp:nvSpPr>
      <dsp:spPr>
        <a:xfrm>
          <a:off x="1297386" y="379783"/>
          <a:ext cx="2245233" cy="2245574"/>
        </a:xfrm>
        <a:prstGeom prst="circularArrow">
          <a:avLst>
            <a:gd name="adj1" fmla="val 10980"/>
            <a:gd name="adj2" fmla="val 1142322"/>
            <a:gd name="adj3" fmla="val 4500000"/>
            <a:gd name="adj4" fmla="val 10800000"/>
            <a:gd name="adj5" fmla="val 12500"/>
          </a:avLst>
        </a:prstGeom>
        <a:solidFill>
          <a:srgbClr val="0000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FC6E50-331C-458B-A44A-B46892414B4B}">
      <dsp:nvSpPr>
        <dsp:cNvPr id="0" name=""/>
        <dsp:cNvSpPr/>
      </dsp:nvSpPr>
      <dsp:spPr>
        <a:xfrm>
          <a:off x="1793656" y="1190503"/>
          <a:ext cx="1247632" cy="62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ndara" panose="020E0502030303020204" pitchFamily="34" charset="0"/>
            </a:rPr>
            <a:t>Planning Engagement</a:t>
          </a:r>
        </a:p>
      </dsp:txBody>
      <dsp:txXfrm>
        <a:off x="1793656" y="1190503"/>
        <a:ext cx="1247632" cy="623667"/>
      </dsp:txXfrm>
    </dsp:sp>
    <dsp:sp modelId="{F658E615-B8E6-4227-AA63-BBE82A229386}">
      <dsp:nvSpPr>
        <dsp:cNvPr id="0" name=""/>
        <dsp:cNvSpPr/>
      </dsp:nvSpPr>
      <dsp:spPr>
        <a:xfrm>
          <a:off x="673780" y="1670032"/>
          <a:ext cx="2245233" cy="2245574"/>
        </a:xfrm>
        <a:prstGeom prst="leftCircularArrow">
          <a:avLst>
            <a:gd name="adj1" fmla="val 10980"/>
            <a:gd name="adj2" fmla="val 1142322"/>
            <a:gd name="adj3" fmla="val 6300000"/>
            <a:gd name="adj4" fmla="val 18900000"/>
            <a:gd name="adj5" fmla="val 12500"/>
          </a:avLst>
        </a:prstGeom>
        <a:solidFill>
          <a:srgbClr val="4B91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E40E6-B690-4BB0-87B9-C3057D16AED4}">
      <dsp:nvSpPr>
        <dsp:cNvPr id="0" name=""/>
        <dsp:cNvSpPr/>
      </dsp:nvSpPr>
      <dsp:spPr>
        <a:xfrm>
          <a:off x="1172580" y="2488216"/>
          <a:ext cx="1247632" cy="62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ndara" panose="020E0502030303020204" pitchFamily="34" charset="0"/>
            </a:rPr>
            <a:t>Putting Efforts into Practice</a:t>
          </a:r>
        </a:p>
      </dsp:txBody>
      <dsp:txXfrm>
        <a:off x="1172580" y="2488216"/>
        <a:ext cx="1247632" cy="623667"/>
      </dsp:txXfrm>
    </dsp:sp>
    <dsp:sp modelId="{107F2471-5D4E-4689-A244-37E07563F721}">
      <dsp:nvSpPr>
        <dsp:cNvPr id="0" name=""/>
        <dsp:cNvSpPr/>
      </dsp:nvSpPr>
      <dsp:spPr>
        <a:xfrm>
          <a:off x="1457187" y="3114682"/>
          <a:ext cx="1929003" cy="1929776"/>
        </a:xfrm>
        <a:prstGeom prst="blockArc">
          <a:avLst>
            <a:gd name="adj1" fmla="val 13500000"/>
            <a:gd name="adj2" fmla="val 10800000"/>
            <a:gd name="adj3" fmla="val 12740"/>
          </a:avLst>
        </a:prstGeom>
        <a:solidFill>
          <a:srgbClr val="15B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FE8DD-75F2-462A-9106-627DB116C620}">
      <dsp:nvSpPr>
        <dsp:cNvPr id="0" name=""/>
        <dsp:cNvSpPr/>
      </dsp:nvSpPr>
      <dsp:spPr>
        <a:xfrm>
          <a:off x="1796608" y="3787795"/>
          <a:ext cx="1247632" cy="62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ndara" panose="020E0502030303020204" pitchFamily="34" charset="0"/>
            </a:rPr>
            <a:t>Promoting Evaluation &amp; Dissemination</a:t>
          </a:r>
        </a:p>
      </dsp:txBody>
      <dsp:txXfrm>
        <a:off x="1796608" y="3787795"/>
        <a:ext cx="1247632" cy="6236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A2938-E0E4-422B-960C-986EA05780C3}">
      <dsp:nvSpPr>
        <dsp:cNvPr id="0" name=""/>
        <dsp:cNvSpPr/>
      </dsp:nvSpPr>
      <dsp:spPr>
        <a:xfrm>
          <a:off x="328" y="0"/>
          <a:ext cx="5026744" cy="4565650"/>
        </a:xfrm>
        <a:prstGeom prst="roundRect">
          <a:avLst>
            <a:gd name="adj" fmla="val 10000"/>
          </a:avLst>
        </a:prstGeom>
        <a:solidFill>
          <a:srgbClr val="15B292">
            <a:alpha val="30196"/>
          </a:srgb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ts val="0"/>
            </a:spcAft>
            <a:buNone/>
          </a:pPr>
          <a:r>
            <a:rPr lang="en-US" sz="3200" kern="1200" dirty="0">
              <a:latin typeface="Candara" panose="020E0502030303020204" pitchFamily="34" charset="0"/>
            </a:rPr>
            <a:t>PEARL-PURPLE</a:t>
          </a:r>
          <a:r>
            <a:rPr lang="en-US" sz="3600" kern="1200" dirty="0">
              <a:latin typeface="Candara" panose="020E0502030303020204" pitchFamily="34" charset="0"/>
            </a:rPr>
            <a:t> </a:t>
          </a:r>
        </a:p>
      </dsp:txBody>
      <dsp:txXfrm>
        <a:off x="328" y="0"/>
        <a:ext cx="5026744" cy="1369695"/>
      </dsp:txXfrm>
    </dsp:sp>
    <dsp:sp modelId="{6E63223A-3A39-4FFE-A0C8-33FFD2A8F73E}">
      <dsp:nvSpPr>
        <dsp:cNvPr id="0" name=""/>
        <dsp:cNvSpPr/>
      </dsp:nvSpPr>
      <dsp:spPr>
        <a:xfrm>
          <a:off x="503002" y="1369695"/>
          <a:ext cx="4021395" cy="2967672"/>
        </a:xfrm>
        <a:prstGeom prst="roundRect">
          <a:avLst>
            <a:gd name="adj" fmla="val 10000"/>
          </a:avLst>
        </a:prstGeom>
        <a:solidFill>
          <a:srgbClr val="15B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b="0" i="0" u="none" kern="1200" dirty="0">
              <a:latin typeface="Candara" panose="020E0502030303020204" pitchFamily="34" charset="0"/>
            </a:rPr>
            <a:t>Research Advisory Committee (RAC) at the University of Maryland-College Park Addictions Programs</a:t>
          </a:r>
        </a:p>
        <a:p>
          <a:pPr marL="0" lvl="0" indent="0" algn="l" defTabSz="800100">
            <a:lnSpc>
              <a:spcPct val="90000"/>
            </a:lnSpc>
            <a:spcBef>
              <a:spcPct val="0"/>
            </a:spcBef>
            <a:spcAft>
              <a:spcPct val="35000"/>
            </a:spcAft>
            <a:buNone/>
          </a:pPr>
          <a:r>
            <a:rPr lang="en-US" sz="1800" b="0" i="0" u="none" kern="1200" dirty="0">
              <a:latin typeface="Candara" panose="020E0502030303020204" pitchFamily="34" charset="0"/>
            </a:rPr>
            <a:t>Advised on programmatic/non-research projects and co-develop research proposals</a:t>
          </a:r>
        </a:p>
        <a:p>
          <a:pPr marL="0" lvl="0" indent="0" algn="l" defTabSz="800100">
            <a:lnSpc>
              <a:spcPct val="90000"/>
            </a:lnSpc>
            <a:spcBef>
              <a:spcPct val="0"/>
            </a:spcBef>
            <a:spcAft>
              <a:spcPct val="35000"/>
            </a:spcAft>
            <a:buNone/>
          </a:pPr>
          <a:r>
            <a:rPr lang="en-US" sz="1800" b="0" i="0" u="none" kern="1200" dirty="0">
              <a:latin typeface="Candara" panose="020E0502030303020204" pitchFamily="34" charset="0"/>
            </a:rPr>
            <a:t>RAC served as a social support and information-experience exchange platform</a:t>
          </a:r>
        </a:p>
      </dsp:txBody>
      <dsp:txXfrm>
        <a:off x="589922" y="1456615"/>
        <a:ext cx="3847555" cy="2793832"/>
      </dsp:txXfrm>
    </dsp:sp>
    <dsp:sp modelId="{A8B2C646-A7C4-4400-914E-4696B85E4BEF}">
      <dsp:nvSpPr>
        <dsp:cNvPr id="0" name=""/>
        <dsp:cNvSpPr/>
      </dsp:nvSpPr>
      <dsp:spPr>
        <a:xfrm>
          <a:off x="5404078" y="0"/>
          <a:ext cx="5111193" cy="4565650"/>
        </a:xfrm>
        <a:prstGeom prst="roundRect">
          <a:avLst>
            <a:gd name="adj" fmla="val 10000"/>
          </a:avLst>
        </a:prstGeom>
        <a:solidFill>
          <a:srgbClr val="4B91ED">
            <a:alpha val="30196"/>
          </a:srgb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ts val="0"/>
            </a:spcAft>
            <a:buNone/>
          </a:pPr>
          <a:r>
            <a:rPr lang="en-US" sz="3200" kern="1200" dirty="0">
              <a:latin typeface="Candara" panose="020E0502030303020204" pitchFamily="34" charset="0"/>
            </a:rPr>
            <a:t>HEAL Justice Community Opioid Innovation Network</a:t>
          </a:r>
          <a:endParaRPr lang="en-US" sz="1400" kern="1200" dirty="0">
            <a:latin typeface="Candara" panose="020E0502030303020204" pitchFamily="34" charset="0"/>
          </a:endParaRPr>
        </a:p>
      </dsp:txBody>
      <dsp:txXfrm>
        <a:off x="5404078" y="0"/>
        <a:ext cx="5111193" cy="1369695"/>
      </dsp:txXfrm>
    </dsp:sp>
    <dsp:sp modelId="{9A4832E1-38C7-44CB-89C1-7A06C2E3FB4B}">
      <dsp:nvSpPr>
        <dsp:cNvPr id="0" name=""/>
        <dsp:cNvSpPr/>
      </dsp:nvSpPr>
      <dsp:spPr>
        <a:xfrm>
          <a:off x="5948977" y="1369695"/>
          <a:ext cx="4021395" cy="2967672"/>
        </a:xfrm>
        <a:prstGeom prst="roundRect">
          <a:avLst>
            <a:gd name="adj" fmla="val 10000"/>
          </a:avLst>
        </a:prstGeom>
        <a:solidFill>
          <a:srgbClr val="4B91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ndara" panose="020E0502030303020204" pitchFamily="34" charset="0"/>
            </a:rPr>
            <a:t>HEAL Justice Community Opioid Innovation Network (JCOIN) host a Practitioner Board and a Stakeholder Board</a:t>
          </a:r>
        </a:p>
        <a:p>
          <a:pPr marL="0" lvl="0" indent="0" algn="l" defTabSz="800100">
            <a:lnSpc>
              <a:spcPct val="90000"/>
            </a:lnSpc>
            <a:spcBef>
              <a:spcPct val="0"/>
            </a:spcBef>
            <a:spcAft>
              <a:spcPct val="35000"/>
            </a:spcAft>
            <a:buNone/>
          </a:pPr>
          <a:r>
            <a:rPr lang="en-US" sz="1800" kern="1200" dirty="0">
              <a:latin typeface="Candara" panose="020E0502030303020204" pitchFamily="34" charset="0"/>
            </a:rPr>
            <a:t>Started with goals of 0% tokenism and making engagement meaningful</a:t>
          </a:r>
        </a:p>
        <a:p>
          <a:pPr marL="0" lvl="0" indent="0" algn="l" defTabSz="800100">
            <a:lnSpc>
              <a:spcPct val="90000"/>
            </a:lnSpc>
            <a:spcBef>
              <a:spcPct val="0"/>
            </a:spcBef>
            <a:spcAft>
              <a:spcPct val="35000"/>
            </a:spcAft>
            <a:buNone/>
          </a:pPr>
          <a:r>
            <a:rPr lang="en-US" sz="1800" kern="1200" dirty="0">
              <a:latin typeface="Candara" panose="020E0502030303020204" pitchFamily="34" charset="0"/>
            </a:rPr>
            <a:t>Host a meeting series and tailor events and materials to different audiences</a:t>
          </a:r>
          <a:endParaRPr lang="en-US" sz="1800" b="0" kern="1200" dirty="0">
            <a:latin typeface="Candara" panose="020E0502030303020204" pitchFamily="34" charset="0"/>
          </a:endParaRPr>
        </a:p>
      </dsp:txBody>
      <dsp:txXfrm>
        <a:off x="6035897" y="1456615"/>
        <a:ext cx="3847555" cy="27938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3935C-EE35-422A-9EA3-2F19B43D5C18}">
      <dsp:nvSpPr>
        <dsp:cNvPr id="0" name=""/>
        <dsp:cNvSpPr/>
      </dsp:nvSpPr>
      <dsp:spPr>
        <a:xfrm>
          <a:off x="1963800" y="82423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7882EF-848B-4B4C-A8AE-3076C02A5508}">
      <dsp:nvSpPr>
        <dsp:cNvPr id="0" name=""/>
        <dsp:cNvSpPr/>
      </dsp:nvSpPr>
      <dsp:spPr>
        <a:xfrm>
          <a:off x="559800" y="246170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latin typeface="Candara" panose="020E0502030303020204" pitchFamily="34" charset="0"/>
            </a:rPr>
            <a:t>Scientific Resources and Training for Partnership Engagement</a:t>
          </a:r>
        </a:p>
      </dsp:txBody>
      <dsp:txXfrm>
        <a:off x="559800" y="2461701"/>
        <a:ext cx="4320000" cy="648000"/>
      </dsp:txXfrm>
    </dsp:sp>
    <dsp:sp modelId="{5425F6EF-7F89-409A-94BF-544B83E6A308}">
      <dsp:nvSpPr>
        <dsp:cNvPr id="0" name=""/>
        <dsp:cNvSpPr/>
      </dsp:nvSpPr>
      <dsp:spPr>
        <a:xfrm>
          <a:off x="559800" y="3168056"/>
          <a:ext cx="4320000" cy="573941"/>
        </a:xfrm>
        <a:prstGeom prst="rect">
          <a:avLst/>
        </a:prstGeom>
        <a:noFill/>
        <a:ln>
          <a:noFill/>
        </a:ln>
        <a:effectLst/>
      </dsp:spPr>
      <dsp:style>
        <a:lnRef idx="0">
          <a:scrgbClr r="0" g="0" b="0"/>
        </a:lnRef>
        <a:fillRef idx="0">
          <a:scrgbClr r="0" g="0" b="0"/>
        </a:fillRef>
        <a:effectRef idx="0">
          <a:scrgbClr r="0" g="0" b="0"/>
        </a:effectRef>
        <a:fontRef idx="minor"/>
      </dsp:style>
    </dsp:sp>
    <dsp:sp modelId="{B27064EC-28E9-4C63-80AC-8F25D54858F4}">
      <dsp:nvSpPr>
        <dsp:cNvPr id="0" name=""/>
        <dsp:cNvSpPr/>
      </dsp:nvSpPr>
      <dsp:spPr>
        <a:xfrm>
          <a:off x="7039800" y="82423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A2121-268E-4975-9818-9B25820AA1F5}">
      <dsp:nvSpPr>
        <dsp:cNvPr id="0" name=""/>
        <dsp:cNvSpPr/>
      </dsp:nvSpPr>
      <dsp:spPr>
        <a:xfrm>
          <a:off x="5635800" y="246170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latin typeface="Candara" panose="020E0502030303020204" pitchFamily="34" charset="0"/>
            </a:rPr>
            <a:t>Worksheets</a:t>
          </a:r>
        </a:p>
      </dsp:txBody>
      <dsp:txXfrm>
        <a:off x="5635800" y="2461701"/>
        <a:ext cx="4320000" cy="648000"/>
      </dsp:txXfrm>
    </dsp:sp>
    <dsp:sp modelId="{498B7594-8F86-4A08-AA85-2E8D91715949}">
      <dsp:nvSpPr>
        <dsp:cNvPr id="0" name=""/>
        <dsp:cNvSpPr/>
      </dsp:nvSpPr>
      <dsp:spPr>
        <a:xfrm>
          <a:off x="5725267" y="2882474"/>
          <a:ext cx="4320000" cy="573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latin typeface="Candara" panose="020E0502030303020204" pitchFamily="34" charset="0"/>
            </a:rPr>
            <a:t>Partner </a:t>
          </a:r>
          <a:r>
            <a:rPr lang="en-US" sz="1600" kern="1200" dirty="0">
              <a:latin typeface="Candara" panose="020E0502030303020204" pitchFamily="34" charset="0"/>
            </a:rPr>
            <a:t>Engagement</a:t>
          </a:r>
          <a:r>
            <a:rPr lang="en-US" sz="1500" kern="1200" dirty="0">
              <a:latin typeface="Candara" panose="020E0502030303020204" pitchFamily="34" charset="0"/>
            </a:rPr>
            <a:t> Strategic Plan Worksheet</a:t>
          </a:r>
        </a:p>
        <a:p>
          <a:pPr marL="0" lvl="0" indent="0" algn="ctr" defTabSz="666750">
            <a:lnSpc>
              <a:spcPct val="100000"/>
            </a:lnSpc>
            <a:spcBef>
              <a:spcPct val="0"/>
            </a:spcBef>
            <a:spcAft>
              <a:spcPct val="35000"/>
            </a:spcAft>
            <a:buNone/>
          </a:pPr>
          <a:r>
            <a:rPr lang="en-US" sz="1500" kern="1200" dirty="0">
              <a:latin typeface="Candara" panose="020E0502030303020204" pitchFamily="34" charset="0"/>
            </a:rPr>
            <a:t>Support and Resource Checklist</a:t>
          </a:r>
        </a:p>
      </dsp:txBody>
      <dsp:txXfrm>
        <a:off x="5725267" y="2882474"/>
        <a:ext cx="4320000" cy="57394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D2391-502E-49F4-B2D2-A732568E81F1}">
      <dsp:nvSpPr>
        <dsp:cNvPr id="0" name=""/>
        <dsp:cNvSpPr/>
      </dsp:nvSpPr>
      <dsp:spPr>
        <a:xfrm>
          <a:off x="0" y="557"/>
          <a:ext cx="10515600" cy="130432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80A11C17-6D15-434D-93E0-1E93551ECFB6}">
      <dsp:nvSpPr>
        <dsp:cNvPr id="0" name=""/>
        <dsp:cNvSpPr/>
      </dsp:nvSpPr>
      <dsp:spPr>
        <a:xfrm>
          <a:off x="394556" y="294029"/>
          <a:ext cx="717376" cy="7173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0F4ACE4-8C12-475B-8D2C-5AB554D735BC}">
      <dsp:nvSpPr>
        <dsp:cNvPr id="0" name=""/>
        <dsp:cNvSpPr/>
      </dsp:nvSpPr>
      <dsp:spPr>
        <a:xfrm>
          <a:off x="1506489" y="557"/>
          <a:ext cx="9009110" cy="13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041" tIns="138041" rIns="138041" bIns="138041"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andara" panose="020E0502030303020204" pitchFamily="34" charset="0"/>
            </a:rPr>
            <a:t>The goal is for researchers to improve the quality of their research by promoting partnered engagement with the affected communities</a:t>
          </a:r>
        </a:p>
      </dsp:txBody>
      <dsp:txXfrm>
        <a:off x="1506489" y="557"/>
        <a:ext cx="9009110" cy="1304320"/>
      </dsp:txXfrm>
    </dsp:sp>
    <dsp:sp modelId="{595D2B2D-D286-4BC8-BF00-0B6F3E36A774}">
      <dsp:nvSpPr>
        <dsp:cNvPr id="0" name=""/>
        <dsp:cNvSpPr/>
      </dsp:nvSpPr>
      <dsp:spPr>
        <a:xfrm>
          <a:off x="0" y="1630957"/>
          <a:ext cx="10515600" cy="130432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63CCB58-3462-4842-9A10-B99D2949BFE8}">
      <dsp:nvSpPr>
        <dsp:cNvPr id="0" name=""/>
        <dsp:cNvSpPr/>
      </dsp:nvSpPr>
      <dsp:spPr>
        <a:xfrm>
          <a:off x="394556" y="1924429"/>
          <a:ext cx="717376" cy="7173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7ED324C-F4C5-419E-80A9-3E29B9F6BBDC}">
      <dsp:nvSpPr>
        <dsp:cNvPr id="0" name=""/>
        <dsp:cNvSpPr/>
      </dsp:nvSpPr>
      <dsp:spPr>
        <a:xfrm>
          <a:off x="1506489" y="1630957"/>
          <a:ext cx="9009110" cy="13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041" tIns="138041" rIns="138041" bIns="138041"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andara" panose="020E0502030303020204" pitchFamily="34" charset="0"/>
            </a:rPr>
            <a:t>Engaging communities—particularly those </a:t>
          </a:r>
          <a:r>
            <a:rPr lang="en-US" sz="2000" b="1" kern="1200" dirty="0">
              <a:latin typeface="Candara" panose="020E0502030303020204" pitchFamily="34" charset="0"/>
            </a:rPr>
            <a:t>historically excluded </a:t>
          </a:r>
          <a:r>
            <a:rPr lang="en-US" sz="2000" kern="1200" dirty="0">
              <a:latin typeface="Candara" panose="020E0502030303020204" pitchFamily="34" charset="0"/>
            </a:rPr>
            <a:t>from health research processes and decision-making—is </a:t>
          </a:r>
          <a:r>
            <a:rPr lang="en-US" sz="2000" b="1" kern="1200" dirty="0">
              <a:latin typeface="Candara" panose="020E0502030303020204" pitchFamily="34" charset="0"/>
            </a:rPr>
            <a:t>essential</a:t>
          </a:r>
          <a:r>
            <a:rPr lang="en-US" sz="2000" kern="1200" dirty="0">
              <a:latin typeface="Candara" panose="020E0502030303020204" pitchFamily="34" charset="0"/>
            </a:rPr>
            <a:t> for translating substance use and pain interventions and programs for maximal public health impact</a:t>
          </a:r>
        </a:p>
      </dsp:txBody>
      <dsp:txXfrm>
        <a:off x="1506489" y="1630957"/>
        <a:ext cx="9009110" cy="1304320"/>
      </dsp:txXfrm>
    </dsp:sp>
    <dsp:sp modelId="{8264C293-F976-45B0-AB16-D3B504DE3834}">
      <dsp:nvSpPr>
        <dsp:cNvPr id="0" name=""/>
        <dsp:cNvSpPr/>
      </dsp:nvSpPr>
      <dsp:spPr>
        <a:xfrm>
          <a:off x="0" y="3261357"/>
          <a:ext cx="10515600" cy="130432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B11280A-0362-4073-AA3F-4F270F883A1F}">
      <dsp:nvSpPr>
        <dsp:cNvPr id="0" name=""/>
        <dsp:cNvSpPr/>
      </dsp:nvSpPr>
      <dsp:spPr>
        <a:xfrm>
          <a:off x="394556" y="3554829"/>
          <a:ext cx="717376" cy="7173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688931F-EF3E-48E3-87CA-0A4A522208D7}">
      <dsp:nvSpPr>
        <dsp:cNvPr id="0" name=""/>
        <dsp:cNvSpPr/>
      </dsp:nvSpPr>
      <dsp:spPr>
        <a:xfrm>
          <a:off x="1506489" y="3261357"/>
          <a:ext cx="9009110" cy="13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041" tIns="138041" rIns="138041" bIns="138041"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Candara" panose="020E0502030303020204" pitchFamily="34" charset="0"/>
            </a:rPr>
            <a:t>Ending addiction to substances, effectively managing pain, </a:t>
          </a:r>
          <a:r>
            <a:rPr lang="en-US" sz="2000" kern="1200" dirty="0">
              <a:latin typeface="Candara" panose="020E0502030303020204" pitchFamily="34" charset="0"/>
            </a:rPr>
            <a:t>and </a:t>
          </a:r>
          <a:r>
            <a:rPr lang="en-US" sz="2000" b="1" kern="1200" dirty="0">
              <a:latin typeface="Candara" panose="020E0502030303020204" pitchFamily="34" charset="0"/>
            </a:rPr>
            <a:t>reducing overdose deaths </a:t>
          </a:r>
          <a:r>
            <a:rPr lang="en-US" sz="2000" kern="1200" dirty="0">
              <a:latin typeface="Candara" panose="020E0502030303020204" pitchFamily="34" charset="0"/>
            </a:rPr>
            <a:t>will require meaningfully engaging and integrating partners to help develop high-quality, equitable, and sustainable solutions</a:t>
          </a:r>
        </a:p>
      </dsp:txBody>
      <dsp:txXfrm>
        <a:off x="1506489" y="3261357"/>
        <a:ext cx="9009110" cy="13043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DDBDC-E844-C547-A3B6-91BE278DC36E}">
      <dsp:nvSpPr>
        <dsp:cNvPr id="0" name=""/>
        <dsp:cNvSpPr/>
      </dsp:nvSpPr>
      <dsp:spPr>
        <a:xfrm>
          <a:off x="0" y="506517"/>
          <a:ext cx="10515600" cy="1918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37388" rIns="816127"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latin typeface="Candara" panose="020E0502030303020204" pitchFamily="34" charset="0"/>
            </a:rPr>
            <a:t>Consolidated Framework for Implementation Research (CFIR)</a:t>
          </a:r>
        </a:p>
        <a:p>
          <a:pPr marL="228600" lvl="1" indent="-228600" algn="l" defTabSz="933450">
            <a:lnSpc>
              <a:spcPct val="90000"/>
            </a:lnSpc>
            <a:spcBef>
              <a:spcPct val="0"/>
            </a:spcBef>
            <a:spcAft>
              <a:spcPct val="15000"/>
            </a:spcAft>
            <a:buChar char="•"/>
          </a:pPr>
          <a:r>
            <a:rPr lang="en-US" sz="2100" kern="1200" dirty="0">
              <a:latin typeface="Candara" panose="020E0502030303020204" pitchFamily="34" charset="0"/>
            </a:rPr>
            <a:t>Promoting Action on Research Implementation in Health Services (PARIHS) </a:t>
          </a:r>
        </a:p>
        <a:p>
          <a:pPr marL="228600" lvl="1" indent="-228600" algn="l" defTabSz="933450">
            <a:lnSpc>
              <a:spcPct val="90000"/>
            </a:lnSpc>
            <a:spcBef>
              <a:spcPct val="0"/>
            </a:spcBef>
            <a:spcAft>
              <a:spcPct val="15000"/>
            </a:spcAft>
            <a:buChar char="•"/>
          </a:pPr>
          <a:r>
            <a:rPr lang="en-US" sz="2100" kern="1200" dirty="0">
              <a:latin typeface="Candara" panose="020E0502030303020204" pitchFamily="34" charset="0"/>
            </a:rPr>
            <a:t>Theoretical Domains Framework (TDF)</a:t>
          </a:r>
        </a:p>
        <a:p>
          <a:pPr marL="228600" lvl="1" indent="-228600" algn="l" defTabSz="933450">
            <a:lnSpc>
              <a:spcPct val="90000"/>
            </a:lnSpc>
            <a:spcBef>
              <a:spcPct val="0"/>
            </a:spcBef>
            <a:spcAft>
              <a:spcPct val="15000"/>
            </a:spcAft>
            <a:buChar char="•"/>
          </a:pPr>
          <a:r>
            <a:rPr lang="en-US" sz="2100" kern="1200" dirty="0">
              <a:latin typeface="Candara" panose="020E0502030303020204" pitchFamily="34" charset="0"/>
            </a:rPr>
            <a:t>Practical, Robust Implementation and Sustainability Model (PRISM)</a:t>
          </a:r>
        </a:p>
      </dsp:txBody>
      <dsp:txXfrm>
        <a:off x="0" y="506517"/>
        <a:ext cx="10515600" cy="1918350"/>
      </dsp:txXfrm>
    </dsp:sp>
    <dsp:sp modelId="{08C0D277-0759-7F4B-B13F-04F6C12D378B}">
      <dsp:nvSpPr>
        <dsp:cNvPr id="0" name=""/>
        <dsp:cNvSpPr/>
      </dsp:nvSpPr>
      <dsp:spPr>
        <a:xfrm>
          <a:off x="525780" y="196557"/>
          <a:ext cx="736092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kern="1200">
              <a:latin typeface="Candara" panose="020E0502030303020204" pitchFamily="34" charset="0"/>
            </a:rPr>
            <a:t>Many frameworks exist  </a:t>
          </a:r>
        </a:p>
      </dsp:txBody>
      <dsp:txXfrm>
        <a:off x="556042" y="226819"/>
        <a:ext cx="7300396" cy="559396"/>
      </dsp:txXfrm>
    </dsp:sp>
    <dsp:sp modelId="{3B84C62F-3E38-AC4B-B98D-C000E8420377}">
      <dsp:nvSpPr>
        <dsp:cNvPr id="0" name=""/>
        <dsp:cNvSpPr/>
      </dsp:nvSpPr>
      <dsp:spPr>
        <a:xfrm>
          <a:off x="0" y="2848227"/>
          <a:ext cx="10515600" cy="15214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37388" rIns="816127" bIns="149352" numCol="1" spcCol="1270" anchor="t" anchorCtr="0">
          <a:noAutofit/>
        </a:bodyPr>
        <a:lstStyle/>
        <a:p>
          <a:pPr marL="228600" lvl="1" indent="-228600" algn="l" defTabSz="933450">
            <a:lnSpc>
              <a:spcPct val="90000"/>
            </a:lnSpc>
            <a:spcBef>
              <a:spcPct val="0"/>
            </a:spcBef>
            <a:spcAft>
              <a:spcPct val="15000"/>
            </a:spcAft>
            <a:buChar char="•"/>
          </a:pPr>
          <a:r>
            <a:rPr lang="en-US" sz="2100" b="1" kern="1200" dirty="0">
              <a:latin typeface="Candara" panose="020E0502030303020204" pitchFamily="34" charset="0"/>
            </a:rPr>
            <a:t>These frameworks and tools are complex to use for non researchers </a:t>
          </a:r>
          <a:endParaRPr lang="en-US" sz="2100" kern="1200" dirty="0">
            <a:latin typeface="Candara" panose="020E0502030303020204" pitchFamily="34" charset="0"/>
          </a:endParaRPr>
        </a:p>
        <a:p>
          <a:pPr marL="228600" lvl="1" indent="-228600" algn="l" defTabSz="933450">
            <a:lnSpc>
              <a:spcPct val="90000"/>
            </a:lnSpc>
            <a:spcBef>
              <a:spcPct val="0"/>
            </a:spcBef>
            <a:spcAft>
              <a:spcPct val="15000"/>
            </a:spcAft>
            <a:buChar char="•"/>
          </a:pPr>
          <a:r>
            <a:rPr lang="en-US" sz="2100" b="1" kern="1200" dirty="0">
              <a:latin typeface="Candara" panose="020E0502030303020204" pitchFamily="34" charset="0"/>
            </a:rPr>
            <a:t>Data is difficult to harmonize limiting cross-study comparability, reproducibility, and pooled findings</a:t>
          </a:r>
          <a:endParaRPr lang="en-US" sz="2100" kern="1200" dirty="0">
            <a:latin typeface="Candara" panose="020E0502030303020204" pitchFamily="34" charset="0"/>
          </a:endParaRPr>
        </a:p>
      </dsp:txBody>
      <dsp:txXfrm>
        <a:off x="0" y="2848227"/>
        <a:ext cx="10515600" cy="1521449"/>
      </dsp:txXfrm>
    </dsp:sp>
    <dsp:sp modelId="{E035C788-5F6C-3148-87E4-C9CE20FB2A34}">
      <dsp:nvSpPr>
        <dsp:cNvPr id="0" name=""/>
        <dsp:cNvSpPr/>
      </dsp:nvSpPr>
      <dsp:spPr>
        <a:xfrm>
          <a:off x="525780" y="2538267"/>
          <a:ext cx="736092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b="1" kern="1200">
              <a:latin typeface="Candara" panose="020E0502030303020204" pitchFamily="34" charset="0"/>
            </a:rPr>
            <a:t>Gaps</a:t>
          </a:r>
          <a:endParaRPr lang="en-US" sz="2100" kern="1200">
            <a:latin typeface="Candara" panose="020E0502030303020204" pitchFamily="34" charset="0"/>
          </a:endParaRPr>
        </a:p>
      </dsp:txBody>
      <dsp:txXfrm>
        <a:off x="556042" y="2568529"/>
        <a:ext cx="7300396" cy="55939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A549D-2B15-4E44-B953-1614C6AC18D1}">
      <dsp:nvSpPr>
        <dsp:cNvPr id="0" name=""/>
        <dsp:cNvSpPr/>
      </dsp:nvSpPr>
      <dsp:spPr>
        <a:xfrm>
          <a:off x="-6041967" y="-924486"/>
          <a:ext cx="7192497" cy="7192497"/>
        </a:xfrm>
        <a:prstGeom prst="blockArc">
          <a:avLst>
            <a:gd name="adj1" fmla="val 18900000"/>
            <a:gd name="adj2" fmla="val 2700000"/>
            <a:gd name="adj3" fmla="val 300"/>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47A9C8-3BF4-4B88-9908-8C8645F145C1}">
      <dsp:nvSpPr>
        <dsp:cNvPr id="0" name=""/>
        <dsp:cNvSpPr/>
      </dsp:nvSpPr>
      <dsp:spPr>
        <a:xfrm>
          <a:off x="428499" y="281390"/>
          <a:ext cx="10249830" cy="56256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65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Candara" panose="020E0502030303020204" pitchFamily="34" charset="0"/>
            </a:rPr>
            <a:t>Fluid &amp; non-prescriptive</a:t>
          </a:r>
          <a:endParaRPr lang="en-US" sz="2000" kern="1200" dirty="0">
            <a:latin typeface="Candara" panose="020E0502030303020204" pitchFamily="34" charset="0"/>
          </a:endParaRPr>
        </a:p>
      </dsp:txBody>
      <dsp:txXfrm>
        <a:off x="428499" y="281390"/>
        <a:ext cx="10249830" cy="562566"/>
      </dsp:txXfrm>
    </dsp:sp>
    <dsp:sp modelId="{CA0FFEEF-48E8-4D4E-B4C6-6FA3AA2A962C}">
      <dsp:nvSpPr>
        <dsp:cNvPr id="0" name=""/>
        <dsp:cNvSpPr/>
      </dsp:nvSpPr>
      <dsp:spPr>
        <a:xfrm>
          <a:off x="76895" y="211069"/>
          <a:ext cx="703207" cy="703207"/>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B6D96A7D-06AA-4FE3-9C53-4BF4C50D44A8}">
      <dsp:nvSpPr>
        <dsp:cNvPr id="0" name=""/>
        <dsp:cNvSpPr/>
      </dsp:nvSpPr>
      <dsp:spPr>
        <a:xfrm>
          <a:off x="891248" y="1125132"/>
          <a:ext cx="9787081" cy="56256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65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Candara" panose="020E0502030303020204" pitchFamily="34" charset="0"/>
            </a:rPr>
            <a:t>Pragmatic &amp; user friendly</a:t>
          </a:r>
          <a:endParaRPr lang="en-US" sz="2000" kern="1200" dirty="0">
            <a:latin typeface="Candara" panose="020E0502030303020204" pitchFamily="34" charset="0"/>
          </a:endParaRPr>
        </a:p>
      </dsp:txBody>
      <dsp:txXfrm>
        <a:off x="891248" y="1125132"/>
        <a:ext cx="9787081" cy="562566"/>
      </dsp:txXfrm>
    </dsp:sp>
    <dsp:sp modelId="{28FE4E13-2D70-450F-9B07-3E781DA9093F}">
      <dsp:nvSpPr>
        <dsp:cNvPr id="0" name=""/>
        <dsp:cNvSpPr/>
      </dsp:nvSpPr>
      <dsp:spPr>
        <a:xfrm>
          <a:off x="539644" y="1054811"/>
          <a:ext cx="703207" cy="703207"/>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FF1E0D92-525C-4B70-BB58-F058B99CD783}">
      <dsp:nvSpPr>
        <dsp:cNvPr id="0" name=""/>
        <dsp:cNvSpPr/>
      </dsp:nvSpPr>
      <dsp:spPr>
        <a:xfrm>
          <a:off x="1102851" y="1937815"/>
          <a:ext cx="9575477" cy="6246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6537" tIns="0" rIns="50800" bIns="50800" numCol="1" spcCol="1270" anchor="t" anchorCtr="0">
          <a:noAutofit/>
        </a:bodyPr>
        <a:lstStyle/>
        <a:p>
          <a:pPr marL="0" lvl="0" indent="0" algn="l" defTabSz="889000">
            <a:lnSpc>
              <a:spcPct val="100000"/>
            </a:lnSpc>
            <a:spcBef>
              <a:spcPct val="0"/>
            </a:spcBef>
            <a:spcAft>
              <a:spcPts val="0"/>
            </a:spcAft>
            <a:buNone/>
          </a:pPr>
          <a:r>
            <a:rPr lang="en-US" sz="2000" kern="1200" dirty="0">
              <a:latin typeface="Candara" panose="020E0502030303020204" pitchFamily="34" charset="0"/>
            </a:rPr>
            <a:t>Four audiences: Intervention developers; Intermediary/purveyor organization; </a:t>
          </a:r>
        </a:p>
        <a:p>
          <a:pPr marL="0" lvl="0" indent="0" algn="l" defTabSz="889000">
            <a:lnSpc>
              <a:spcPct val="100000"/>
            </a:lnSpc>
            <a:spcBef>
              <a:spcPct val="0"/>
            </a:spcBef>
            <a:spcAft>
              <a:spcPts val="0"/>
            </a:spcAft>
            <a:buNone/>
          </a:pPr>
          <a:r>
            <a:rPr lang="en-US" sz="2000" kern="1200" dirty="0">
              <a:latin typeface="Candara" panose="020E0502030303020204" pitchFamily="34" charset="0"/>
            </a:rPr>
            <a:t>Public and private health or social service systems; Implementation Researchers</a:t>
          </a:r>
        </a:p>
        <a:p>
          <a:pPr marL="228600" lvl="1" indent="-228600" algn="l" defTabSz="889000">
            <a:lnSpc>
              <a:spcPct val="90000"/>
            </a:lnSpc>
            <a:spcBef>
              <a:spcPct val="0"/>
            </a:spcBef>
            <a:spcAft>
              <a:spcPct val="15000"/>
            </a:spcAft>
            <a:buChar char="•"/>
          </a:pPr>
          <a:endParaRPr lang="en-US" sz="2000" kern="1200" dirty="0">
            <a:solidFill>
              <a:schemeClr val="tx1"/>
            </a:solidFill>
            <a:latin typeface="Candara" panose="020E0502030303020204" pitchFamily="34" charset="0"/>
          </a:endParaRPr>
        </a:p>
      </dsp:txBody>
      <dsp:txXfrm>
        <a:off x="1102851" y="1937815"/>
        <a:ext cx="9575477" cy="624684"/>
      </dsp:txXfrm>
    </dsp:sp>
    <dsp:sp modelId="{0DA20F5C-26C9-4E89-8C61-1D11312C16C6}">
      <dsp:nvSpPr>
        <dsp:cNvPr id="0" name=""/>
        <dsp:cNvSpPr/>
      </dsp:nvSpPr>
      <dsp:spPr>
        <a:xfrm>
          <a:off x="751248" y="1898554"/>
          <a:ext cx="703207" cy="703207"/>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1712998-9A0A-4888-8490-7654F3126900}">
      <dsp:nvSpPr>
        <dsp:cNvPr id="0" name=""/>
        <dsp:cNvSpPr/>
      </dsp:nvSpPr>
      <dsp:spPr>
        <a:xfrm>
          <a:off x="1102851" y="2812083"/>
          <a:ext cx="9575477" cy="56256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65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Candara" panose="020E0502030303020204" pitchFamily="34" charset="0"/>
            </a:rPr>
            <a:t>Captures context at multiple levels</a:t>
          </a:r>
          <a:endParaRPr lang="en-US" sz="2000" kern="1200" dirty="0">
            <a:latin typeface="Candara" panose="020E0502030303020204" pitchFamily="34" charset="0"/>
          </a:endParaRPr>
        </a:p>
      </dsp:txBody>
      <dsp:txXfrm>
        <a:off x="1102851" y="2812083"/>
        <a:ext cx="9575477" cy="562566"/>
      </dsp:txXfrm>
    </dsp:sp>
    <dsp:sp modelId="{3215636E-1F42-48AC-9247-CA012B19E355}">
      <dsp:nvSpPr>
        <dsp:cNvPr id="0" name=""/>
        <dsp:cNvSpPr/>
      </dsp:nvSpPr>
      <dsp:spPr>
        <a:xfrm>
          <a:off x="751248" y="2741762"/>
          <a:ext cx="703207" cy="703207"/>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7B18A763-4981-437D-973A-9C98344FCA13}">
      <dsp:nvSpPr>
        <dsp:cNvPr id="0" name=""/>
        <dsp:cNvSpPr/>
      </dsp:nvSpPr>
      <dsp:spPr>
        <a:xfrm>
          <a:off x="891248" y="3655826"/>
          <a:ext cx="9787081" cy="56256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65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Candara" panose="020E0502030303020204" pitchFamily="34" charset="0"/>
            </a:rPr>
            <a:t>Considers equity</a:t>
          </a:r>
          <a:endParaRPr lang="en-US" sz="2000" kern="1200" dirty="0">
            <a:latin typeface="Candara" panose="020E0502030303020204" pitchFamily="34" charset="0"/>
          </a:endParaRPr>
        </a:p>
      </dsp:txBody>
      <dsp:txXfrm>
        <a:off x="891248" y="3655826"/>
        <a:ext cx="9787081" cy="562566"/>
      </dsp:txXfrm>
    </dsp:sp>
    <dsp:sp modelId="{3FFDA6BE-F383-4716-9A81-380B6F47D437}">
      <dsp:nvSpPr>
        <dsp:cNvPr id="0" name=""/>
        <dsp:cNvSpPr/>
      </dsp:nvSpPr>
      <dsp:spPr>
        <a:xfrm>
          <a:off x="539644" y="3585505"/>
          <a:ext cx="703207" cy="703207"/>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3AC4F8C-1910-4030-A767-37D0D7A7758F}">
      <dsp:nvSpPr>
        <dsp:cNvPr id="0" name=""/>
        <dsp:cNvSpPr/>
      </dsp:nvSpPr>
      <dsp:spPr>
        <a:xfrm>
          <a:off x="428499" y="4499568"/>
          <a:ext cx="10249830" cy="56256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465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Candara" panose="020E0502030303020204" pitchFamily="34" charset="0"/>
            </a:rPr>
            <a:t>Captures how contextual factors may influence each other</a:t>
          </a:r>
          <a:endParaRPr lang="en-US" sz="2000" kern="1200" dirty="0">
            <a:latin typeface="Candara" panose="020E0502030303020204" pitchFamily="34" charset="0"/>
          </a:endParaRPr>
        </a:p>
      </dsp:txBody>
      <dsp:txXfrm>
        <a:off x="428499" y="4499568"/>
        <a:ext cx="10249830" cy="562566"/>
      </dsp:txXfrm>
    </dsp:sp>
    <dsp:sp modelId="{F57D5A3D-064E-4BA5-A4F5-68854F61507E}">
      <dsp:nvSpPr>
        <dsp:cNvPr id="0" name=""/>
        <dsp:cNvSpPr/>
      </dsp:nvSpPr>
      <dsp:spPr>
        <a:xfrm>
          <a:off x="76895" y="4429247"/>
          <a:ext cx="703207" cy="703207"/>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EAA85-3090-43F7-9918-40EBEE0BAA17}">
      <dsp:nvSpPr>
        <dsp:cNvPr id="0" name=""/>
        <dsp:cNvSpPr/>
      </dsp:nvSpPr>
      <dsp:spPr>
        <a:xfrm>
          <a:off x="3244670" y="0"/>
          <a:ext cx="6497259" cy="21036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latin typeface="Candara" panose="020E0502030303020204" pitchFamily="34" charset="0"/>
            </a:rPr>
            <a:t>This guide will allow for:</a:t>
          </a:r>
        </a:p>
        <a:p>
          <a:pPr marL="228600" lvl="1" indent="-228600" algn="l" defTabSz="889000">
            <a:lnSpc>
              <a:spcPct val="90000"/>
            </a:lnSpc>
            <a:spcBef>
              <a:spcPct val="0"/>
            </a:spcBef>
            <a:spcAft>
              <a:spcPct val="15000"/>
            </a:spcAft>
            <a:buChar char="•"/>
          </a:pPr>
          <a:r>
            <a:rPr lang="en-US" sz="2000" kern="1200" dirty="0">
              <a:solidFill>
                <a:schemeClr val="tx1"/>
              </a:solidFill>
              <a:latin typeface="Candara"/>
            </a:rPr>
            <a:t>Easy and wholistic assessment of determinants and their interconnectedness</a:t>
          </a:r>
        </a:p>
        <a:p>
          <a:pPr marL="228600" lvl="1" indent="-228600" algn="l" defTabSz="889000">
            <a:lnSpc>
              <a:spcPct val="90000"/>
            </a:lnSpc>
            <a:spcBef>
              <a:spcPct val="0"/>
            </a:spcBef>
            <a:spcAft>
              <a:spcPct val="15000"/>
            </a:spcAft>
            <a:buChar char="•"/>
          </a:pPr>
          <a:r>
            <a:rPr lang="en-US" sz="2000" kern="1200" dirty="0">
              <a:solidFill>
                <a:schemeClr val="tx1"/>
              </a:solidFill>
              <a:latin typeface="Candara" panose="020E0502030303020204" pitchFamily="34" charset="0"/>
            </a:rPr>
            <a:t>Focus on equity</a:t>
          </a:r>
        </a:p>
        <a:p>
          <a:pPr marL="228600" lvl="1" indent="-228600" algn="l" defTabSz="889000">
            <a:lnSpc>
              <a:spcPct val="90000"/>
            </a:lnSpc>
            <a:spcBef>
              <a:spcPct val="0"/>
            </a:spcBef>
            <a:spcAft>
              <a:spcPct val="15000"/>
            </a:spcAft>
            <a:buChar char="•"/>
          </a:pPr>
          <a:r>
            <a:rPr lang="en-US" sz="2000" kern="1200" dirty="0">
              <a:solidFill>
                <a:schemeClr val="tx1"/>
              </a:solidFill>
              <a:latin typeface="Candara" panose="020E0502030303020204" pitchFamily="34" charset="0"/>
            </a:rPr>
            <a:t>Guide the selection of implementation strategies</a:t>
          </a:r>
        </a:p>
      </dsp:txBody>
      <dsp:txXfrm>
        <a:off x="3244670" y="0"/>
        <a:ext cx="6497259" cy="2103617"/>
      </dsp:txXfrm>
    </dsp:sp>
    <dsp:sp modelId="{24B8B032-ADAF-4A99-9A92-5BC50F0E71AC}">
      <dsp:nvSpPr>
        <dsp:cNvPr id="0" name=""/>
        <dsp:cNvSpPr/>
      </dsp:nvSpPr>
      <dsp:spPr>
        <a:xfrm>
          <a:off x="1154143" y="38851"/>
          <a:ext cx="2082581" cy="21138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8BAB32-6F8F-4218-8BFB-0A7472275AFB}">
      <dsp:nvSpPr>
        <dsp:cNvPr id="0" name=""/>
        <dsp:cNvSpPr/>
      </dsp:nvSpPr>
      <dsp:spPr>
        <a:xfrm>
          <a:off x="1326801" y="2461798"/>
          <a:ext cx="6491213" cy="21036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solidFill>
                <a:schemeClr val="tx1"/>
              </a:solidFill>
              <a:latin typeface="Candara"/>
            </a:rPr>
            <a:t>Use the information gathered to develop an implementation roadmap based on which contextual determinants are most readily addressable</a:t>
          </a:r>
        </a:p>
      </dsp:txBody>
      <dsp:txXfrm>
        <a:off x="1326801" y="2461798"/>
        <a:ext cx="6491213" cy="2103617"/>
      </dsp:txXfrm>
    </dsp:sp>
    <dsp:sp modelId="{43EE1106-FFCF-44AF-9F90-8A5F0F4B01B1}">
      <dsp:nvSpPr>
        <dsp:cNvPr id="0" name=""/>
        <dsp:cNvSpPr/>
      </dsp:nvSpPr>
      <dsp:spPr>
        <a:xfrm>
          <a:off x="7811066" y="2452269"/>
          <a:ext cx="2082581" cy="21036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E1106-A36E-41A1-BB35-2622E6B79FBB}">
      <dsp:nvSpPr>
        <dsp:cNvPr id="0" name=""/>
        <dsp:cNvSpPr/>
      </dsp:nvSpPr>
      <dsp:spPr>
        <a:xfrm>
          <a:off x="212335" y="559072"/>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10A496-A28D-45ED-82AE-D14DC596EA25}">
      <dsp:nvSpPr>
        <dsp:cNvPr id="0" name=""/>
        <dsp:cNvSpPr/>
      </dsp:nvSpPr>
      <dsp:spPr>
        <a:xfrm>
          <a:off x="492877" y="839614"/>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B30B23-5F06-4215-9D66-3D83B136AB67}">
      <dsp:nvSpPr>
        <dsp:cNvPr id="0" name=""/>
        <dsp:cNvSpPr/>
      </dsp:nvSpPr>
      <dsp:spPr>
        <a:xfrm>
          <a:off x="1834517" y="55907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ndara" panose="020E0502030303020204" pitchFamily="34" charset="0"/>
            </a:rPr>
            <a:t>Define outcomes</a:t>
          </a:r>
        </a:p>
      </dsp:txBody>
      <dsp:txXfrm>
        <a:off x="1834517" y="559072"/>
        <a:ext cx="3148942" cy="1335915"/>
      </dsp:txXfrm>
    </dsp:sp>
    <dsp:sp modelId="{D1A17750-52E6-4766-A358-AA329E4BBA27}">
      <dsp:nvSpPr>
        <dsp:cNvPr id="0" name=""/>
        <dsp:cNvSpPr/>
      </dsp:nvSpPr>
      <dsp:spPr>
        <a:xfrm>
          <a:off x="5532139" y="559072"/>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F74004-DA9E-4062-9DE2-95CC84E87812}">
      <dsp:nvSpPr>
        <dsp:cNvPr id="0" name=""/>
        <dsp:cNvSpPr/>
      </dsp:nvSpPr>
      <dsp:spPr>
        <a:xfrm>
          <a:off x="5812681" y="839614"/>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A1BFD7-9217-4A81-9498-49FB4F32A845}">
      <dsp:nvSpPr>
        <dsp:cNvPr id="0" name=""/>
        <dsp:cNvSpPr/>
      </dsp:nvSpPr>
      <dsp:spPr>
        <a:xfrm>
          <a:off x="7154322" y="55907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ndara"/>
            </a:rPr>
            <a:t>Supply tools for selection</a:t>
          </a:r>
        </a:p>
      </dsp:txBody>
      <dsp:txXfrm>
        <a:off x="7154322" y="559072"/>
        <a:ext cx="3148942" cy="1335915"/>
      </dsp:txXfrm>
    </dsp:sp>
    <dsp:sp modelId="{A93C8951-A3F2-415D-BF24-9B109F57AD6B}">
      <dsp:nvSpPr>
        <dsp:cNvPr id="0" name=""/>
        <dsp:cNvSpPr/>
      </dsp:nvSpPr>
      <dsp:spPr>
        <a:xfrm>
          <a:off x="212335" y="2671247"/>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C4F107-E2DC-4F2F-9A38-667A3C629CA5}">
      <dsp:nvSpPr>
        <dsp:cNvPr id="0" name=""/>
        <dsp:cNvSpPr/>
      </dsp:nvSpPr>
      <dsp:spPr>
        <a:xfrm>
          <a:off x="492877" y="2951789"/>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B93CD8-48C2-4D29-AE89-8310BFB6691E}">
      <dsp:nvSpPr>
        <dsp:cNvPr id="0" name=""/>
        <dsp:cNvSpPr/>
      </dsp:nvSpPr>
      <dsp:spPr>
        <a:xfrm>
          <a:off x="1834517" y="2671247"/>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ndara" panose="020E0502030303020204" pitchFamily="34" charset="0"/>
            </a:rPr>
            <a:t>Provide case studies</a:t>
          </a:r>
        </a:p>
      </dsp:txBody>
      <dsp:txXfrm>
        <a:off x="1834517" y="2671247"/>
        <a:ext cx="3148942" cy="1335915"/>
      </dsp:txXfrm>
    </dsp:sp>
    <dsp:sp modelId="{BF8AA12B-CC85-43CE-864D-4D50EF192771}">
      <dsp:nvSpPr>
        <dsp:cNvPr id="0" name=""/>
        <dsp:cNvSpPr/>
      </dsp:nvSpPr>
      <dsp:spPr>
        <a:xfrm>
          <a:off x="5532139" y="2671247"/>
          <a:ext cx="1335915" cy="133591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019FA5-7BB3-43FF-A344-110A46C85071}">
      <dsp:nvSpPr>
        <dsp:cNvPr id="0" name=""/>
        <dsp:cNvSpPr/>
      </dsp:nvSpPr>
      <dsp:spPr>
        <a:xfrm>
          <a:off x="5812681" y="2951789"/>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857918-25E0-4E78-BE38-01AE2A0EA575}">
      <dsp:nvSpPr>
        <dsp:cNvPr id="0" name=""/>
        <dsp:cNvSpPr/>
      </dsp:nvSpPr>
      <dsp:spPr>
        <a:xfrm>
          <a:off x="7154322" y="2671247"/>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rtl="0">
            <a:lnSpc>
              <a:spcPct val="100000"/>
            </a:lnSpc>
            <a:spcBef>
              <a:spcPct val="0"/>
            </a:spcBef>
            <a:spcAft>
              <a:spcPct val="35000"/>
            </a:spcAft>
            <a:buNone/>
          </a:pPr>
          <a:r>
            <a:rPr lang="en-US" sz="2400" kern="1200" dirty="0">
              <a:latin typeface="Candara"/>
            </a:rPr>
            <a:t>Bridge the gap between research and routine practice</a:t>
          </a:r>
        </a:p>
      </dsp:txBody>
      <dsp:txXfrm>
        <a:off x="7154322" y="2671247"/>
        <a:ext cx="3148942" cy="13359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09E27-941E-3448-88E4-DAB70D1B1F09}">
      <dsp:nvSpPr>
        <dsp:cNvPr id="0" name=""/>
        <dsp:cNvSpPr/>
      </dsp:nvSpPr>
      <dsp:spPr>
        <a:xfrm>
          <a:off x="0" y="209320"/>
          <a:ext cx="10515600" cy="96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Candara" panose="020E0502030303020204" pitchFamily="34" charset="0"/>
            </a:rPr>
            <a:t>Formed workgroup including experts in dissemination and implementation (</a:t>
          </a:r>
          <a:r>
            <a:rPr lang="en-US" sz="2000" kern="1200" dirty="0" err="1">
              <a:latin typeface="Candara" panose="020E0502030303020204" pitchFamily="34" charset="0"/>
            </a:rPr>
            <a:t>D&amp;I</a:t>
          </a:r>
          <a:r>
            <a:rPr lang="en-US" sz="2000" kern="1200" dirty="0">
              <a:latin typeface="Candara" panose="020E0502030303020204" pitchFamily="34" charset="0"/>
            </a:rPr>
            <a:t>) science, opioid use disorder, and pain management</a:t>
          </a:r>
        </a:p>
      </dsp:txBody>
      <dsp:txXfrm>
        <a:off x="0" y="209320"/>
        <a:ext cx="10515600" cy="963900"/>
      </dsp:txXfrm>
    </dsp:sp>
    <dsp:sp modelId="{CCA6C2DE-2BE7-F848-BAA3-5C6CE2CCB464}">
      <dsp:nvSpPr>
        <dsp:cNvPr id="0" name=""/>
        <dsp:cNvSpPr/>
      </dsp:nvSpPr>
      <dsp:spPr>
        <a:xfrm>
          <a:off x="525780" y="32200"/>
          <a:ext cx="7360920" cy="354240"/>
        </a:xfrm>
        <a:prstGeom prst="roundRect">
          <a:avLst/>
        </a:prstGeom>
        <a:solidFill>
          <a:schemeClr val="accent1">
            <a:hueOff val="0"/>
            <a:satOff val="0"/>
            <a:lumOff val="0"/>
            <a:alphaOff val="0"/>
          </a:schemeClr>
        </a:solidFill>
        <a:ln w="19050" cap="flat" cmpd="sng" algn="ctr">
          <a:solidFill>
            <a:srgbClr val="4B91ED"/>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ndara" panose="020E0502030303020204" pitchFamily="34" charset="0"/>
            </a:rPr>
            <a:t>Interdisciplinary Collaboration</a:t>
          </a:r>
          <a:endParaRPr lang="en-US" sz="2000" kern="1200" dirty="0">
            <a:latin typeface="Candara" panose="020E0502030303020204" pitchFamily="34" charset="0"/>
          </a:endParaRPr>
        </a:p>
      </dsp:txBody>
      <dsp:txXfrm>
        <a:off x="543073" y="49493"/>
        <a:ext cx="7326334" cy="319654"/>
      </dsp:txXfrm>
    </dsp:sp>
    <dsp:sp modelId="{BD1FD4CA-46E7-EE44-A863-8DC3381A66EE}">
      <dsp:nvSpPr>
        <dsp:cNvPr id="0" name=""/>
        <dsp:cNvSpPr/>
      </dsp:nvSpPr>
      <dsp:spPr>
        <a:xfrm>
          <a:off x="0" y="1415139"/>
          <a:ext cx="10515600" cy="96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Candara" panose="020E0502030303020204" pitchFamily="34" charset="0"/>
            </a:rPr>
            <a:t>Adopted the Proctor et al. (2011) framework to define the implementation outcomes</a:t>
          </a:r>
        </a:p>
      </dsp:txBody>
      <dsp:txXfrm>
        <a:off x="0" y="1415139"/>
        <a:ext cx="10515600" cy="963900"/>
      </dsp:txXfrm>
    </dsp:sp>
    <dsp:sp modelId="{FE02079D-78DA-EE4B-A2C1-9732D31E4C29}">
      <dsp:nvSpPr>
        <dsp:cNvPr id="0" name=""/>
        <dsp:cNvSpPr/>
      </dsp:nvSpPr>
      <dsp:spPr>
        <a:xfrm>
          <a:off x="525780" y="1238020"/>
          <a:ext cx="7360920" cy="354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Candara" panose="020E0502030303020204" pitchFamily="34" charset="0"/>
            </a:rPr>
            <a:t>Defined Implementation Outcomes using Proctor et al.</a:t>
          </a:r>
          <a:endParaRPr lang="en-US" sz="2000" kern="1200" dirty="0">
            <a:latin typeface="Candara" panose="020E0502030303020204" pitchFamily="34" charset="0"/>
          </a:endParaRPr>
        </a:p>
      </dsp:txBody>
      <dsp:txXfrm>
        <a:off x="543073" y="1255313"/>
        <a:ext cx="7326334" cy="319654"/>
      </dsp:txXfrm>
    </dsp:sp>
    <dsp:sp modelId="{7EF853D2-5FC8-B345-B340-16D1D202F605}">
      <dsp:nvSpPr>
        <dsp:cNvPr id="0" name=""/>
        <dsp:cNvSpPr/>
      </dsp:nvSpPr>
      <dsp:spPr>
        <a:xfrm>
          <a:off x="0" y="2620960"/>
          <a:ext cx="10515600" cy="128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Candara" panose="020E0502030303020204" pitchFamily="34" charset="0"/>
            </a:rPr>
            <a:t>Came to consensus on criteria for selecting implementation outcomes based on study context and targeted population</a:t>
          </a:r>
        </a:p>
        <a:p>
          <a:pPr marL="228600" lvl="1" indent="-228600" algn="l" defTabSz="889000">
            <a:lnSpc>
              <a:spcPct val="90000"/>
            </a:lnSpc>
            <a:spcBef>
              <a:spcPct val="0"/>
            </a:spcBef>
            <a:spcAft>
              <a:spcPct val="15000"/>
            </a:spcAft>
            <a:buChar char="•"/>
          </a:pPr>
          <a:r>
            <a:rPr lang="en-US" sz="2000" kern="1200" dirty="0">
              <a:latin typeface="Candara" panose="020E0502030303020204" pitchFamily="34" charset="0"/>
            </a:rPr>
            <a:t>Iterated on decision criteria for each outcome</a:t>
          </a:r>
        </a:p>
      </dsp:txBody>
      <dsp:txXfrm>
        <a:off x="0" y="2620960"/>
        <a:ext cx="10515600" cy="1285200"/>
      </dsp:txXfrm>
    </dsp:sp>
    <dsp:sp modelId="{986CAA43-3C56-5749-BA9D-332E7331C4AD}">
      <dsp:nvSpPr>
        <dsp:cNvPr id="0" name=""/>
        <dsp:cNvSpPr/>
      </dsp:nvSpPr>
      <dsp:spPr>
        <a:xfrm>
          <a:off x="525780" y="2443840"/>
          <a:ext cx="7360920" cy="354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ndara" panose="020E0502030303020204" pitchFamily="34" charset="0"/>
            </a:rPr>
            <a:t>Selection Criteria</a:t>
          </a:r>
          <a:endParaRPr lang="en-US" sz="2000" kern="1200">
            <a:latin typeface="Candara" panose="020E0502030303020204" pitchFamily="34" charset="0"/>
          </a:endParaRPr>
        </a:p>
      </dsp:txBody>
      <dsp:txXfrm>
        <a:off x="543073" y="2461133"/>
        <a:ext cx="7326334" cy="319654"/>
      </dsp:txXfrm>
    </dsp:sp>
    <dsp:sp modelId="{565C9444-EF0E-2440-8F90-3D6448E0CCCD}">
      <dsp:nvSpPr>
        <dsp:cNvPr id="0" name=""/>
        <dsp:cNvSpPr/>
      </dsp:nvSpPr>
      <dsp:spPr>
        <a:xfrm>
          <a:off x="0" y="4148080"/>
          <a:ext cx="10515600" cy="96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249936"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atin typeface="Candara" panose="020E0502030303020204" pitchFamily="34" charset="0"/>
            </a:rPr>
            <a:t>Incorporated case studies from published studies to demonstrate the application of these methods</a:t>
          </a:r>
        </a:p>
      </dsp:txBody>
      <dsp:txXfrm>
        <a:off x="0" y="4148080"/>
        <a:ext cx="10515600" cy="963900"/>
      </dsp:txXfrm>
    </dsp:sp>
    <dsp:sp modelId="{D402F339-B901-1F4C-A12A-C1E7E62DB143}">
      <dsp:nvSpPr>
        <dsp:cNvPr id="0" name=""/>
        <dsp:cNvSpPr/>
      </dsp:nvSpPr>
      <dsp:spPr>
        <a:xfrm>
          <a:off x="525780" y="3970960"/>
          <a:ext cx="7360920" cy="354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b="1" kern="1200">
              <a:latin typeface="Candara" panose="020E0502030303020204" pitchFamily="34" charset="0"/>
            </a:rPr>
            <a:t>Inclusion of Real-World Examples</a:t>
          </a:r>
          <a:endParaRPr lang="en-US" sz="2000" kern="1200">
            <a:latin typeface="Candara" panose="020E0502030303020204" pitchFamily="34" charset="0"/>
          </a:endParaRPr>
        </a:p>
      </dsp:txBody>
      <dsp:txXfrm>
        <a:off x="543073" y="3988253"/>
        <a:ext cx="7326334"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CE4D4-0DD7-4DFE-9FF8-690430030243}">
      <dsp:nvSpPr>
        <dsp:cNvPr id="0" name=""/>
        <dsp:cNvSpPr/>
      </dsp:nvSpPr>
      <dsp:spPr>
        <a:xfrm>
          <a:off x="1651441" y="-62421"/>
          <a:ext cx="1944003" cy="1117184"/>
        </a:xfrm>
        <a:prstGeom prst="roundRect">
          <a:avLst/>
        </a:prstGeom>
        <a:solidFill>
          <a:srgbClr val="000064"/>
        </a:solidFill>
        <a:ln w="12700" cap="flat" cmpd="sng" algn="ctr">
          <a:solidFill>
            <a:srgbClr val="00006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ndara" panose="020E0502030303020204" pitchFamily="34" charset="0"/>
              <a:ea typeface="Source Sans Pro" panose="020B0503030403020204" pitchFamily="34" charset="0"/>
            </a:rPr>
            <a:t>Evidence for the Intervention</a:t>
          </a:r>
        </a:p>
      </dsp:txBody>
      <dsp:txXfrm>
        <a:off x="1705977" y="-7885"/>
        <a:ext cx="1834931" cy="1008112"/>
      </dsp:txXfrm>
    </dsp:sp>
    <dsp:sp modelId="{089F3C4A-2C24-43F4-80BD-762812CBC79D}">
      <dsp:nvSpPr>
        <dsp:cNvPr id="0" name=""/>
        <dsp:cNvSpPr/>
      </dsp:nvSpPr>
      <dsp:spPr>
        <a:xfrm>
          <a:off x="766636" y="496170"/>
          <a:ext cx="3713614" cy="3713614"/>
        </a:xfrm>
        <a:custGeom>
          <a:avLst/>
          <a:gdLst/>
          <a:ahLst/>
          <a:cxnLst/>
          <a:rect l="0" t="0" r="0" b="0"/>
          <a:pathLst>
            <a:path>
              <a:moveTo>
                <a:pt x="2834529" y="278265"/>
              </a:moveTo>
              <a:arcTo wR="1856807" hR="1856807" stAng="18106403" swAng="1226426"/>
            </a:path>
          </a:pathLst>
        </a:custGeom>
        <a:noFill/>
        <a:ln w="6350" cap="flat" cmpd="sng" algn="ctr">
          <a:solidFill>
            <a:srgbClr val="000064"/>
          </a:solidFill>
          <a:prstDash val="solid"/>
          <a:miter lim="800000"/>
        </a:ln>
        <a:effectLst/>
      </dsp:spPr>
      <dsp:style>
        <a:lnRef idx="1">
          <a:scrgbClr r="0" g="0" b="0"/>
        </a:lnRef>
        <a:fillRef idx="0">
          <a:scrgbClr r="0" g="0" b="0"/>
        </a:fillRef>
        <a:effectRef idx="0">
          <a:scrgbClr r="0" g="0" b="0"/>
        </a:effectRef>
        <a:fontRef idx="minor"/>
      </dsp:style>
    </dsp:sp>
    <dsp:sp modelId="{75FB70AF-264B-4E6B-AD7C-C4097F1FB65D}">
      <dsp:nvSpPr>
        <dsp:cNvPr id="0" name=""/>
        <dsp:cNvSpPr/>
      </dsp:nvSpPr>
      <dsp:spPr>
        <a:xfrm>
          <a:off x="3417370" y="1220600"/>
          <a:ext cx="1944003" cy="1117184"/>
        </a:xfrm>
        <a:prstGeom prst="roundRect">
          <a:avLst/>
        </a:prstGeom>
        <a:solidFill>
          <a:srgbClr val="4B91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ndara" panose="020E0502030303020204" pitchFamily="34" charset="0"/>
              <a:ea typeface="Source Sans Pro" panose="020B0503030403020204" pitchFamily="34" charset="0"/>
            </a:rPr>
            <a:t>Partner Engagement</a:t>
          </a:r>
        </a:p>
      </dsp:txBody>
      <dsp:txXfrm>
        <a:off x="3471906" y="1275136"/>
        <a:ext cx="1834931" cy="1008112"/>
      </dsp:txXfrm>
    </dsp:sp>
    <dsp:sp modelId="{118141EE-8626-4A8D-A7F0-31AF44A9EAC8}">
      <dsp:nvSpPr>
        <dsp:cNvPr id="0" name=""/>
        <dsp:cNvSpPr/>
      </dsp:nvSpPr>
      <dsp:spPr>
        <a:xfrm>
          <a:off x="766636" y="496170"/>
          <a:ext cx="3713614" cy="3713614"/>
        </a:xfrm>
        <a:custGeom>
          <a:avLst/>
          <a:gdLst/>
          <a:ahLst/>
          <a:cxnLst/>
          <a:rect l="0" t="0" r="0" b="0"/>
          <a:pathLst>
            <a:path>
              <a:moveTo>
                <a:pt x="3713607" y="1851542"/>
              </a:moveTo>
              <a:arcTo wR="1856807" hR="1856807" stAng="21590252" swAng="1823937"/>
            </a:path>
          </a:pathLst>
        </a:custGeom>
        <a:noFill/>
        <a:ln w="6350" cap="flat" cmpd="sng" algn="ctr">
          <a:solidFill>
            <a:srgbClr val="000064"/>
          </a:solidFill>
          <a:prstDash val="solid"/>
          <a:miter lim="800000"/>
        </a:ln>
        <a:effectLst/>
      </dsp:spPr>
      <dsp:style>
        <a:lnRef idx="1">
          <a:scrgbClr r="0" g="0" b="0"/>
        </a:lnRef>
        <a:fillRef idx="0">
          <a:scrgbClr r="0" g="0" b="0"/>
        </a:fillRef>
        <a:effectRef idx="0">
          <a:scrgbClr r="0" g="0" b="0"/>
        </a:effectRef>
        <a:fontRef idx="minor"/>
      </dsp:style>
    </dsp:sp>
    <dsp:sp modelId="{2147AB82-1614-436E-BD21-19F9BA185D67}">
      <dsp:nvSpPr>
        <dsp:cNvPr id="0" name=""/>
        <dsp:cNvSpPr/>
      </dsp:nvSpPr>
      <dsp:spPr>
        <a:xfrm>
          <a:off x="2742845" y="3296574"/>
          <a:ext cx="1944003" cy="1117184"/>
        </a:xfrm>
        <a:prstGeom prst="roundRect">
          <a:avLst/>
        </a:prstGeom>
        <a:solidFill>
          <a:srgbClr val="FEC5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ndara" panose="020E0502030303020204" pitchFamily="34" charset="0"/>
              <a:ea typeface="Source Sans Pro" panose="020B0503030403020204" pitchFamily="34" charset="0"/>
            </a:rPr>
            <a:t>Contextual Determinants</a:t>
          </a:r>
        </a:p>
      </dsp:txBody>
      <dsp:txXfrm>
        <a:off x="2797381" y="3351110"/>
        <a:ext cx="1834931" cy="1008112"/>
      </dsp:txXfrm>
    </dsp:sp>
    <dsp:sp modelId="{DBF52755-C84C-4737-9443-2C915D494A21}">
      <dsp:nvSpPr>
        <dsp:cNvPr id="0" name=""/>
        <dsp:cNvSpPr/>
      </dsp:nvSpPr>
      <dsp:spPr>
        <a:xfrm>
          <a:off x="766636" y="496170"/>
          <a:ext cx="3713614" cy="3713614"/>
        </a:xfrm>
        <a:custGeom>
          <a:avLst/>
          <a:gdLst/>
          <a:ahLst/>
          <a:cxnLst/>
          <a:rect l="0" t="0" r="0" b="0"/>
          <a:pathLst>
            <a:path>
              <a:moveTo>
                <a:pt x="1973826" y="3709923"/>
              </a:moveTo>
              <a:arcTo wR="1856807" hR="1856807" stAng="5183203" swAng="43359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50AC822-42ED-4F93-8B77-573DE8B0243D}">
      <dsp:nvSpPr>
        <dsp:cNvPr id="0" name=""/>
        <dsp:cNvSpPr/>
      </dsp:nvSpPr>
      <dsp:spPr>
        <a:xfrm>
          <a:off x="560037" y="3296574"/>
          <a:ext cx="1944003" cy="1117184"/>
        </a:xfrm>
        <a:prstGeom prst="roundRect">
          <a:avLst/>
        </a:prstGeom>
        <a:solidFill>
          <a:srgbClr val="15B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ndara" panose="020E0502030303020204" pitchFamily="34" charset="0"/>
              <a:ea typeface="Source Sans Pro" panose="020B0503030403020204" pitchFamily="34" charset="0"/>
            </a:rPr>
            <a:t>Implementation &amp; Sustainment Strategies</a:t>
          </a:r>
        </a:p>
      </dsp:txBody>
      <dsp:txXfrm>
        <a:off x="614573" y="3351110"/>
        <a:ext cx="1834931" cy="1008112"/>
      </dsp:txXfrm>
    </dsp:sp>
    <dsp:sp modelId="{5928410A-F134-46AA-8D84-0C5A2ED38831}">
      <dsp:nvSpPr>
        <dsp:cNvPr id="0" name=""/>
        <dsp:cNvSpPr/>
      </dsp:nvSpPr>
      <dsp:spPr>
        <a:xfrm>
          <a:off x="773978" y="508726"/>
          <a:ext cx="3713614" cy="3713614"/>
        </a:xfrm>
        <a:custGeom>
          <a:avLst/>
          <a:gdLst/>
          <a:ahLst/>
          <a:cxnLst/>
          <a:rect l="0" t="0" r="0" b="0"/>
          <a:pathLst>
            <a:path>
              <a:moveTo>
                <a:pt x="245460" y="2779464"/>
              </a:moveTo>
              <a:arcTo wR="1856807" hR="1856807" stAng="9012273" swAng="1776452"/>
            </a:path>
          </a:pathLst>
        </a:custGeom>
        <a:noFill/>
        <a:ln w="6350" cap="flat" cmpd="sng" algn="ctr">
          <a:solidFill>
            <a:srgbClr val="000064"/>
          </a:solidFill>
          <a:prstDash val="solid"/>
          <a:miter lim="800000"/>
        </a:ln>
        <a:effectLst/>
      </dsp:spPr>
      <dsp:style>
        <a:lnRef idx="1">
          <a:scrgbClr r="0" g="0" b="0"/>
        </a:lnRef>
        <a:fillRef idx="0">
          <a:scrgbClr r="0" g="0" b="0"/>
        </a:fillRef>
        <a:effectRef idx="0">
          <a:scrgbClr r="0" g="0" b="0"/>
        </a:effectRef>
        <a:fontRef idx="minor"/>
      </dsp:style>
    </dsp:sp>
    <dsp:sp modelId="{33D8D6BB-F9D2-4EFD-8366-5CE2AEFC1224}">
      <dsp:nvSpPr>
        <dsp:cNvPr id="0" name=""/>
        <dsp:cNvSpPr/>
      </dsp:nvSpPr>
      <dsp:spPr>
        <a:xfrm>
          <a:off x="-114486" y="1244763"/>
          <a:ext cx="1944003" cy="1117184"/>
        </a:xfrm>
        <a:prstGeom prst="roundRect">
          <a:avLst/>
        </a:prstGeom>
        <a:solidFill>
          <a:srgbClr val="E71D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ndara" panose="020E0502030303020204" pitchFamily="34" charset="0"/>
              <a:ea typeface="Source Sans Pro" panose="020B0503030403020204" pitchFamily="34" charset="0"/>
            </a:rPr>
            <a:t>Implementation &amp; Sustainment Outcomes</a:t>
          </a:r>
        </a:p>
      </dsp:txBody>
      <dsp:txXfrm>
        <a:off x="-59950" y="1299299"/>
        <a:ext cx="1834931" cy="1008112"/>
      </dsp:txXfrm>
    </dsp:sp>
    <dsp:sp modelId="{355DAB65-B581-4DEE-AEA2-D5E6CE1E239B}">
      <dsp:nvSpPr>
        <dsp:cNvPr id="0" name=""/>
        <dsp:cNvSpPr/>
      </dsp:nvSpPr>
      <dsp:spPr>
        <a:xfrm>
          <a:off x="783531" y="485665"/>
          <a:ext cx="3713614" cy="3713614"/>
        </a:xfrm>
        <a:custGeom>
          <a:avLst/>
          <a:gdLst/>
          <a:ahLst/>
          <a:cxnLst/>
          <a:rect l="0" t="0" r="0" b="0"/>
          <a:pathLst>
            <a:path>
              <a:moveTo>
                <a:pt x="363340" y="753498"/>
              </a:moveTo>
              <a:arcTo wR="1856807" hR="1856807" stAng="12987323" swAng="1269014"/>
            </a:path>
          </a:pathLst>
        </a:custGeom>
        <a:noFill/>
        <a:ln w="6350" cap="flat" cmpd="sng" algn="ctr">
          <a:solidFill>
            <a:srgbClr val="000064"/>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B9B77-2345-44A2-9C4C-3FC6934367A4}">
      <dsp:nvSpPr>
        <dsp:cNvPr id="0" name=""/>
        <dsp:cNvSpPr/>
      </dsp:nvSpPr>
      <dsp:spPr>
        <a:xfrm>
          <a:off x="4488795" y="777"/>
          <a:ext cx="3030782" cy="1370774"/>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ndara" panose="020E0502030303020204" pitchFamily="34" charset="0"/>
            </a:rPr>
            <a:t>Crucial for developing effective and sustainable interventions across diverse groups/contexts </a:t>
          </a:r>
        </a:p>
      </dsp:txBody>
      <dsp:txXfrm>
        <a:off x="4488795" y="777"/>
        <a:ext cx="3030782" cy="1370774"/>
      </dsp:txXfrm>
    </dsp:sp>
    <dsp:sp modelId="{7E1BB39A-FFCC-463A-9550-7716B552C2D6}">
      <dsp:nvSpPr>
        <dsp:cNvPr id="0" name=""/>
        <dsp:cNvSpPr/>
      </dsp:nvSpPr>
      <dsp:spPr>
        <a:xfrm>
          <a:off x="2996021" y="777"/>
          <a:ext cx="1357066" cy="13707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F2D8BE-5E58-49FA-BA06-9A13DB220B9A}">
      <dsp:nvSpPr>
        <dsp:cNvPr id="0" name=""/>
        <dsp:cNvSpPr/>
      </dsp:nvSpPr>
      <dsp:spPr>
        <a:xfrm>
          <a:off x="2996021" y="1597730"/>
          <a:ext cx="3030782" cy="1370774"/>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ndara" panose="020E0502030303020204" pitchFamily="34" charset="0"/>
            </a:rPr>
            <a:t>Necessary to improve the health and well-being of those affected by substance use disorders and pain</a:t>
          </a:r>
        </a:p>
      </dsp:txBody>
      <dsp:txXfrm>
        <a:off x="2996021" y="1597730"/>
        <a:ext cx="3030782" cy="1370774"/>
      </dsp:txXfrm>
    </dsp:sp>
    <dsp:sp modelId="{05EBF41C-5A03-40AF-83B6-FE2931F080A5}">
      <dsp:nvSpPr>
        <dsp:cNvPr id="0" name=""/>
        <dsp:cNvSpPr/>
      </dsp:nvSpPr>
      <dsp:spPr>
        <a:xfrm>
          <a:off x="6162511" y="1597730"/>
          <a:ext cx="1357066" cy="13707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19B146-6EE9-425D-9B07-B4E0DB1AB500}">
      <dsp:nvSpPr>
        <dsp:cNvPr id="0" name=""/>
        <dsp:cNvSpPr/>
      </dsp:nvSpPr>
      <dsp:spPr>
        <a:xfrm>
          <a:off x="4488795" y="3194682"/>
          <a:ext cx="3030782" cy="1370774"/>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ndara" panose="020E0502030303020204" pitchFamily="34" charset="0"/>
            </a:rPr>
            <a:t>Poor partner engagement can negatively impact intervention outcomes and foster distrust among the affected groups</a:t>
          </a:r>
        </a:p>
      </dsp:txBody>
      <dsp:txXfrm>
        <a:off x="4488795" y="3194682"/>
        <a:ext cx="3030782" cy="1370774"/>
      </dsp:txXfrm>
    </dsp:sp>
    <dsp:sp modelId="{3268CBD5-3BE1-42D7-A20A-FFE19CCCBC25}">
      <dsp:nvSpPr>
        <dsp:cNvPr id="0" name=""/>
        <dsp:cNvSpPr/>
      </dsp:nvSpPr>
      <dsp:spPr>
        <a:xfrm>
          <a:off x="2996021" y="3194682"/>
          <a:ext cx="1357066" cy="13707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9FC28-238E-4689-B467-43096AC96ED9}">
      <dsp:nvSpPr>
        <dsp:cNvPr id="0" name=""/>
        <dsp:cNvSpPr/>
      </dsp:nvSpPr>
      <dsp:spPr>
        <a:xfrm>
          <a:off x="0" y="193654"/>
          <a:ext cx="10515600" cy="5276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defRPr b="1"/>
          </a:pPr>
          <a:r>
            <a:rPr lang="en-US" sz="2200" kern="1200" dirty="0">
              <a:latin typeface="Candara" panose="020E0502030303020204" pitchFamily="34" charset="0"/>
            </a:rPr>
            <a:t>What has been done before?</a:t>
          </a:r>
        </a:p>
      </dsp:txBody>
      <dsp:txXfrm>
        <a:off x="25759" y="219413"/>
        <a:ext cx="10464082" cy="476152"/>
      </dsp:txXfrm>
    </dsp:sp>
    <dsp:sp modelId="{E65B52D8-8186-48C4-AB2D-DB44A5F035DE}">
      <dsp:nvSpPr>
        <dsp:cNvPr id="0" name=""/>
        <dsp:cNvSpPr/>
      </dsp:nvSpPr>
      <dsp:spPr>
        <a:xfrm>
          <a:off x="0" y="721324"/>
          <a:ext cx="10515600"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Font typeface="Arial" panose="020B0604020202020204" pitchFamily="34" charset="0"/>
            <a:buChar char="•"/>
          </a:pPr>
          <a:r>
            <a:rPr lang="en-US" sz="1700" i="0" kern="1200" dirty="0">
              <a:latin typeface="Candara" panose="020E0502030303020204" pitchFamily="34" charset="0"/>
            </a:rPr>
            <a:t>Patient-Centered Outcomes Research Institute (</a:t>
          </a:r>
          <a:r>
            <a:rPr lang="en-US" sz="1700" b="1" i="0" kern="1200" dirty="0">
              <a:latin typeface="Candara" panose="020E0502030303020204" pitchFamily="34" charset="0"/>
            </a:rPr>
            <a:t>PCORI</a:t>
          </a:r>
          <a:r>
            <a:rPr lang="en-US" sz="1700" i="0" kern="1200" dirty="0">
              <a:latin typeface="Candara" panose="020E0502030303020204" pitchFamily="34" charset="0"/>
            </a:rPr>
            <a:t>) Engagement Resources</a:t>
          </a:r>
        </a:p>
        <a:p>
          <a:pPr marL="171450" lvl="1" indent="-171450" algn="l" defTabSz="755650">
            <a:lnSpc>
              <a:spcPct val="90000"/>
            </a:lnSpc>
            <a:spcBef>
              <a:spcPct val="0"/>
            </a:spcBef>
            <a:spcAft>
              <a:spcPct val="20000"/>
            </a:spcAft>
            <a:buFont typeface="Arial" panose="020B0604020202020204" pitchFamily="34" charset="0"/>
            <a:buChar char="•"/>
          </a:pPr>
          <a:r>
            <a:rPr lang="en-US" sz="1700" i="0" kern="1200" dirty="0">
              <a:latin typeface="Candara" panose="020E0502030303020204" pitchFamily="34" charset="0"/>
            </a:rPr>
            <a:t>Opioid Research Consortium of Central Appalachia (</a:t>
          </a:r>
          <a:r>
            <a:rPr lang="en-US" sz="1700" b="1" i="0" kern="1200" dirty="0">
              <a:latin typeface="Candara" panose="020E0502030303020204" pitchFamily="34" charset="0"/>
            </a:rPr>
            <a:t>ORCCA</a:t>
          </a:r>
          <a:r>
            <a:rPr lang="en-US" sz="1700" i="0" kern="1200" dirty="0">
              <a:latin typeface="Candara" panose="020E0502030303020204" pitchFamily="34" charset="0"/>
            </a:rPr>
            <a:t>) Community-Engaged Research Training</a:t>
          </a:r>
        </a:p>
        <a:p>
          <a:pPr marL="171450" lvl="1" indent="-171450" algn="l" defTabSz="755650">
            <a:lnSpc>
              <a:spcPct val="90000"/>
            </a:lnSpc>
            <a:spcBef>
              <a:spcPct val="0"/>
            </a:spcBef>
            <a:spcAft>
              <a:spcPct val="20000"/>
            </a:spcAft>
            <a:buFont typeface="Arial" panose="020B0604020202020204" pitchFamily="34" charset="0"/>
            <a:buChar char="•"/>
          </a:pPr>
          <a:r>
            <a:rPr lang="en-US" sz="1700" i="0" kern="1200" dirty="0">
              <a:latin typeface="Candara" panose="020E0502030303020204" pitchFamily="34" charset="0"/>
            </a:rPr>
            <a:t>International Association for the Study of Pain (</a:t>
          </a:r>
          <a:r>
            <a:rPr lang="en-US" sz="1700" b="1" i="0" kern="1200" dirty="0">
              <a:latin typeface="Candara" panose="020E0502030303020204" pitchFamily="34" charset="0"/>
            </a:rPr>
            <a:t>IASP</a:t>
          </a:r>
          <a:r>
            <a:rPr lang="en-US" sz="1700" i="0" kern="1200" dirty="0">
              <a:latin typeface="Candara" panose="020E0502030303020204" pitchFamily="34" charset="0"/>
            </a:rPr>
            <a:t>) Partnering with People with Lived Experience </a:t>
          </a:r>
        </a:p>
        <a:p>
          <a:pPr marL="171450" lvl="1" indent="-171450" algn="l" defTabSz="755650">
            <a:lnSpc>
              <a:spcPct val="90000"/>
            </a:lnSpc>
            <a:spcBef>
              <a:spcPct val="0"/>
            </a:spcBef>
            <a:spcAft>
              <a:spcPct val="20000"/>
            </a:spcAft>
            <a:buFont typeface="Arial" panose="020B0604020202020204" pitchFamily="34" charset="0"/>
            <a:buNone/>
          </a:pPr>
          <a:endParaRPr lang="en-US" sz="1700" i="0" kern="1200" dirty="0">
            <a:latin typeface="Candara" panose="020E0502030303020204" pitchFamily="34" charset="0"/>
          </a:endParaRPr>
        </a:p>
      </dsp:txBody>
      <dsp:txXfrm>
        <a:off x="0" y="721324"/>
        <a:ext cx="10515600" cy="1184040"/>
      </dsp:txXfrm>
    </dsp:sp>
    <dsp:sp modelId="{9654BAEE-D04C-435E-8B9D-D17515AF7692}">
      <dsp:nvSpPr>
        <dsp:cNvPr id="0" name=""/>
        <dsp:cNvSpPr/>
      </dsp:nvSpPr>
      <dsp:spPr>
        <a:xfrm>
          <a:off x="0" y="1905365"/>
          <a:ext cx="10515600" cy="5276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defRPr b="1"/>
          </a:pPr>
          <a:r>
            <a:rPr lang="en-US" sz="2200" kern="1200" dirty="0">
              <a:latin typeface="Candara" panose="020E0502030303020204" pitchFamily="34" charset="0"/>
            </a:rPr>
            <a:t>What are the current gaps?</a:t>
          </a:r>
        </a:p>
      </dsp:txBody>
      <dsp:txXfrm>
        <a:off x="25759" y="1931124"/>
        <a:ext cx="10464082" cy="476152"/>
      </dsp:txXfrm>
    </dsp:sp>
    <dsp:sp modelId="{8B825F62-C4C7-48EE-A172-AD67A1A6F32A}">
      <dsp:nvSpPr>
        <dsp:cNvPr id="0" name=""/>
        <dsp:cNvSpPr/>
      </dsp:nvSpPr>
      <dsp:spPr>
        <a:xfrm>
          <a:off x="0" y="2433035"/>
          <a:ext cx="10515600" cy="888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latin typeface="Candara" panose="020E0502030303020204" pitchFamily="34" charset="0"/>
            </a:rPr>
            <a:t>Core principles and practices for researchers focused on addiction, pain, dissemination, and implementation</a:t>
          </a:r>
        </a:p>
        <a:p>
          <a:pPr marL="171450" lvl="1" indent="-171450" algn="l" defTabSz="755650">
            <a:lnSpc>
              <a:spcPct val="90000"/>
            </a:lnSpc>
            <a:spcBef>
              <a:spcPct val="0"/>
            </a:spcBef>
            <a:spcAft>
              <a:spcPct val="20000"/>
            </a:spcAft>
            <a:buChar char="•"/>
          </a:pPr>
          <a:r>
            <a:rPr lang="en-US" sz="1700" b="1" kern="1200" dirty="0">
              <a:latin typeface="Candara" panose="020E0502030303020204" pitchFamily="34" charset="0"/>
            </a:rPr>
            <a:t>Accessible</a:t>
          </a:r>
          <a:r>
            <a:rPr lang="en-US" sz="1700" kern="1200" dirty="0">
              <a:latin typeface="Candara" panose="020E0502030303020204" pitchFamily="34" charset="0"/>
            </a:rPr>
            <a:t> and </a:t>
          </a:r>
          <a:r>
            <a:rPr lang="en-US" sz="1700" b="1" kern="1200" dirty="0">
              <a:latin typeface="Candara" panose="020E0502030303020204" pitchFamily="34" charset="0"/>
            </a:rPr>
            <a:t>practica</a:t>
          </a:r>
          <a:r>
            <a:rPr lang="en-US" sz="1700" kern="1200" dirty="0">
              <a:latin typeface="Candara" panose="020E0502030303020204" pitchFamily="34" charset="0"/>
            </a:rPr>
            <a:t>l resources</a:t>
          </a:r>
        </a:p>
        <a:p>
          <a:pPr marL="171450" lvl="1" indent="-171450" algn="l" defTabSz="755650">
            <a:lnSpc>
              <a:spcPct val="90000"/>
            </a:lnSpc>
            <a:spcBef>
              <a:spcPct val="0"/>
            </a:spcBef>
            <a:spcAft>
              <a:spcPct val="20000"/>
            </a:spcAft>
            <a:buChar char="•"/>
          </a:pPr>
          <a:endParaRPr lang="en-US" sz="1700" kern="1200" dirty="0">
            <a:latin typeface="Candara" panose="020E0502030303020204" pitchFamily="34" charset="0"/>
          </a:endParaRPr>
        </a:p>
      </dsp:txBody>
      <dsp:txXfrm>
        <a:off x="0" y="2433035"/>
        <a:ext cx="10515600" cy="888030"/>
      </dsp:txXfrm>
    </dsp:sp>
    <dsp:sp modelId="{4EA52F16-974F-42C5-84AB-57BC95B52909}">
      <dsp:nvSpPr>
        <dsp:cNvPr id="0" name=""/>
        <dsp:cNvSpPr/>
      </dsp:nvSpPr>
      <dsp:spPr>
        <a:xfrm>
          <a:off x="0" y="3321065"/>
          <a:ext cx="10515600" cy="5276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defRPr b="1"/>
          </a:pPr>
          <a:r>
            <a:rPr lang="en-US" sz="2200" kern="1200" dirty="0">
              <a:latin typeface="Candara" panose="020E0502030303020204" pitchFamily="34" charset="0"/>
            </a:rPr>
            <a:t>Our Partner Engagement Guide</a:t>
          </a:r>
        </a:p>
      </dsp:txBody>
      <dsp:txXfrm>
        <a:off x="25759" y="3346824"/>
        <a:ext cx="10464082" cy="476152"/>
      </dsp:txXfrm>
    </dsp:sp>
    <dsp:sp modelId="{29524822-071A-4741-B9ED-74ACF611C6B9}">
      <dsp:nvSpPr>
        <dsp:cNvPr id="0" name=""/>
        <dsp:cNvSpPr/>
      </dsp:nvSpPr>
      <dsp:spPr>
        <a:xfrm>
          <a:off x="0" y="3848735"/>
          <a:ext cx="10515600"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latin typeface="Candara" panose="020E0502030303020204" pitchFamily="34" charset="0"/>
            </a:rPr>
            <a:t>Provides recommendations on how to </a:t>
          </a:r>
          <a:r>
            <a:rPr lang="en-US" sz="1700" b="1" kern="1200" dirty="0">
              <a:latin typeface="Candara" panose="020E0502030303020204" pitchFamily="34" charset="0"/>
            </a:rPr>
            <a:t>identify</a:t>
          </a:r>
          <a:r>
            <a:rPr lang="en-US" sz="1700" kern="1200" dirty="0">
              <a:latin typeface="Candara" panose="020E0502030303020204" pitchFamily="34" charset="0"/>
            </a:rPr>
            <a:t> and </a:t>
          </a:r>
          <a:r>
            <a:rPr lang="en-US" sz="1700" b="1" kern="1200" dirty="0">
              <a:latin typeface="Candara" panose="020E0502030303020204" pitchFamily="34" charset="0"/>
            </a:rPr>
            <a:t>meaningfully engage</a:t>
          </a:r>
          <a:r>
            <a:rPr lang="en-US" sz="1700" kern="1200" dirty="0">
              <a:latin typeface="Candara" panose="020E0502030303020204" pitchFamily="34" charset="0"/>
            </a:rPr>
            <a:t> with </a:t>
          </a:r>
          <a:r>
            <a:rPr lang="en-US" sz="1700" b="1" kern="1200" dirty="0">
              <a:latin typeface="Candara" panose="020E0502030303020204" pitchFamily="34" charset="0"/>
            </a:rPr>
            <a:t>partners in research</a:t>
          </a:r>
          <a:endParaRPr lang="en-US" sz="1700" kern="1200" dirty="0">
            <a:latin typeface="Candara" panose="020E0502030303020204" pitchFamily="34" charset="0"/>
          </a:endParaRPr>
        </a:p>
        <a:p>
          <a:pPr marL="171450" lvl="1" indent="-171450" algn="l" defTabSz="755650">
            <a:lnSpc>
              <a:spcPct val="90000"/>
            </a:lnSpc>
            <a:spcBef>
              <a:spcPct val="0"/>
            </a:spcBef>
            <a:spcAft>
              <a:spcPct val="20000"/>
            </a:spcAft>
            <a:buChar char="•"/>
          </a:pPr>
          <a:r>
            <a:rPr lang="en-US" sz="1700" kern="1200" dirty="0">
              <a:latin typeface="Candara" panose="020E0502030303020204" pitchFamily="34" charset="0"/>
            </a:rPr>
            <a:t>Helps researchers (1) </a:t>
          </a:r>
          <a:r>
            <a:rPr lang="en-US" sz="1700" b="1" kern="1200" dirty="0">
              <a:latin typeface="Candara" panose="020E0502030303020204" pitchFamily="34" charset="0"/>
            </a:rPr>
            <a:t>improve the quality of their research </a:t>
          </a:r>
          <a:r>
            <a:rPr lang="en-US" sz="1700" b="0" kern="1200" dirty="0">
              <a:latin typeface="Candara" panose="020E0502030303020204" pitchFamily="34" charset="0"/>
            </a:rPr>
            <a:t>and</a:t>
          </a:r>
          <a:r>
            <a:rPr lang="en-US" sz="1700" b="1" kern="1200" dirty="0">
              <a:latin typeface="Candara" panose="020E0502030303020204" pitchFamily="34" charset="0"/>
            </a:rPr>
            <a:t> (2)  increase empowerment </a:t>
          </a:r>
          <a:r>
            <a:rPr lang="en-US" sz="1700" kern="1200" dirty="0">
              <a:latin typeface="Candara" panose="020E0502030303020204" pitchFamily="34" charset="0"/>
            </a:rPr>
            <a:t>among </a:t>
          </a:r>
          <a:r>
            <a:rPr lang="en-US" sz="1700" b="0" kern="1200" dirty="0">
              <a:latin typeface="Candara" panose="020E0502030303020204" pitchFamily="34" charset="0"/>
            </a:rPr>
            <a:t>communities </a:t>
          </a:r>
          <a:r>
            <a:rPr lang="en-US" sz="1700" kern="1200" dirty="0">
              <a:latin typeface="Candara" panose="020E0502030303020204" pitchFamily="34" charset="0"/>
            </a:rPr>
            <a:t>who partner with them</a:t>
          </a:r>
        </a:p>
        <a:p>
          <a:pPr marL="171450" lvl="1" indent="-171450" algn="l" defTabSz="755650">
            <a:lnSpc>
              <a:spcPct val="90000"/>
            </a:lnSpc>
            <a:spcBef>
              <a:spcPct val="0"/>
            </a:spcBef>
            <a:spcAft>
              <a:spcPct val="20000"/>
            </a:spcAft>
            <a:buChar char="•"/>
          </a:pPr>
          <a:endParaRPr lang="en-US" sz="1700" kern="1200" dirty="0">
            <a:latin typeface="Candara" panose="020E0502030303020204" pitchFamily="34" charset="0"/>
          </a:endParaRPr>
        </a:p>
      </dsp:txBody>
      <dsp:txXfrm>
        <a:off x="0" y="3848735"/>
        <a:ext cx="10515600" cy="11157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680F8-F187-486F-8081-4DF83685E500}">
      <dsp:nvSpPr>
        <dsp:cNvPr id="0" name=""/>
        <dsp:cNvSpPr/>
      </dsp:nvSpPr>
      <dsp:spPr>
        <a:xfrm>
          <a:off x="679050" y="685617"/>
          <a:ext cx="1887187" cy="1887187"/>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3ADE871-E542-4BB6-82E3-F6E027910F8C}">
      <dsp:nvSpPr>
        <dsp:cNvPr id="0" name=""/>
        <dsp:cNvSpPr/>
      </dsp:nvSpPr>
      <dsp:spPr>
        <a:xfrm>
          <a:off x="1081237" y="1087804"/>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A24D912-9E4B-407E-B44F-82734AFAC20B}">
      <dsp:nvSpPr>
        <dsp:cNvPr id="0" name=""/>
        <dsp:cNvSpPr/>
      </dsp:nvSpPr>
      <dsp:spPr>
        <a:xfrm>
          <a:off x="75768" y="3160617"/>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latin typeface="Candara" panose="020E0502030303020204" pitchFamily="34" charset="0"/>
            </a:rPr>
            <a:t>Group meetings</a:t>
          </a:r>
        </a:p>
      </dsp:txBody>
      <dsp:txXfrm>
        <a:off x="75768" y="3160617"/>
        <a:ext cx="3093750" cy="720000"/>
      </dsp:txXfrm>
    </dsp:sp>
    <dsp:sp modelId="{1D7FC3F7-6FA2-4735-A4C0-E7A08471E0A0}">
      <dsp:nvSpPr>
        <dsp:cNvPr id="0" name=""/>
        <dsp:cNvSpPr/>
      </dsp:nvSpPr>
      <dsp:spPr>
        <a:xfrm>
          <a:off x="4314206" y="685617"/>
          <a:ext cx="1887187" cy="1887187"/>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3FC287F-DBCB-4955-9209-5A56BE21F0D3}">
      <dsp:nvSpPr>
        <dsp:cNvPr id="0" name=""/>
        <dsp:cNvSpPr/>
      </dsp:nvSpPr>
      <dsp:spPr>
        <a:xfrm>
          <a:off x="4716393" y="1087804"/>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31155C8-69F1-4B55-A2CF-3144C13E6640}">
      <dsp:nvSpPr>
        <dsp:cNvPr id="0" name=""/>
        <dsp:cNvSpPr/>
      </dsp:nvSpPr>
      <dsp:spPr>
        <a:xfrm>
          <a:off x="3710925" y="3160617"/>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latin typeface="Candara" panose="020E0502030303020204" pitchFamily="34" charset="0"/>
            </a:rPr>
            <a:t>Asynchronous  work</a:t>
          </a:r>
        </a:p>
      </dsp:txBody>
      <dsp:txXfrm>
        <a:off x="3710925" y="3160617"/>
        <a:ext cx="3093750" cy="720000"/>
      </dsp:txXfrm>
    </dsp:sp>
    <dsp:sp modelId="{25A7A4BE-C5F0-4D7A-A118-1A946EFCFEE9}">
      <dsp:nvSpPr>
        <dsp:cNvPr id="0" name=""/>
        <dsp:cNvSpPr/>
      </dsp:nvSpPr>
      <dsp:spPr>
        <a:xfrm>
          <a:off x="7949362" y="685617"/>
          <a:ext cx="1887187" cy="1887187"/>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2B38F0FA-2755-4489-9678-D526F0919A6C}">
      <dsp:nvSpPr>
        <dsp:cNvPr id="0" name=""/>
        <dsp:cNvSpPr/>
      </dsp:nvSpPr>
      <dsp:spPr>
        <a:xfrm>
          <a:off x="8351550" y="1087804"/>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D4C6097-8264-49AC-9334-A88CF0AEAD2A}">
      <dsp:nvSpPr>
        <dsp:cNvPr id="0" name=""/>
        <dsp:cNvSpPr/>
      </dsp:nvSpPr>
      <dsp:spPr>
        <a:xfrm>
          <a:off x="7346081" y="3160617"/>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latin typeface="Candara" panose="020E0502030303020204" pitchFamily="34" charset="0"/>
            </a:rPr>
            <a:t>Small-group meetings</a:t>
          </a:r>
        </a:p>
      </dsp:txBody>
      <dsp:txXfrm>
        <a:off x="7346081" y="3160617"/>
        <a:ext cx="309375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33FF6-DEEE-45B8-9C17-29E12F3B8DB2}">
      <dsp:nvSpPr>
        <dsp:cNvPr id="0" name=""/>
        <dsp:cNvSpPr/>
      </dsp:nvSpPr>
      <dsp:spPr>
        <a:xfrm>
          <a:off x="735490" y="572988"/>
          <a:ext cx="781813" cy="7818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C5BA4C-580A-442F-A827-D976D2BBCC6C}">
      <dsp:nvSpPr>
        <dsp:cNvPr id="0" name=""/>
        <dsp:cNvSpPr/>
      </dsp:nvSpPr>
      <dsp:spPr>
        <a:xfrm>
          <a:off x="9520" y="1442283"/>
          <a:ext cx="2233753" cy="112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latin typeface="Candara" panose="020E0502030303020204" pitchFamily="34" charset="0"/>
            </a:rPr>
            <a:t>Core Principles</a:t>
          </a:r>
        </a:p>
      </dsp:txBody>
      <dsp:txXfrm>
        <a:off x="9520" y="1442283"/>
        <a:ext cx="2233753" cy="1123875"/>
      </dsp:txXfrm>
    </dsp:sp>
    <dsp:sp modelId="{ACFC686A-6432-4728-ADD1-A349DAA69B5C}">
      <dsp:nvSpPr>
        <dsp:cNvPr id="0" name=""/>
        <dsp:cNvSpPr/>
      </dsp:nvSpPr>
      <dsp:spPr>
        <a:xfrm>
          <a:off x="9520" y="2606847"/>
          <a:ext cx="2233753" cy="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endParaRPr lang="en-US" sz="1600" kern="1200">
            <a:latin typeface="Candara" panose="020E0502030303020204" pitchFamily="34" charset="0"/>
          </a:endParaRPr>
        </a:p>
      </dsp:txBody>
      <dsp:txXfrm>
        <a:off x="9520" y="2606847"/>
        <a:ext cx="2233753" cy="589"/>
      </dsp:txXfrm>
    </dsp:sp>
    <dsp:sp modelId="{29D5FF07-74E3-43C8-B3B0-9D732A565952}">
      <dsp:nvSpPr>
        <dsp:cNvPr id="0" name=""/>
        <dsp:cNvSpPr/>
      </dsp:nvSpPr>
      <dsp:spPr>
        <a:xfrm>
          <a:off x="3360151" y="572988"/>
          <a:ext cx="781813" cy="7818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E34F31-35EE-4698-A073-CA1B6031E4D5}">
      <dsp:nvSpPr>
        <dsp:cNvPr id="0" name=""/>
        <dsp:cNvSpPr/>
      </dsp:nvSpPr>
      <dsp:spPr>
        <a:xfrm>
          <a:off x="2634181" y="1442283"/>
          <a:ext cx="2233753" cy="112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latin typeface="Candara" panose="020E0502030303020204" pitchFamily="34" charset="0"/>
            </a:rPr>
            <a:t>The Partnering Process</a:t>
          </a:r>
        </a:p>
      </dsp:txBody>
      <dsp:txXfrm>
        <a:off x="2634181" y="1442283"/>
        <a:ext cx="2233753" cy="1123875"/>
      </dsp:txXfrm>
    </dsp:sp>
    <dsp:sp modelId="{19016C3E-CB9E-4322-90BD-3128F6B50127}">
      <dsp:nvSpPr>
        <dsp:cNvPr id="0" name=""/>
        <dsp:cNvSpPr/>
      </dsp:nvSpPr>
      <dsp:spPr>
        <a:xfrm>
          <a:off x="2634181" y="2606847"/>
          <a:ext cx="2233753" cy="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endParaRPr lang="en-US" sz="1600" kern="1200">
            <a:latin typeface="Candara" panose="020E0502030303020204" pitchFamily="34" charset="0"/>
          </a:endParaRPr>
        </a:p>
      </dsp:txBody>
      <dsp:txXfrm>
        <a:off x="2634181" y="2606847"/>
        <a:ext cx="2233753" cy="589"/>
      </dsp:txXfrm>
    </dsp:sp>
    <dsp:sp modelId="{5A22276E-BD71-4F86-B249-959551D88EEE}">
      <dsp:nvSpPr>
        <dsp:cNvPr id="0" name=""/>
        <dsp:cNvSpPr/>
      </dsp:nvSpPr>
      <dsp:spPr>
        <a:xfrm>
          <a:off x="6145593" y="577546"/>
          <a:ext cx="781813" cy="7818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391CBC-7FBB-4D65-AD0A-EA4D9F35DAB6}">
      <dsp:nvSpPr>
        <dsp:cNvPr id="0" name=""/>
        <dsp:cNvSpPr/>
      </dsp:nvSpPr>
      <dsp:spPr>
        <a:xfrm>
          <a:off x="5268363" y="1491386"/>
          <a:ext cx="2629932" cy="1163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latin typeface="Candara" panose="020E0502030303020204" pitchFamily="34" charset="0"/>
            </a:rPr>
            <a:t>Case</a:t>
          </a:r>
          <a:r>
            <a:rPr lang="en-US" sz="2400" kern="1200" baseline="0" dirty="0">
              <a:latin typeface="Candara" panose="020E0502030303020204" pitchFamily="34" charset="0"/>
            </a:rPr>
            <a:t> Studies, Worksheets, and Resource List</a:t>
          </a:r>
          <a:endParaRPr lang="en-US" sz="2400" kern="1200" dirty="0">
            <a:latin typeface="Candara" panose="020E0502030303020204" pitchFamily="34" charset="0"/>
          </a:endParaRPr>
        </a:p>
      </dsp:txBody>
      <dsp:txXfrm>
        <a:off x="5268363" y="1491386"/>
        <a:ext cx="2629932" cy="1163165"/>
      </dsp:txXfrm>
    </dsp:sp>
    <dsp:sp modelId="{94D3E801-5B50-44D4-9690-23BBC457741F}">
      <dsp:nvSpPr>
        <dsp:cNvPr id="0" name=""/>
        <dsp:cNvSpPr/>
      </dsp:nvSpPr>
      <dsp:spPr>
        <a:xfrm>
          <a:off x="5466269" y="2216887"/>
          <a:ext cx="2233753" cy="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endParaRPr lang="en-US" sz="1600" kern="1200">
            <a:latin typeface="Candara" panose="020E0502030303020204" pitchFamily="34" charset="0"/>
          </a:endParaRPr>
        </a:p>
      </dsp:txBody>
      <dsp:txXfrm>
        <a:off x="5466269" y="2216887"/>
        <a:ext cx="2233753" cy="5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067BA-0D89-411B-8D5E-4EE8E3AFF5C9}">
      <dsp:nvSpPr>
        <dsp:cNvPr id="0" name=""/>
        <dsp:cNvSpPr/>
      </dsp:nvSpPr>
      <dsp:spPr>
        <a:xfrm>
          <a:off x="1074258" y="597"/>
          <a:ext cx="1050820" cy="105082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A658E-0A3A-49D3-AFD7-4AB9F7D95B1B}">
      <dsp:nvSpPr>
        <dsp:cNvPr id="0" name=""/>
        <dsp:cNvSpPr/>
      </dsp:nvSpPr>
      <dsp:spPr>
        <a:xfrm>
          <a:off x="1298203" y="224543"/>
          <a:ext cx="602929" cy="6029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750CE7-327E-43EA-8E27-431E7ED0F99F}">
      <dsp:nvSpPr>
        <dsp:cNvPr id="0" name=""/>
        <dsp:cNvSpPr/>
      </dsp:nvSpPr>
      <dsp:spPr>
        <a:xfrm>
          <a:off x="577573" y="1378722"/>
          <a:ext cx="2044190" cy="6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ts val="0"/>
            </a:spcAft>
            <a:buNone/>
            <a:defRPr cap="all"/>
          </a:pPr>
          <a:r>
            <a:rPr lang="en-US" sz="1800" b="0" i="0" kern="1200" dirty="0">
              <a:latin typeface="Candara" panose="020E0502030303020204" pitchFamily="34" charset="0"/>
            </a:rPr>
            <a:t>Co-Learning &amp; </a:t>
          </a:r>
        </a:p>
        <a:p>
          <a:pPr marL="0" lvl="0" indent="0" algn="ctr" defTabSz="800100">
            <a:lnSpc>
              <a:spcPct val="100000"/>
            </a:lnSpc>
            <a:spcBef>
              <a:spcPct val="0"/>
            </a:spcBef>
            <a:spcAft>
              <a:spcPts val="0"/>
            </a:spcAft>
            <a:buNone/>
            <a:defRPr cap="all"/>
          </a:pPr>
          <a:r>
            <a:rPr lang="en-US" sz="1800" b="0" i="0" kern="1200" dirty="0">
              <a:latin typeface="Candara" panose="020E0502030303020204" pitchFamily="34" charset="0"/>
            </a:rPr>
            <a:t>Co-Production</a:t>
          </a:r>
          <a:endParaRPr lang="en-US" sz="1800" kern="1200" dirty="0">
            <a:latin typeface="Candara" panose="020E0502030303020204" pitchFamily="34" charset="0"/>
          </a:endParaRPr>
        </a:p>
      </dsp:txBody>
      <dsp:txXfrm>
        <a:off x="577573" y="1378722"/>
        <a:ext cx="2044190" cy="689062"/>
      </dsp:txXfrm>
    </dsp:sp>
    <dsp:sp modelId="{BE6FD11D-C7A3-4F2B-B812-BEEF0508C80F}">
      <dsp:nvSpPr>
        <dsp:cNvPr id="0" name=""/>
        <dsp:cNvSpPr/>
      </dsp:nvSpPr>
      <dsp:spPr>
        <a:xfrm>
          <a:off x="3259146" y="597"/>
          <a:ext cx="1050820" cy="105082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38E4B7-96D9-4F0F-A106-05D387A0D083}">
      <dsp:nvSpPr>
        <dsp:cNvPr id="0" name=""/>
        <dsp:cNvSpPr/>
      </dsp:nvSpPr>
      <dsp:spPr>
        <a:xfrm>
          <a:off x="3483091" y="224543"/>
          <a:ext cx="602929" cy="60292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8AA5C-3639-4BAC-9B60-ED0D6C35701A}">
      <dsp:nvSpPr>
        <dsp:cNvPr id="0" name=""/>
        <dsp:cNvSpPr/>
      </dsp:nvSpPr>
      <dsp:spPr>
        <a:xfrm>
          <a:off x="2923228" y="1378722"/>
          <a:ext cx="1722656" cy="6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a:latin typeface="Candara" panose="020E0502030303020204" pitchFamily="34" charset="0"/>
            </a:rPr>
            <a:t>Equity</a:t>
          </a:r>
          <a:endParaRPr lang="en-US" sz="1800" kern="1200">
            <a:latin typeface="Candara" panose="020E0502030303020204" pitchFamily="34" charset="0"/>
          </a:endParaRPr>
        </a:p>
      </dsp:txBody>
      <dsp:txXfrm>
        <a:off x="2923228" y="1378722"/>
        <a:ext cx="1722656" cy="689062"/>
      </dsp:txXfrm>
    </dsp:sp>
    <dsp:sp modelId="{5771BA33-67AD-43A4-8421-B8CD637D26F8}">
      <dsp:nvSpPr>
        <dsp:cNvPr id="0" name=""/>
        <dsp:cNvSpPr/>
      </dsp:nvSpPr>
      <dsp:spPr>
        <a:xfrm>
          <a:off x="5283267" y="597"/>
          <a:ext cx="1050820" cy="105082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0A8922-4645-426C-AE2E-0292867BB8B6}">
      <dsp:nvSpPr>
        <dsp:cNvPr id="0" name=""/>
        <dsp:cNvSpPr/>
      </dsp:nvSpPr>
      <dsp:spPr>
        <a:xfrm>
          <a:off x="5507212" y="224543"/>
          <a:ext cx="602929" cy="6029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6843BD-2B16-4877-89E6-6944F46FC7A9}">
      <dsp:nvSpPr>
        <dsp:cNvPr id="0" name=""/>
        <dsp:cNvSpPr/>
      </dsp:nvSpPr>
      <dsp:spPr>
        <a:xfrm>
          <a:off x="4947349" y="1378722"/>
          <a:ext cx="1722656" cy="6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a:latin typeface="Candara" panose="020E0502030303020204" pitchFamily="34" charset="0"/>
            </a:rPr>
            <a:t>Humility</a:t>
          </a:r>
          <a:endParaRPr lang="en-US" sz="1800" kern="1200">
            <a:latin typeface="Candara" panose="020E0502030303020204" pitchFamily="34" charset="0"/>
          </a:endParaRPr>
        </a:p>
      </dsp:txBody>
      <dsp:txXfrm>
        <a:off x="4947349" y="1378722"/>
        <a:ext cx="1722656" cy="689062"/>
      </dsp:txXfrm>
    </dsp:sp>
    <dsp:sp modelId="{D2B845BA-9695-4562-BB87-45D7E8CB229A}">
      <dsp:nvSpPr>
        <dsp:cNvPr id="0" name=""/>
        <dsp:cNvSpPr/>
      </dsp:nvSpPr>
      <dsp:spPr>
        <a:xfrm>
          <a:off x="7307388" y="597"/>
          <a:ext cx="1050820" cy="105082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C89844-D98A-43A5-B20B-62531AEF0EC8}">
      <dsp:nvSpPr>
        <dsp:cNvPr id="0" name=""/>
        <dsp:cNvSpPr/>
      </dsp:nvSpPr>
      <dsp:spPr>
        <a:xfrm>
          <a:off x="7531333" y="224543"/>
          <a:ext cx="602929" cy="6029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454475-24BF-43D1-B704-DFFBA6DAB1C7}">
      <dsp:nvSpPr>
        <dsp:cNvPr id="0" name=""/>
        <dsp:cNvSpPr/>
      </dsp:nvSpPr>
      <dsp:spPr>
        <a:xfrm>
          <a:off x="6971470" y="1378722"/>
          <a:ext cx="1722656" cy="6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a:latin typeface="Candara" panose="020E0502030303020204" pitchFamily="34" charset="0"/>
            </a:rPr>
            <a:t>Relationship Building</a:t>
          </a:r>
          <a:endParaRPr lang="en-US" sz="1800" kern="1200">
            <a:latin typeface="Candara" panose="020E0502030303020204" pitchFamily="34" charset="0"/>
          </a:endParaRPr>
        </a:p>
      </dsp:txBody>
      <dsp:txXfrm>
        <a:off x="6971470" y="1378722"/>
        <a:ext cx="1722656" cy="689062"/>
      </dsp:txXfrm>
    </dsp:sp>
    <dsp:sp modelId="{46FC61F1-DB46-4BDF-AF53-9A970567D701}">
      <dsp:nvSpPr>
        <dsp:cNvPr id="0" name=""/>
        <dsp:cNvSpPr/>
      </dsp:nvSpPr>
      <dsp:spPr>
        <a:xfrm>
          <a:off x="2196407" y="2502117"/>
          <a:ext cx="1050820" cy="105082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5878FD-1060-41BF-8491-0832981E302A}">
      <dsp:nvSpPr>
        <dsp:cNvPr id="0" name=""/>
        <dsp:cNvSpPr/>
      </dsp:nvSpPr>
      <dsp:spPr>
        <a:xfrm>
          <a:off x="2414524" y="2712647"/>
          <a:ext cx="602929" cy="60292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73EF8-D9AD-4DEE-89CC-938E4D0265A3}">
      <dsp:nvSpPr>
        <dsp:cNvPr id="0" name=""/>
        <dsp:cNvSpPr/>
      </dsp:nvSpPr>
      <dsp:spPr>
        <a:xfrm>
          <a:off x="1877920" y="3821842"/>
          <a:ext cx="1722656" cy="6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dirty="0">
              <a:latin typeface="Candara" panose="020E0502030303020204" pitchFamily="34" charset="0"/>
            </a:rPr>
            <a:t>Resource Sharing</a:t>
          </a:r>
          <a:endParaRPr lang="en-US" sz="1800" kern="1200" dirty="0">
            <a:latin typeface="Candara" panose="020E0502030303020204" pitchFamily="34" charset="0"/>
          </a:endParaRPr>
        </a:p>
      </dsp:txBody>
      <dsp:txXfrm>
        <a:off x="1877920" y="3821842"/>
        <a:ext cx="1722656" cy="689062"/>
      </dsp:txXfrm>
    </dsp:sp>
    <dsp:sp modelId="{0B1C7328-1ABD-4C0A-9883-48B3017951FE}">
      <dsp:nvSpPr>
        <dsp:cNvPr id="0" name=""/>
        <dsp:cNvSpPr/>
      </dsp:nvSpPr>
      <dsp:spPr>
        <a:xfrm>
          <a:off x="4110439" y="2498449"/>
          <a:ext cx="1050820" cy="105082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96E0AC-A645-4AD2-9A99-BEB1007FA241}">
      <dsp:nvSpPr>
        <dsp:cNvPr id="0" name=""/>
        <dsp:cNvSpPr/>
      </dsp:nvSpPr>
      <dsp:spPr>
        <a:xfrm>
          <a:off x="4334385" y="2722394"/>
          <a:ext cx="602929" cy="60292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137CA0-CD6A-453D-8907-337CA28FA074}">
      <dsp:nvSpPr>
        <dsp:cNvPr id="0" name=""/>
        <dsp:cNvSpPr/>
      </dsp:nvSpPr>
      <dsp:spPr>
        <a:xfrm>
          <a:off x="3774521" y="3876574"/>
          <a:ext cx="1722656" cy="6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dirty="0">
              <a:latin typeface="Candara" panose="020E0502030303020204" pitchFamily="34" charset="0"/>
            </a:rPr>
            <a:t>Action &amp; Change</a:t>
          </a:r>
          <a:endParaRPr lang="en-US" sz="1800" kern="1200" dirty="0">
            <a:latin typeface="Candara" panose="020E0502030303020204" pitchFamily="34" charset="0"/>
          </a:endParaRPr>
        </a:p>
      </dsp:txBody>
      <dsp:txXfrm>
        <a:off x="3774521" y="3876574"/>
        <a:ext cx="1722656" cy="689062"/>
      </dsp:txXfrm>
    </dsp:sp>
    <dsp:sp modelId="{778C2C5A-04F0-483D-BBBD-E5572BC9426B}">
      <dsp:nvSpPr>
        <dsp:cNvPr id="0" name=""/>
        <dsp:cNvSpPr/>
      </dsp:nvSpPr>
      <dsp:spPr>
        <a:xfrm>
          <a:off x="6134560" y="2498449"/>
          <a:ext cx="1050820" cy="105082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1D4A42-92B1-43E8-A41C-49AE39BD3B7B}">
      <dsp:nvSpPr>
        <dsp:cNvPr id="0" name=""/>
        <dsp:cNvSpPr/>
      </dsp:nvSpPr>
      <dsp:spPr>
        <a:xfrm>
          <a:off x="6358506" y="2722394"/>
          <a:ext cx="602929" cy="60292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7CB609-A984-4566-BED8-66B5F08FAF3C}">
      <dsp:nvSpPr>
        <dsp:cNvPr id="0" name=""/>
        <dsp:cNvSpPr/>
      </dsp:nvSpPr>
      <dsp:spPr>
        <a:xfrm>
          <a:off x="5798642" y="3876574"/>
          <a:ext cx="1722656" cy="68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0" i="0" kern="1200">
              <a:latin typeface="Candara" panose="020E0502030303020204" pitchFamily="34" charset="0"/>
            </a:rPr>
            <a:t>Sustainment</a:t>
          </a:r>
          <a:endParaRPr lang="en-US" sz="1800" kern="1200">
            <a:latin typeface="Candara" panose="020E0502030303020204" pitchFamily="34" charset="0"/>
          </a:endParaRPr>
        </a:p>
      </dsp:txBody>
      <dsp:txXfrm>
        <a:off x="5798642" y="3876574"/>
        <a:ext cx="1722656" cy="6890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6E929-A0E8-4741-942E-5C6EE2E44BB1}">
      <dsp:nvSpPr>
        <dsp:cNvPr id="0" name=""/>
        <dsp:cNvSpPr/>
      </dsp:nvSpPr>
      <dsp:spPr>
        <a:xfrm>
          <a:off x="1297386" y="379783"/>
          <a:ext cx="2245233" cy="2245574"/>
        </a:xfrm>
        <a:prstGeom prst="circularArrow">
          <a:avLst>
            <a:gd name="adj1" fmla="val 10980"/>
            <a:gd name="adj2" fmla="val 1142322"/>
            <a:gd name="adj3" fmla="val 4500000"/>
            <a:gd name="adj4" fmla="val 10800000"/>
            <a:gd name="adj5" fmla="val 12500"/>
          </a:avLst>
        </a:prstGeom>
        <a:solidFill>
          <a:srgbClr val="0000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FC6E50-331C-458B-A44A-B46892414B4B}">
      <dsp:nvSpPr>
        <dsp:cNvPr id="0" name=""/>
        <dsp:cNvSpPr/>
      </dsp:nvSpPr>
      <dsp:spPr>
        <a:xfrm>
          <a:off x="1793656" y="1190503"/>
          <a:ext cx="1247632" cy="62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ndara" panose="020E0502030303020204" pitchFamily="34" charset="0"/>
            </a:rPr>
            <a:t>Planning Engagement</a:t>
          </a:r>
        </a:p>
      </dsp:txBody>
      <dsp:txXfrm>
        <a:off x="1793656" y="1190503"/>
        <a:ext cx="1247632" cy="623667"/>
      </dsp:txXfrm>
    </dsp:sp>
    <dsp:sp modelId="{F658E615-B8E6-4227-AA63-BBE82A229386}">
      <dsp:nvSpPr>
        <dsp:cNvPr id="0" name=""/>
        <dsp:cNvSpPr/>
      </dsp:nvSpPr>
      <dsp:spPr>
        <a:xfrm>
          <a:off x="673780" y="1670032"/>
          <a:ext cx="2245233" cy="2245574"/>
        </a:xfrm>
        <a:prstGeom prst="leftCircularArrow">
          <a:avLst>
            <a:gd name="adj1" fmla="val 10980"/>
            <a:gd name="adj2" fmla="val 1142322"/>
            <a:gd name="adj3" fmla="val 6300000"/>
            <a:gd name="adj4" fmla="val 18900000"/>
            <a:gd name="adj5" fmla="val 12500"/>
          </a:avLst>
        </a:prstGeom>
        <a:solidFill>
          <a:srgbClr val="4B91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E40E6-B690-4BB0-87B9-C3057D16AED4}">
      <dsp:nvSpPr>
        <dsp:cNvPr id="0" name=""/>
        <dsp:cNvSpPr/>
      </dsp:nvSpPr>
      <dsp:spPr>
        <a:xfrm>
          <a:off x="1172580" y="2488216"/>
          <a:ext cx="1247632" cy="62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ndara" panose="020E0502030303020204" pitchFamily="34" charset="0"/>
            </a:rPr>
            <a:t>Putting Efforts into Practice</a:t>
          </a:r>
        </a:p>
      </dsp:txBody>
      <dsp:txXfrm>
        <a:off x="1172580" y="2488216"/>
        <a:ext cx="1247632" cy="623667"/>
      </dsp:txXfrm>
    </dsp:sp>
    <dsp:sp modelId="{107F2471-5D4E-4689-A244-37E07563F721}">
      <dsp:nvSpPr>
        <dsp:cNvPr id="0" name=""/>
        <dsp:cNvSpPr/>
      </dsp:nvSpPr>
      <dsp:spPr>
        <a:xfrm>
          <a:off x="1457187" y="3114682"/>
          <a:ext cx="1929003" cy="1929776"/>
        </a:xfrm>
        <a:prstGeom prst="blockArc">
          <a:avLst>
            <a:gd name="adj1" fmla="val 13500000"/>
            <a:gd name="adj2" fmla="val 10800000"/>
            <a:gd name="adj3" fmla="val 12740"/>
          </a:avLst>
        </a:prstGeom>
        <a:solidFill>
          <a:srgbClr val="15B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FE8DD-75F2-462A-9106-627DB116C620}">
      <dsp:nvSpPr>
        <dsp:cNvPr id="0" name=""/>
        <dsp:cNvSpPr/>
      </dsp:nvSpPr>
      <dsp:spPr>
        <a:xfrm>
          <a:off x="1796608" y="3787795"/>
          <a:ext cx="1247632" cy="62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ndara" panose="020E0502030303020204" pitchFamily="34" charset="0"/>
            </a:rPr>
            <a:t>Promoting Evaluation &amp; Dissemination</a:t>
          </a:r>
        </a:p>
      </dsp:txBody>
      <dsp:txXfrm>
        <a:off x="1796608" y="3787795"/>
        <a:ext cx="1247632" cy="6236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6E929-A0E8-4741-942E-5C6EE2E44BB1}">
      <dsp:nvSpPr>
        <dsp:cNvPr id="0" name=""/>
        <dsp:cNvSpPr/>
      </dsp:nvSpPr>
      <dsp:spPr>
        <a:xfrm>
          <a:off x="1297386" y="379783"/>
          <a:ext cx="2245233" cy="2245574"/>
        </a:xfrm>
        <a:prstGeom prst="circularArrow">
          <a:avLst>
            <a:gd name="adj1" fmla="val 10980"/>
            <a:gd name="adj2" fmla="val 1142322"/>
            <a:gd name="adj3" fmla="val 4500000"/>
            <a:gd name="adj4" fmla="val 10800000"/>
            <a:gd name="adj5" fmla="val 12500"/>
          </a:avLst>
        </a:prstGeom>
        <a:solidFill>
          <a:srgbClr val="0000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FC6E50-331C-458B-A44A-B46892414B4B}">
      <dsp:nvSpPr>
        <dsp:cNvPr id="0" name=""/>
        <dsp:cNvSpPr/>
      </dsp:nvSpPr>
      <dsp:spPr>
        <a:xfrm>
          <a:off x="1793656" y="1190503"/>
          <a:ext cx="1247632" cy="62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ndara" panose="020E0502030303020204" pitchFamily="34" charset="0"/>
            </a:rPr>
            <a:t>Planning Engagement</a:t>
          </a:r>
        </a:p>
      </dsp:txBody>
      <dsp:txXfrm>
        <a:off x="1793656" y="1190503"/>
        <a:ext cx="1247632" cy="623667"/>
      </dsp:txXfrm>
    </dsp:sp>
    <dsp:sp modelId="{F658E615-B8E6-4227-AA63-BBE82A229386}">
      <dsp:nvSpPr>
        <dsp:cNvPr id="0" name=""/>
        <dsp:cNvSpPr/>
      </dsp:nvSpPr>
      <dsp:spPr>
        <a:xfrm>
          <a:off x="673780" y="1670032"/>
          <a:ext cx="2245233" cy="2245574"/>
        </a:xfrm>
        <a:prstGeom prst="leftCircularArrow">
          <a:avLst>
            <a:gd name="adj1" fmla="val 10980"/>
            <a:gd name="adj2" fmla="val 1142322"/>
            <a:gd name="adj3" fmla="val 6300000"/>
            <a:gd name="adj4" fmla="val 18900000"/>
            <a:gd name="adj5" fmla="val 12500"/>
          </a:avLst>
        </a:prstGeom>
        <a:solidFill>
          <a:srgbClr val="4B91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E40E6-B690-4BB0-87B9-C3057D16AED4}">
      <dsp:nvSpPr>
        <dsp:cNvPr id="0" name=""/>
        <dsp:cNvSpPr/>
      </dsp:nvSpPr>
      <dsp:spPr>
        <a:xfrm>
          <a:off x="1172580" y="2488216"/>
          <a:ext cx="1247632" cy="62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ndara" panose="020E0502030303020204" pitchFamily="34" charset="0"/>
            </a:rPr>
            <a:t>Putting Efforts into Practice</a:t>
          </a:r>
        </a:p>
      </dsp:txBody>
      <dsp:txXfrm>
        <a:off x="1172580" y="2488216"/>
        <a:ext cx="1247632" cy="623667"/>
      </dsp:txXfrm>
    </dsp:sp>
    <dsp:sp modelId="{107F2471-5D4E-4689-A244-37E07563F721}">
      <dsp:nvSpPr>
        <dsp:cNvPr id="0" name=""/>
        <dsp:cNvSpPr/>
      </dsp:nvSpPr>
      <dsp:spPr>
        <a:xfrm>
          <a:off x="1457187" y="3114682"/>
          <a:ext cx="1929003" cy="1929776"/>
        </a:xfrm>
        <a:prstGeom prst="blockArc">
          <a:avLst>
            <a:gd name="adj1" fmla="val 13500000"/>
            <a:gd name="adj2" fmla="val 10800000"/>
            <a:gd name="adj3" fmla="val 12740"/>
          </a:avLst>
        </a:prstGeom>
        <a:solidFill>
          <a:srgbClr val="15B2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FE8DD-75F2-462A-9106-627DB116C620}">
      <dsp:nvSpPr>
        <dsp:cNvPr id="0" name=""/>
        <dsp:cNvSpPr/>
      </dsp:nvSpPr>
      <dsp:spPr>
        <a:xfrm>
          <a:off x="1796608" y="3787795"/>
          <a:ext cx="1247632" cy="623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ndara" panose="020E0502030303020204" pitchFamily="34" charset="0"/>
            </a:rPr>
            <a:t>Promoting Evaluation &amp; Dissemination</a:t>
          </a:r>
        </a:p>
      </dsp:txBody>
      <dsp:txXfrm>
        <a:off x="1796608" y="3787795"/>
        <a:ext cx="1247632" cy="62366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62D07BC8-590B-4ED8-B88A-A7DEE4F208DD}" type="datetimeFigureOut">
              <a:rPr lang="en-US" smtClean="0"/>
              <a:pPr/>
              <a:t>1/31/2024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072820DC-2B89-4EC3-8700-D5A190B7CAC9}" type="slidenum">
              <a:rPr lang="en-US" smtClean="0"/>
              <a:pPr/>
              <a:t>‹#›</a:t>
            </a:fld>
            <a:endParaRPr lang="en-US" dirty="0"/>
          </a:p>
        </p:txBody>
      </p:sp>
    </p:spTree>
    <p:extLst>
      <p:ext uri="{BB962C8B-B14F-4D97-AF65-F5344CB8AC3E}">
        <p14:creationId xmlns:p14="http://schemas.microsoft.com/office/powerpoint/2010/main" val="1176313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09E2CF-CCDC-4DE9-8713-08478A4BE542}" type="slidenum">
              <a:rPr lang="en-US" smtClean="0"/>
              <a:t>5</a:t>
            </a:fld>
            <a:endParaRPr lang="en-US" dirty="0"/>
          </a:p>
        </p:txBody>
      </p:sp>
    </p:spTree>
    <p:extLst>
      <p:ext uri="{BB962C8B-B14F-4D97-AF65-F5344CB8AC3E}">
        <p14:creationId xmlns:p14="http://schemas.microsoft.com/office/powerpoint/2010/main" val="243377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includes a table of questions to consider when determining level of engagement</a:t>
            </a:r>
          </a:p>
          <a:p>
            <a:r>
              <a:rPr lang="en-US" dirty="0"/>
              <a:t>Step 4: level and methods go hand in hand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options that fit a range of research team types and needs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500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92114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Case Study 1: written by Dr. Jessica Magidson (</a:t>
            </a:r>
            <a:r>
              <a:rPr lang="en-US" dirty="0" err="1">
                <a:effectLst/>
                <a:latin typeface="Helvetica" pitchFamily="2" charset="0"/>
              </a:rPr>
              <a:t>Umaryland</a:t>
            </a:r>
            <a:r>
              <a:rPr lang="en-US" dirty="0">
                <a:effectLst/>
                <a:latin typeface="Helvetica" pitchFamily="2" charset="0"/>
              </a:rPr>
              <a:t>- </a:t>
            </a:r>
            <a:r>
              <a:rPr lang="en-US" dirty="0" err="1">
                <a:effectLst/>
                <a:latin typeface="Helvetica" pitchFamily="2" charset="0"/>
              </a:rPr>
              <a:t>Bmore</a:t>
            </a:r>
            <a:r>
              <a:rPr lang="en-US" dirty="0">
                <a:effectLst/>
                <a:latin typeface="Helvetica" pitchFamily="2" charset="0"/>
              </a:rPr>
              <a:t>)</a:t>
            </a:r>
          </a:p>
          <a:p>
            <a:r>
              <a:rPr lang="en-US" dirty="0">
                <a:effectLst/>
                <a:latin typeface="Helvetica" pitchFamily="2" charset="0"/>
              </a:rPr>
              <a:t>Case Study 2: written by Jessica Hulsey (Addiction Policy Form)</a:t>
            </a:r>
          </a:p>
          <a:p>
            <a:r>
              <a:rPr lang="en-US" dirty="0">
                <a:effectLst/>
                <a:latin typeface="Helvetica" pitchFamily="2" charset="0"/>
              </a:rPr>
              <a:t>- Series: what keeps you up </a:t>
            </a:r>
            <a:r>
              <a:rPr lang="en-US">
                <a:effectLst/>
                <a:latin typeface="Helvetica" pitchFamily="2" charset="0"/>
              </a:rPr>
              <a:t>at night</a:t>
            </a:r>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6721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2594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6975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ndara" panose="020E0502030303020204" pitchFamily="34" charset="0"/>
              </a:rPr>
              <a:t>Focus on Equity</a:t>
            </a:r>
          </a:p>
          <a:p>
            <a:pPr lvl="1"/>
            <a:r>
              <a:rPr lang="en-US" sz="2800" dirty="0">
                <a:latin typeface="Candara" panose="020E0502030303020204" pitchFamily="34" charset="0"/>
              </a:rPr>
              <a:t>Identify ways to implement the intervention equitably</a:t>
            </a:r>
          </a:p>
          <a:p>
            <a:pPr lvl="1"/>
            <a:r>
              <a:rPr lang="en-US" sz="2800" dirty="0">
                <a:latin typeface="Candara" panose="020E0502030303020204" pitchFamily="34" charset="0"/>
              </a:rPr>
              <a:t>Consider obstacles faced by historically marginalized populations</a:t>
            </a:r>
          </a:p>
          <a:p>
            <a:pPr lvl="1"/>
            <a:r>
              <a:rPr lang="en-US" sz="2800" dirty="0">
                <a:latin typeface="Candara" panose="020E0502030303020204" pitchFamily="34" charset="0"/>
              </a:rPr>
              <a:t>Identify strategies to address disparities in your interventions context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75861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2758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1000"/>
              </a:spcBef>
              <a:buFont typeface="Arial"/>
              <a:buChar char="•"/>
            </a:pPr>
            <a:r>
              <a:rPr lang="en-US" b="1" dirty="0">
                <a:latin typeface="Century Gothic"/>
              </a:rPr>
              <a:t>Clarify Reasons for the Intervention's Success or Failure</a:t>
            </a:r>
            <a:endParaRPr lang="en-US" dirty="0">
              <a:latin typeface="Century Gothic"/>
            </a:endParaRPr>
          </a:p>
          <a:p>
            <a:pPr lvl="1">
              <a:lnSpc>
                <a:spcPct val="120000"/>
              </a:lnSpc>
              <a:spcBef>
                <a:spcPts val="500"/>
              </a:spcBef>
              <a:buFont typeface="Arial"/>
              <a:buChar char="•"/>
            </a:pPr>
            <a:r>
              <a:rPr lang="en-US" dirty="0">
                <a:latin typeface="Century Gothic"/>
              </a:rPr>
              <a:t>Determine if an intervention's outcomes are due to its inherent effectiveness or the quality of its implementation</a:t>
            </a:r>
          </a:p>
          <a:p>
            <a:pPr marL="285750" indent="-285750">
              <a:lnSpc>
                <a:spcPct val="120000"/>
              </a:lnSpc>
              <a:spcBef>
                <a:spcPts val="1000"/>
              </a:spcBef>
              <a:buFont typeface="Arial"/>
              <a:buChar char="•"/>
            </a:pPr>
            <a:r>
              <a:rPr lang="en-US" b="1" dirty="0">
                <a:latin typeface="Century Gothic"/>
              </a:rPr>
              <a:t>Address Variability Across Contexts</a:t>
            </a:r>
            <a:endParaRPr lang="en-US" dirty="0">
              <a:latin typeface="Century Gothic"/>
            </a:endParaRPr>
          </a:p>
          <a:p>
            <a:pPr lvl="1">
              <a:lnSpc>
                <a:spcPct val="120000"/>
              </a:lnSpc>
              <a:spcBef>
                <a:spcPts val="500"/>
              </a:spcBef>
              <a:buFont typeface="Arial"/>
              <a:buChar char="•"/>
            </a:pPr>
            <a:r>
              <a:rPr lang="en-US" dirty="0">
                <a:latin typeface="Century Gothic"/>
              </a:rPr>
              <a:t>Explain differences in results across unique sites and patient groups </a:t>
            </a:r>
          </a:p>
          <a:p>
            <a:pPr marL="285750" indent="-285750">
              <a:lnSpc>
                <a:spcPct val="120000"/>
              </a:lnSpc>
              <a:spcBef>
                <a:spcPts val="1000"/>
              </a:spcBef>
              <a:buFont typeface="Arial"/>
              <a:buChar char="•"/>
            </a:pPr>
            <a:r>
              <a:rPr lang="en-US" b="1" dirty="0">
                <a:latin typeface="Century Gothic"/>
              </a:rPr>
              <a:t>Accelerate Research-to-Practice Translation</a:t>
            </a:r>
            <a:endParaRPr lang="en-US" dirty="0">
              <a:latin typeface="Century Gothic"/>
            </a:endParaRPr>
          </a:p>
          <a:p>
            <a:pPr lvl="1">
              <a:lnSpc>
                <a:spcPct val="120000"/>
              </a:lnSpc>
              <a:spcBef>
                <a:spcPts val="500"/>
              </a:spcBef>
              <a:buFont typeface="Arial"/>
              <a:buChar char="•"/>
            </a:pPr>
            <a:r>
              <a:rPr lang="en-US" dirty="0">
                <a:latin typeface="Century Gothic"/>
              </a:rPr>
              <a:t> Aid in swiftly converting research findings into actionable practices</a:t>
            </a:r>
          </a:p>
          <a:p>
            <a:pPr marL="285750" indent="-285750">
              <a:lnSpc>
                <a:spcPct val="120000"/>
              </a:lnSpc>
              <a:spcBef>
                <a:spcPts val="1000"/>
              </a:spcBef>
              <a:buFont typeface="Arial"/>
              <a:buChar char="•"/>
            </a:pPr>
            <a:r>
              <a:rPr lang="en-US" b="1" dirty="0">
                <a:latin typeface="Century Gothic"/>
              </a:rPr>
              <a:t>Inform Better Implementation Strategies</a:t>
            </a:r>
            <a:endParaRPr lang="en-US" dirty="0">
              <a:latin typeface="Century Gothic"/>
            </a:endParaRPr>
          </a:p>
          <a:p>
            <a:pPr lvl="1">
              <a:lnSpc>
                <a:spcPct val="120000"/>
              </a:lnSpc>
              <a:spcBef>
                <a:spcPts val="500"/>
              </a:spcBef>
              <a:buFont typeface="Arial"/>
              <a:buChar char="•"/>
            </a:pPr>
            <a:r>
              <a:rPr lang="en-US" dirty="0">
                <a:latin typeface="Century Gothic"/>
              </a:rPr>
              <a:t>Guide researchers in tailoring how an intervention is implemented to fit different organization and patient needs for improved uptake</a:t>
            </a:r>
          </a:p>
          <a:p>
            <a:pPr marL="285750" indent="-285750">
              <a:lnSpc>
                <a:spcPct val="120000"/>
              </a:lnSpc>
              <a:spcBef>
                <a:spcPts val="1000"/>
              </a:spcBef>
              <a:buFont typeface="Arial"/>
              <a:buChar char="•"/>
            </a:pPr>
            <a:r>
              <a:rPr lang="en-US" b="1" dirty="0">
                <a:latin typeface="Century Gothic"/>
              </a:rPr>
              <a:t>Assist in Long-term Planning</a:t>
            </a:r>
            <a:endParaRPr lang="en-US" dirty="0">
              <a:latin typeface="Century Gothic"/>
            </a:endParaRPr>
          </a:p>
          <a:p>
            <a:pPr lvl="1">
              <a:lnSpc>
                <a:spcPct val="120000"/>
              </a:lnSpc>
              <a:spcBef>
                <a:spcPts val="500"/>
              </a:spcBef>
              <a:buFont typeface="Arial"/>
              <a:buChar char="•"/>
            </a:pPr>
            <a:r>
              <a:rPr lang="en-US" dirty="0">
                <a:latin typeface="Century Gothic"/>
              </a:rPr>
              <a:t>Help in assessing the sustainability and cost of interventions over time</a:t>
            </a:r>
          </a:p>
          <a:p>
            <a:pPr marL="285750" indent="-285750">
              <a:lnSpc>
                <a:spcPct val="120000"/>
              </a:lnSpc>
              <a:spcBef>
                <a:spcPts val="1000"/>
              </a:spcBef>
              <a:buFont typeface="Arial"/>
              <a:buChar char="•"/>
            </a:pPr>
            <a:r>
              <a:rPr lang="en-US" b="1" dirty="0">
                <a:latin typeface="Century Gothic"/>
              </a:rPr>
              <a:t>Aid in Understanding Impact in Real-World Settings</a:t>
            </a:r>
            <a:endParaRPr lang="en-US" dirty="0">
              <a:latin typeface="Century Gothic"/>
            </a:endParaRPr>
          </a:p>
          <a:p>
            <a:pPr lvl="1">
              <a:lnSpc>
                <a:spcPct val="120000"/>
              </a:lnSpc>
              <a:spcBef>
                <a:spcPts val="500"/>
              </a:spcBef>
              <a:buFont typeface="Arial"/>
              <a:buChar char="•"/>
            </a:pPr>
            <a:r>
              <a:rPr lang="en-US" dirty="0">
                <a:latin typeface="Century Gothic"/>
              </a:rPr>
              <a:t> Measure the practical application and real-world effectiveness of interventions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1442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ndara" panose="020E0502030303020204" pitchFamily="34" charset="0"/>
              </a:rPr>
              <a:t>Unlike the </a:t>
            </a:r>
            <a:r>
              <a:rPr lang="en-US" b="1" dirty="0">
                <a:solidFill>
                  <a:srgbClr val="42BA97"/>
                </a:solidFill>
                <a:latin typeface="Candara" panose="020E0502030303020204" pitchFamily="34" charset="0"/>
              </a:rPr>
              <a:t>Implementation Outcomes Repository</a:t>
            </a:r>
            <a:r>
              <a:rPr lang="en-US" dirty="0">
                <a:latin typeface="Candara" panose="020E0502030303020204" pitchFamily="34" charset="0"/>
              </a:rPr>
              <a:t>, the guide is tailored to incorporate outcome measures into effectiveness research, providing specific guidance for selecting appropriate measures for each study. The repository complements our guide to house existing instruments for measuring the outcomes.</a:t>
            </a:r>
          </a:p>
          <a:p>
            <a:r>
              <a:rPr lang="en-US" dirty="0">
                <a:latin typeface="Candara" panose="020E0502030303020204" pitchFamily="34" charset="0"/>
              </a:rPr>
              <a:t>While the </a:t>
            </a:r>
            <a:r>
              <a:rPr lang="en-US" b="1" dirty="0">
                <a:solidFill>
                  <a:srgbClr val="42BA97"/>
                </a:solidFill>
                <a:latin typeface="Candara" panose="020E0502030303020204" pitchFamily="34" charset="0"/>
              </a:rPr>
              <a:t>Implementation Outcomes Crosswalk</a:t>
            </a:r>
            <a:r>
              <a:rPr lang="en-US" dirty="0">
                <a:latin typeface="Candara" panose="020E0502030303020204" pitchFamily="34" charset="0"/>
              </a:rPr>
              <a:t>, for example, caters to HIV research, our guide is specially designed for researchers focused on substance use disorders and overdose prevention.</a:t>
            </a:r>
          </a:p>
          <a:p>
            <a:r>
              <a:rPr lang="en-US" dirty="0">
                <a:latin typeface="Candara" panose="020E0502030303020204" pitchFamily="34" charset="0"/>
              </a:rPr>
              <a:t>Our guide uniquely includes case studies that demonstrate the practical application of these measures in real-world settings.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68203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provide a detailed understanding of Proctor et al.’s seven implementation outcomes, offering guidance on their application in various research scenarios.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supply tools for selecting and measuring implementation outcomes effectively, ensuring relevance to the specific needs of leaders, providers, and patients within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allow researchers to bridge the gap between research and routine practice by embedding implementation outcomes into effectiveness studies.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336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F327-F7FA-49F1-B7ED-C487DB8C71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515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8244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90733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61448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26998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2820DC-2B89-4EC3-8700-D5A190B7CAC9}" type="slidenum">
              <a:rPr lang="en-US" smtClean="0"/>
              <a:pPr/>
              <a:t>9</a:t>
            </a:fld>
            <a:endParaRPr lang="en-US" dirty="0"/>
          </a:p>
        </p:txBody>
      </p:sp>
    </p:spTree>
    <p:extLst>
      <p:ext uri="{BB962C8B-B14F-4D97-AF65-F5344CB8AC3E}">
        <p14:creationId xmlns:p14="http://schemas.microsoft.com/office/powerpoint/2010/main" val="368668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8F327-F7FA-49F1-B7ED-C487DB8C71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625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6236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ndara" panose="020E0502030303020204" pitchFamily="34" charset="0"/>
              </a:rPr>
              <a:t>‘</a:t>
            </a:r>
            <a:r>
              <a:rPr lang="en-US" sz="1200" b="1" dirty="0">
                <a:latin typeface="Candara" panose="020E0502030303020204" pitchFamily="34" charset="0"/>
              </a:rPr>
              <a:t>Partners’ </a:t>
            </a:r>
            <a:r>
              <a:rPr lang="en-US" sz="1200" dirty="0">
                <a:latin typeface="Candara" panose="020E0502030303020204" pitchFamily="34" charset="0"/>
              </a:rPr>
              <a:t>refers to </a:t>
            </a:r>
            <a:r>
              <a:rPr lang="en-US" sz="1200" b="1" dirty="0">
                <a:latin typeface="Candara" panose="020E0502030303020204" pitchFamily="34" charset="0"/>
              </a:rPr>
              <a:t>people</a:t>
            </a:r>
            <a:r>
              <a:rPr lang="en-US" sz="1200" dirty="0">
                <a:latin typeface="Candara" panose="020E0502030303020204" pitchFamily="34" charset="0"/>
              </a:rPr>
              <a:t>, </a:t>
            </a:r>
            <a:r>
              <a:rPr lang="en-US" sz="1200" b="1" dirty="0">
                <a:latin typeface="Candara" panose="020E0502030303020204" pitchFamily="34" charset="0"/>
              </a:rPr>
              <a:t>organizations</a:t>
            </a:r>
            <a:r>
              <a:rPr lang="en-US" sz="1200" dirty="0">
                <a:latin typeface="Candara" panose="020E0502030303020204" pitchFamily="34" charset="0"/>
              </a:rPr>
              <a:t>, and </a:t>
            </a:r>
            <a:r>
              <a:rPr lang="en-US" sz="1200" b="1" dirty="0">
                <a:latin typeface="Candara" panose="020E0502030303020204" pitchFamily="34" charset="0"/>
              </a:rPr>
              <a:t>communities</a:t>
            </a:r>
            <a:r>
              <a:rPr lang="en-US" sz="1200" dirty="0">
                <a:latin typeface="Candara" panose="020E0502030303020204" pitchFamily="34" charset="0"/>
              </a:rPr>
              <a:t> that are affected </a:t>
            </a:r>
            <a:r>
              <a:rPr lang="en-US" sz="1200" b="1" dirty="0">
                <a:latin typeface="Candara" panose="020E0502030303020204" pitchFamily="34" charset="0"/>
              </a:rPr>
              <a:t>by research. </a:t>
            </a:r>
            <a:r>
              <a:rPr lang="en-US" sz="1200" b="0" dirty="0">
                <a:latin typeface="Candara" panose="020E0502030303020204" pitchFamily="34" charset="0"/>
              </a:rPr>
              <a:t>This</a:t>
            </a:r>
            <a:r>
              <a:rPr lang="en-US" sz="1200" b="1" dirty="0">
                <a:latin typeface="Candara" panose="020E0502030303020204" pitchFamily="34" charset="0"/>
              </a:rPr>
              <a:t> i</a:t>
            </a:r>
            <a:r>
              <a:rPr lang="en-US" dirty="0"/>
              <a:t>ncludes </a:t>
            </a:r>
            <a:r>
              <a:rPr lang="en-US" sz="1200" dirty="0">
                <a:latin typeface="Candara" panose="020E0502030303020204" pitchFamily="34" charset="0"/>
              </a:rPr>
              <a:t>patients and families, treatment and other organizations, communities, state and federal agencies, payors, and policymakers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7008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ndara" panose="020E0502030303020204" pitchFamily="34" charset="0"/>
              </a:rPr>
              <a:t>Important approach to developing interventions that are effective across diverse groups/contexts and will be used and sustained in practice over time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7255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Guide: especially </a:t>
            </a:r>
            <a:r>
              <a:rPr lang="en-US" dirty="0">
                <a:latin typeface="Candara" panose="020E0502030303020204" pitchFamily="34" charset="0"/>
              </a:rPr>
              <a:t>those in  </a:t>
            </a:r>
            <a:r>
              <a:rPr lang="en-US" b="1" dirty="0">
                <a:latin typeface="Candara" panose="020E0502030303020204" pitchFamily="34" charset="0"/>
              </a:rPr>
              <a:t>underserved </a:t>
            </a:r>
            <a:r>
              <a:rPr lang="en-US" b="0" dirty="0">
                <a:latin typeface="Candara" panose="020E0502030303020204" pitchFamily="34" charset="0"/>
              </a:rPr>
              <a:t>and </a:t>
            </a:r>
            <a:r>
              <a:rPr lang="en-US" b="1" dirty="0">
                <a:latin typeface="Candara" panose="020E0502030303020204" pitchFamily="34" charset="0"/>
              </a:rPr>
              <a:t>underrepresented communities</a:t>
            </a:r>
            <a:endParaRPr lang="en-US" dirty="0">
              <a:latin typeface="Candara" panose="020E0502030303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9324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steps divided into three sections:</a:t>
            </a:r>
          </a:p>
          <a:p>
            <a:pPr marL="228600" indent="-228600">
              <a:buAutoNum type="arabicPeriod"/>
            </a:pPr>
            <a:r>
              <a:rPr lang="en-US" dirty="0"/>
              <a:t>Planning engagement</a:t>
            </a:r>
          </a:p>
          <a:p>
            <a:pPr marL="228600" indent="-228600">
              <a:buAutoNum type="arabicPeriod"/>
            </a:pPr>
            <a:r>
              <a:rPr lang="en-US" dirty="0"/>
              <a:t>Putting efforts into practice</a:t>
            </a:r>
          </a:p>
          <a:p>
            <a:pPr marL="228600" indent="-228600">
              <a:buAutoNum type="arabicPeriod"/>
            </a:pPr>
            <a:r>
              <a:rPr lang="en-US" dirty="0"/>
              <a:t>Promoting evaluation and dissemination</a:t>
            </a:r>
          </a:p>
          <a:p>
            <a:endParaRPr lang="en-US" dirty="0"/>
          </a:p>
          <a:p>
            <a:r>
              <a:rPr lang="en-US" dirty="0"/>
              <a:t>All included with potential pitfalls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820DC-2B89-4EC3-8700-D5A190B7CAC9}"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02314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A0AFA9-6BA6-4AB9-9E54-510797CD2612}"/>
              </a:ext>
            </a:extLst>
          </p:cNvPr>
          <p:cNvSpPr/>
          <p:nvPr userDrawn="1"/>
        </p:nvSpPr>
        <p:spPr>
          <a:xfrm>
            <a:off x="0" y="1876926"/>
            <a:ext cx="12192000" cy="4981074"/>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Placeholder 1">
            <a:extLst>
              <a:ext uri="{FF2B5EF4-FFF2-40B4-BE49-F238E27FC236}">
                <a16:creationId xmlns:a16="http://schemas.microsoft.com/office/drawing/2014/main" id="{93EFCFDD-B81C-4160-8F06-2CD3553F8A60}"/>
              </a:ext>
            </a:extLst>
          </p:cNvPr>
          <p:cNvSpPr>
            <a:spLocks noGrp="1"/>
          </p:cNvSpPr>
          <p:nvPr>
            <p:ph type="title" hasCustomPrompt="1"/>
          </p:nvPr>
        </p:nvSpPr>
        <p:spPr>
          <a:xfrm>
            <a:off x="838200" y="2518508"/>
            <a:ext cx="10515600" cy="1325563"/>
          </a:xfrm>
          <a:prstGeom prst="rect">
            <a:avLst/>
          </a:prstGeom>
        </p:spPr>
        <p:txBody>
          <a:bodyPr vert="horz" lIns="91440" tIns="45720" rIns="91440" bIns="45720" rtlCol="0" anchor="b">
            <a:normAutofit/>
          </a:bodyPr>
          <a:lstStyle>
            <a:lvl1pPr>
              <a:defRPr lang="en-US" b="1" dirty="0">
                <a:solidFill>
                  <a:schemeClr val="bg1"/>
                </a:solidFill>
                <a:latin typeface="Century Gothic" panose="020B0502020202020204" pitchFamily="34" charset="0"/>
                <a:ea typeface="Calibri" panose="020F0502020204030204" pitchFamily="34" charset="0"/>
                <a:cs typeface="Calibri" panose="020F0502020204030204" pitchFamily="34" charset="0"/>
              </a:defRPr>
            </a:lvl1pPr>
          </a:lstStyle>
          <a:p>
            <a:r>
              <a:rPr lang="en-US" dirty="0"/>
              <a:t>Title Here</a:t>
            </a:r>
          </a:p>
        </p:txBody>
      </p:sp>
      <p:sp>
        <p:nvSpPr>
          <p:cNvPr id="12" name="Title Placeholder 1">
            <a:extLst>
              <a:ext uri="{FF2B5EF4-FFF2-40B4-BE49-F238E27FC236}">
                <a16:creationId xmlns:a16="http://schemas.microsoft.com/office/drawing/2014/main" id="{4BDFCF8F-A6CF-44C6-A198-3BBA55DC6CFF}"/>
              </a:ext>
            </a:extLst>
          </p:cNvPr>
          <p:cNvSpPr txBox="1">
            <a:spLocks/>
          </p:cNvSpPr>
          <p:nvPr userDrawn="1"/>
        </p:nvSpPr>
        <p:spPr>
          <a:xfrm>
            <a:off x="838200" y="4107312"/>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endParaRPr lang="en-US" b="0" dirty="0"/>
          </a:p>
        </p:txBody>
      </p:sp>
      <p:pic>
        <p:nvPicPr>
          <p:cNvPr id="3" name="Picture 2">
            <a:extLst>
              <a:ext uri="{FF2B5EF4-FFF2-40B4-BE49-F238E27FC236}">
                <a16:creationId xmlns:a16="http://schemas.microsoft.com/office/drawing/2014/main" id="{9AF95F1A-1EDB-48F7-9C6B-51317E793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60845" y="-119091"/>
            <a:ext cx="2570581" cy="2570581"/>
          </a:xfrm>
          <a:prstGeom prst="rect">
            <a:avLst/>
          </a:prstGeom>
        </p:spPr>
      </p:pic>
      <p:pic>
        <p:nvPicPr>
          <p:cNvPr id="4" name="Picture 3">
            <a:extLst>
              <a:ext uri="{FF2B5EF4-FFF2-40B4-BE49-F238E27FC236}">
                <a16:creationId xmlns:a16="http://schemas.microsoft.com/office/drawing/2014/main" id="{082B3682-2617-4A61-80F0-5CDC40171E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84336" y="-263883"/>
            <a:ext cx="2569464" cy="2569464"/>
          </a:xfrm>
          <a:prstGeom prst="rect">
            <a:avLst/>
          </a:prstGeom>
        </p:spPr>
      </p:pic>
    </p:spTree>
    <p:extLst>
      <p:ext uri="{BB962C8B-B14F-4D97-AF65-F5344CB8AC3E}">
        <p14:creationId xmlns:p14="http://schemas.microsoft.com/office/powerpoint/2010/main" val="2472355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80AC-12DC-42A7-A39A-4B93090BF83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7335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DD9D-71C1-4375-8B14-E6FB949AE604}"/>
              </a:ext>
            </a:extLst>
          </p:cNvPr>
          <p:cNvSpPr>
            <a:spLocks noGrp="1"/>
          </p:cNvSpPr>
          <p:nvPr>
            <p:ph type="title" hasCustomPrompt="1"/>
          </p:nvPr>
        </p:nvSpPr>
        <p:spPr/>
        <p:txBody>
          <a:bodyPr/>
          <a:lstStyle/>
          <a:p>
            <a:r>
              <a:rPr lang="en-US" dirty="0"/>
              <a:t>Click to edit title</a:t>
            </a:r>
          </a:p>
        </p:txBody>
      </p:sp>
      <p:sp>
        <p:nvSpPr>
          <p:cNvPr id="3" name="Text Placeholder 2">
            <a:extLst>
              <a:ext uri="{FF2B5EF4-FFF2-40B4-BE49-F238E27FC236}">
                <a16:creationId xmlns:a16="http://schemas.microsoft.com/office/drawing/2014/main" id="{F7D3838D-2231-4A50-BC55-607BA5299EDB}"/>
              </a:ext>
            </a:extLst>
          </p:cNvPr>
          <p:cNvSpPr>
            <a:spLocks noGrp="1"/>
          </p:cNvSpPr>
          <p:nvPr>
            <p:ph idx="1" hasCustomPrompt="1"/>
          </p:nvPr>
        </p:nvSpPr>
        <p:spPr>
          <a:xfrm>
            <a:off x="838200" y="1401176"/>
            <a:ext cx="10515600" cy="4566235"/>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484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80AC-12DC-42A7-A39A-4B93090BF83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175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80AC-12DC-42A7-A39A-4B93090BF83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5458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80AC-12DC-42A7-A39A-4B93090BF83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5768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80AC-12DC-42A7-A39A-4B93090BF83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0239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80AC-12DC-42A7-A39A-4B93090BF83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600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279A9-3011-408B-B146-C28EE2C463F5}"/>
              </a:ext>
            </a:extLst>
          </p:cNvPr>
          <p:cNvSpPr>
            <a:spLocks noGrp="1"/>
          </p:cNvSpPr>
          <p:nvPr>
            <p:ph type="title" hasCustomPrompt="1"/>
          </p:nvPr>
        </p:nvSpPr>
        <p:spPr/>
        <p:txBody>
          <a:bodyPr/>
          <a:lstStyle>
            <a:lvl1pPr>
              <a:defRPr>
                <a:latin typeface="Century Gothic" panose="020B0502020202020204" pitchFamily="34" charset="0"/>
                <a:ea typeface="Calibri Light" panose="020F0302020204030204" pitchFamily="34" charset="0"/>
                <a:cs typeface="Calibri Light" panose="020F030202020403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6217F9CE-0203-4FB9-9D73-5784E2776ED3}"/>
              </a:ext>
            </a:extLst>
          </p:cNvPr>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20C87DF-AB79-4D5C-A2B2-83AB53478684}"/>
              </a:ext>
            </a:extLst>
          </p:cNvPr>
          <p:cNvSpPr>
            <a:spLocks noGrp="1"/>
          </p:cNvSpPr>
          <p:nvPr>
            <p:ph type="dt" sz="half" idx="10"/>
          </p:nvPr>
        </p:nvSpPr>
        <p:spPr>
          <a:xfrm>
            <a:off x="838200" y="6356350"/>
            <a:ext cx="2743200" cy="365125"/>
          </a:xfrm>
          <a:prstGeom prst="rect">
            <a:avLst/>
          </a:prstGeom>
        </p:spPr>
        <p:txBody>
          <a:bodyPr/>
          <a:lstStyle>
            <a:lvl1pPr>
              <a:defRPr>
                <a:latin typeface="Century Gothic" panose="020B0502020202020204" pitchFamily="34" charset="0"/>
              </a:defRPr>
            </a:lvl1pPr>
          </a:lstStyle>
          <a:p>
            <a:fld id="{EE91FA34-D269-4AEC-9A72-8C4E81645C1E}" type="datetimeFigureOut">
              <a:rPr lang="en-US" smtClean="0"/>
              <a:pPr/>
              <a:t>1/31/2024</a:t>
            </a:fld>
            <a:endParaRPr lang="en-US"/>
          </a:p>
        </p:txBody>
      </p:sp>
      <p:sp>
        <p:nvSpPr>
          <p:cNvPr id="5" name="Footer Placeholder 4">
            <a:extLst>
              <a:ext uri="{FF2B5EF4-FFF2-40B4-BE49-F238E27FC236}">
                <a16:creationId xmlns:a16="http://schemas.microsoft.com/office/drawing/2014/main" id="{20394C3A-EA10-41E7-82B2-62012075E816}"/>
              </a:ext>
            </a:extLst>
          </p:cNvPr>
          <p:cNvSpPr>
            <a:spLocks noGrp="1"/>
          </p:cNvSpPr>
          <p:nvPr>
            <p:ph type="ftr" sz="quarter" idx="11"/>
          </p:nvPr>
        </p:nvSpPr>
        <p:spPr>
          <a:xfrm>
            <a:off x="4745369" y="6356349"/>
            <a:ext cx="4114800" cy="365125"/>
          </a:xfrm>
          <a:prstGeom prst="rect">
            <a:avLst/>
          </a:prstGeom>
        </p:spPr>
        <p:txBody>
          <a:bodyPr/>
          <a:lstStyle>
            <a:lvl1pPr>
              <a:defRPr>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C7C4FCFA-6389-4394-A034-71CF17460270}"/>
              </a:ext>
            </a:extLst>
          </p:cNvPr>
          <p:cNvSpPr>
            <a:spLocks noGrp="1"/>
          </p:cNvSpPr>
          <p:nvPr>
            <p:ph type="sldNum" sz="quarter" idx="12"/>
          </p:nvPr>
        </p:nvSpPr>
        <p:spPr>
          <a:xfrm>
            <a:off x="10618818" y="6356350"/>
            <a:ext cx="734982" cy="365125"/>
          </a:xfrm>
          <a:prstGeom prst="rect">
            <a:avLst/>
          </a:prstGeom>
        </p:spPr>
        <p:txBody>
          <a:bodyPr/>
          <a:lstStyle>
            <a:lvl1pPr>
              <a:defRPr>
                <a:latin typeface="Century Gothic" panose="020B0502020202020204" pitchFamily="34" charset="0"/>
              </a:defRPr>
            </a:lvl1pPr>
          </a:lstStyle>
          <a:p>
            <a:fld id="{69744D1A-6C8F-4BFC-B30F-F53F02691DBF}" type="slidenum">
              <a:rPr lang="en-US" smtClean="0"/>
              <a:pPr/>
              <a:t>‹#›</a:t>
            </a:fld>
            <a:endParaRPr lang="en-US"/>
          </a:p>
        </p:txBody>
      </p:sp>
    </p:spTree>
    <p:extLst>
      <p:ext uri="{BB962C8B-B14F-4D97-AF65-F5344CB8AC3E}">
        <p14:creationId xmlns:p14="http://schemas.microsoft.com/office/powerpoint/2010/main" val="1053701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4D9BC-4A53-49CA-A05B-7BB41BE82BCD}"/>
              </a:ext>
            </a:extLst>
          </p:cNvPr>
          <p:cNvSpPr>
            <a:spLocks noGrp="1"/>
          </p:cNvSpPr>
          <p:nvPr>
            <p:ph type="title" hasCustomPrompt="1"/>
          </p:nvPr>
        </p:nvSpPr>
        <p:spPr/>
        <p:txBody>
          <a:bodyPr/>
          <a:lstStyle>
            <a:lvl1pPr>
              <a:defRPr>
                <a:latin typeface="Century Gothic" panose="020B0502020202020204" pitchFamily="34" charset="0"/>
                <a:ea typeface="Calibri Light" panose="020F0302020204030204" pitchFamily="34" charset="0"/>
                <a:cs typeface="Calibri Light" panose="020F030202020403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6A1A24C7-444A-43EE-A43B-F513C5CD85D1}"/>
              </a:ext>
            </a:extLst>
          </p:cNvPr>
          <p:cNvSpPr>
            <a:spLocks noGrp="1"/>
          </p:cNvSpPr>
          <p:nvPr>
            <p:ph idx="1"/>
          </p:nvPr>
        </p:nvSpPr>
        <p:spPr>
          <a:xfrm>
            <a:off x="838200" y="1401176"/>
            <a:ext cx="10515600" cy="4566235"/>
          </a:xfrm>
          <a:prstGeom prst="rect">
            <a:avLst/>
          </a:prstGeom>
        </p:spPr>
        <p:txBody>
          <a:bodyPr vert="horz" lIns="91440" tIns="45720" rIns="91440" bIns="45720" rtlCol="0">
            <a:normAutofit/>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781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80AC-12DC-42A7-A39A-4B93090BF83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107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D817F-9A3C-4C13-8EAA-87C366A5E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0CB774-8DFD-49FB-9454-EB0932BE7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C9E4B1-6585-4507-8B91-AE9AFEE385A7}"/>
              </a:ext>
            </a:extLst>
          </p:cNvPr>
          <p:cNvSpPr>
            <a:spLocks noGrp="1"/>
          </p:cNvSpPr>
          <p:nvPr>
            <p:ph type="dt" sz="half" idx="10"/>
          </p:nvPr>
        </p:nvSpPr>
        <p:spPr>
          <a:xfrm>
            <a:off x="838200" y="6356350"/>
            <a:ext cx="2743200" cy="365125"/>
          </a:xfrm>
          <a:prstGeom prst="rect">
            <a:avLst/>
          </a:prstGeom>
        </p:spPr>
        <p:txBody>
          <a:bodyPr/>
          <a:lstStyle/>
          <a:p>
            <a:fld id="{EE91FA34-D269-4AEC-9A72-8C4E81645C1E}" type="datetimeFigureOut">
              <a:rPr lang="en-US" smtClean="0"/>
              <a:t>1/31/2024</a:t>
            </a:fld>
            <a:endParaRPr lang="en-US"/>
          </a:p>
        </p:txBody>
      </p:sp>
      <p:sp>
        <p:nvSpPr>
          <p:cNvPr id="5" name="Footer Placeholder 4">
            <a:extLst>
              <a:ext uri="{FF2B5EF4-FFF2-40B4-BE49-F238E27FC236}">
                <a16:creationId xmlns:a16="http://schemas.microsoft.com/office/drawing/2014/main" id="{4F6DE455-649C-4241-ABD9-D6F1A8EA71B9}"/>
              </a:ext>
            </a:extLst>
          </p:cNvPr>
          <p:cNvSpPr>
            <a:spLocks noGrp="1"/>
          </p:cNvSpPr>
          <p:nvPr>
            <p:ph type="ftr" sz="quarter" idx="11"/>
          </p:nvPr>
        </p:nvSpPr>
        <p:spPr>
          <a:xfrm>
            <a:off x="4745369" y="6356349"/>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2E50EA-77F7-4437-B933-A4D9BCDDA612}"/>
              </a:ext>
            </a:extLst>
          </p:cNvPr>
          <p:cNvSpPr>
            <a:spLocks noGrp="1"/>
          </p:cNvSpPr>
          <p:nvPr>
            <p:ph type="sldNum" sz="quarter" idx="12"/>
          </p:nvPr>
        </p:nvSpPr>
        <p:spPr>
          <a:xfrm>
            <a:off x="10618818" y="6356350"/>
            <a:ext cx="734982" cy="365125"/>
          </a:xfrm>
          <a:prstGeom prst="rect">
            <a:avLst/>
          </a:prstGeom>
        </p:spPr>
        <p:txBody>
          <a:bodyPr/>
          <a:lstStyle/>
          <a:p>
            <a:fld id="{69744D1A-6C8F-4BFC-B30F-F53F02691DBF}" type="slidenum">
              <a:rPr lang="en-US" smtClean="0"/>
              <a:t>‹#›</a:t>
            </a:fld>
            <a:endParaRPr lang="en-US"/>
          </a:p>
        </p:txBody>
      </p:sp>
    </p:spTree>
    <p:extLst>
      <p:ext uri="{BB962C8B-B14F-4D97-AF65-F5344CB8AC3E}">
        <p14:creationId xmlns:p14="http://schemas.microsoft.com/office/powerpoint/2010/main" val="122199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D69E-C837-4B5D-B606-2FE930B347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7F5F9-41AC-41FA-9F94-C5FCD69537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8E13BF-A957-4E3B-94BA-F16A05C41C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B9CF9-6B71-4631-8393-D78CEAAE4144}"/>
              </a:ext>
            </a:extLst>
          </p:cNvPr>
          <p:cNvSpPr>
            <a:spLocks noGrp="1"/>
          </p:cNvSpPr>
          <p:nvPr>
            <p:ph type="dt" sz="half" idx="10"/>
          </p:nvPr>
        </p:nvSpPr>
        <p:spPr>
          <a:xfrm>
            <a:off x="838200" y="6356350"/>
            <a:ext cx="2743200" cy="365125"/>
          </a:xfrm>
          <a:prstGeom prst="rect">
            <a:avLst/>
          </a:prstGeom>
        </p:spPr>
        <p:txBody>
          <a:bodyPr/>
          <a:lstStyle/>
          <a:p>
            <a:fld id="{EE91FA34-D269-4AEC-9A72-8C4E81645C1E}" type="datetimeFigureOut">
              <a:rPr lang="en-US" smtClean="0"/>
              <a:t>1/31/2024</a:t>
            </a:fld>
            <a:endParaRPr lang="en-US"/>
          </a:p>
        </p:txBody>
      </p:sp>
      <p:sp>
        <p:nvSpPr>
          <p:cNvPr id="6" name="Footer Placeholder 5">
            <a:extLst>
              <a:ext uri="{FF2B5EF4-FFF2-40B4-BE49-F238E27FC236}">
                <a16:creationId xmlns:a16="http://schemas.microsoft.com/office/drawing/2014/main" id="{D0440C5B-5DAE-4BEB-9283-047429CD88CD}"/>
              </a:ext>
            </a:extLst>
          </p:cNvPr>
          <p:cNvSpPr>
            <a:spLocks noGrp="1"/>
          </p:cNvSpPr>
          <p:nvPr>
            <p:ph type="ftr" sz="quarter" idx="11"/>
          </p:nvPr>
        </p:nvSpPr>
        <p:spPr>
          <a:xfrm>
            <a:off x="4745369" y="6356349"/>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1A69F9-E61B-44AA-BA20-2BA4B23D04D3}"/>
              </a:ext>
            </a:extLst>
          </p:cNvPr>
          <p:cNvSpPr>
            <a:spLocks noGrp="1"/>
          </p:cNvSpPr>
          <p:nvPr>
            <p:ph type="sldNum" sz="quarter" idx="12"/>
          </p:nvPr>
        </p:nvSpPr>
        <p:spPr>
          <a:xfrm>
            <a:off x="10618818" y="6356350"/>
            <a:ext cx="734982" cy="365125"/>
          </a:xfrm>
          <a:prstGeom prst="rect">
            <a:avLst/>
          </a:prstGeom>
        </p:spPr>
        <p:txBody>
          <a:bodyPr/>
          <a:lstStyle/>
          <a:p>
            <a:fld id="{69744D1A-6C8F-4BFC-B30F-F53F02691DBF}" type="slidenum">
              <a:rPr lang="en-US" smtClean="0"/>
              <a:t>‹#›</a:t>
            </a:fld>
            <a:endParaRPr lang="en-US"/>
          </a:p>
        </p:txBody>
      </p:sp>
    </p:spTree>
    <p:extLst>
      <p:ext uri="{BB962C8B-B14F-4D97-AF65-F5344CB8AC3E}">
        <p14:creationId xmlns:p14="http://schemas.microsoft.com/office/powerpoint/2010/main" val="3451779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B3FC10-F35B-969B-EE12-3CC177AF5262}"/>
              </a:ext>
            </a:extLst>
          </p:cNvPr>
          <p:cNvSpPr>
            <a:spLocks noGrp="1"/>
          </p:cNvSpPr>
          <p:nvPr>
            <p:ph type="dt" sz="half" idx="10"/>
          </p:nvPr>
        </p:nvSpPr>
        <p:spPr/>
        <p:txBody>
          <a:bodyPr/>
          <a:lstStyle/>
          <a:p>
            <a:fld id="{BED03C2B-D968-4710-8121-86B16126421A}" type="datetimeFigureOut">
              <a:rPr lang="en-US" smtClean="0"/>
              <a:t>1/31/2024</a:t>
            </a:fld>
            <a:endParaRPr lang="en-US"/>
          </a:p>
        </p:txBody>
      </p:sp>
      <p:sp>
        <p:nvSpPr>
          <p:cNvPr id="3" name="Footer Placeholder 2">
            <a:extLst>
              <a:ext uri="{FF2B5EF4-FFF2-40B4-BE49-F238E27FC236}">
                <a16:creationId xmlns:a16="http://schemas.microsoft.com/office/drawing/2014/main" id="{7B2412A0-2D35-60E5-D74D-270109D00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A6FAC7-DFFC-7ADF-42FD-13EAE54CF788}"/>
              </a:ext>
            </a:extLst>
          </p:cNvPr>
          <p:cNvSpPr>
            <a:spLocks noGrp="1"/>
          </p:cNvSpPr>
          <p:nvPr>
            <p:ph type="sldNum" sz="quarter" idx="12"/>
          </p:nvPr>
        </p:nvSpPr>
        <p:spPr/>
        <p:txBody>
          <a:bodyPr/>
          <a:lstStyle/>
          <a:p>
            <a:fld id="{755017E8-1C71-4D8D-A0C3-679686951CBB}" type="slidenum">
              <a:rPr lang="en-US" smtClean="0"/>
              <a:t>‹#›</a:t>
            </a:fld>
            <a:endParaRPr lang="en-US"/>
          </a:p>
        </p:txBody>
      </p:sp>
    </p:spTree>
    <p:extLst>
      <p:ext uri="{BB962C8B-B14F-4D97-AF65-F5344CB8AC3E}">
        <p14:creationId xmlns:p14="http://schemas.microsoft.com/office/powerpoint/2010/main" val="533565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A0AFA9-6BA6-4AB9-9E54-510797CD2612}"/>
              </a:ext>
            </a:extLst>
          </p:cNvPr>
          <p:cNvSpPr/>
          <p:nvPr userDrawn="1"/>
        </p:nvSpPr>
        <p:spPr>
          <a:xfrm>
            <a:off x="0" y="1876926"/>
            <a:ext cx="12192000" cy="4981074"/>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itle Placeholder 1">
            <a:extLst>
              <a:ext uri="{FF2B5EF4-FFF2-40B4-BE49-F238E27FC236}">
                <a16:creationId xmlns:a16="http://schemas.microsoft.com/office/drawing/2014/main" id="{93EFCFDD-B81C-4160-8F06-2CD3553F8A60}"/>
              </a:ext>
            </a:extLst>
          </p:cNvPr>
          <p:cNvSpPr>
            <a:spLocks noGrp="1"/>
          </p:cNvSpPr>
          <p:nvPr>
            <p:ph type="title" hasCustomPrompt="1"/>
          </p:nvPr>
        </p:nvSpPr>
        <p:spPr>
          <a:xfrm>
            <a:off x="838200" y="2518508"/>
            <a:ext cx="10515600" cy="1325563"/>
          </a:xfrm>
          <a:prstGeom prst="rect">
            <a:avLst/>
          </a:prstGeom>
        </p:spPr>
        <p:txBody>
          <a:bodyPr vert="horz" lIns="91440" tIns="45720" rIns="91440" bIns="45720" rtlCol="0" anchor="b">
            <a:normAutofit/>
          </a:bodyPr>
          <a:lstStyle>
            <a:lvl1pPr>
              <a:defRPr lang="en-US" b="1" dirty="0">
                <a:solidFill>
                  <a:schemeClr val="bg1"/>
                </a:solidFill>
                <a:latin typeface="Century Gothic" panose="020B0502020202020204" pitchFamily="34" charset="0"/>
                <a:ea typeface="Calibri" panose="020F0502020204030204" pitchFamily="34" charset="0"/>
                <a:cs typeface="Calibri" panose="020F0502020204030204" pitchFamily="34" charset="0"/>
              </a:defRPr>
            </a:lvl1pPr>
          </a:lstStyle>
          <a:p>
            <a:r>
              <a:rPr lang="en-US" dirty="0"/>
              <a:t>Title Here</a:t>
            </a:r>
          </a:p>
        </p:txBody>
      </p:sp>
      <p:sp>
        <p:nvSpPr>
          <p:cNvPr id="12" name="Title Placeholder 1">
            <a:extLst>
              <a:ext uri="{FF2B5EF4-FFF2-40B4-BE49-F238E27FC236}">
                <a16:creationId xmlns:a16="http://schemas.microsoft.com/office/drawing/2014/main" id="{4BDFCF8F-A6CF-44C6-A198-3BBA55DC6CFF}"/>
              </a:ext>
            </a:extLst>
          </p:cNvPr>
          <p:cNvSpPr txBox="1">
            <a:spLocks/>
          </p:cNvSpPr>
          <p:nvPr userDrawn="1"/>
        </p:nvSpPr>
        <p:spPr>
          <a:xfrm>
            <a:off x="838200" y="4107312"/>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endParaRPr lang="en-US" b="0" dirty="0">
              <a:latin typeface="Century Gothic" panose="020B0502020202020204" pitchFamily="34" charset="0"/>
            </a:endParaRPr>
          </a:p>
        </p:txBody>
      </p:sp>
      <p:pic>
        <p:nvPicPr>
          <p:cNvPr id="4" name="Picture 3">
            <a:extLst>
              <a:ext uri="{FF2B5EF4-FFF2-40B4-BE49-F238E27FC236}">
                <a16:creationId xmlns:a16="http://schemas.microsoft.com/office/drawing/2014/main" id="{082B3682-2617-4A61-80F0-5CDC40171E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84336" y="-263883"/>
            <a:ext cx="2569464" cy="2569464"/>
          </a:xfrm>
          <a:prstGeom prst="rect">
            <a:avLst/>
          </a:prstGeom>
        </p:spPr>
      </p:pic>
    </p:spTree>
    <p:extLst>
      <p:ext uri="{BB962C8B-B14F-4D97-AF65-F5344CB8AC3E}">
        <p14:creationId xmlns:p14="http://schemas.microsoft.com/office/powerpoint/2010/main" val="310610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ACAA9-FF92-4178-A7E0-8F2A4357F712}"/>
              </a:ext>
            </a:extLst>
          </p:cNvPr>
          <p:cNvSpPr>
            <a:spLocks noGrp="1"/>
          </p:cNvSpPr>
          <p:nvPr>
            <p:ph type="title" hasCustomPrompt="1"/>
          </p:nvPr>
        </p:nvSpPr>
        <p:spPr>
          <a:xfrm>
            <a:off x="838200" y="430458"/>
            <a:ext cx="10515600" cy="787400"/>
          </a:xfrm>
          <a:prstGeom prst="rect">
            <a:avLst/>
          </a:prstGeom>
        </p:spPr>
        <p:txBody>
          <a:bodyPr/>
          <a:lstStyle/>
          <a:p>
            <a:r>
              <a:rPr lang="en-US" dirty="0"/>
              <a:t>Click to edit title</a:t>
            </a:r>
          </a:p>
        </p:txBody>
      </p:sp>
      <p:sp>
        <p:nvSpPr>
          <p:cNvPr id="5" name="Text Placeholder 2">
            <a:extLst>
              <a:ext uri="{FF2B5EF4-FFF2-40B4-BE49-F238E27FC236}">
                <a16:creationId xmlns:a16="http://schemas.microsoft.com/office/drawing/2014/main" id="{03EE83AB-B426-4D97-8EA0-C8032BE2E451}"/>
              </a:ext>
            </a:extLst>
          </p:cNvPr>
          <p:cNvSpPr>
            <a:spLocks noGrp="1"/>
          </p:cNvSpPr>
          <p:nvPr>
            <p:ph idx="1" hasCustomPrompt="1"/>
          </p:nvPr>
        </p:nvSpPr>
        <p:spPr>
          <a:xfrm>
            <a:off x="838200" y="1401176"/>
            <a:ext cx="10515600" cy="4566235"/>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495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2E9091-5AC0-41D3-8487-40C6E745F7FC}"/>
              </a:ext>
            </a:extLst>
          </p:cNvPr>
          <p:cNvSpPr/>
          <p:nvPr userDrawn="1"/>
        </p:nvSpPr>
        <p:spPr>
          <a:xfrm>
            <a:off x="0" y="1"/>
            <a:ext cx="397041" cy="6858000"/>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itle Placeholder 1">
            <a:extLst>
              <a:ext uri="{FF2B5EF4-FFF2-40B4-BE49-F238E27FC236}">
                <a16:creationId xmlns:a16="http://schemas.microsoft.com/office/drawing/2014/main" id="{C38B8EAF-3BCB-4212-BB34-B5A5D2D954FA}"/>
              </a:ext>
            </a:extLst>
          </p:cNvPr>
          <p:cNvSpPr>
            <a:spLocks noGrp="1"/>
          </p:cNvSpPr>
          <p:nvPr>
            <p:ph type="title"/>
          </p:nvPr>
        </p:nvSpPr>
        <p:spPr>
          <a:xfrm>
            <a:off x="838200" y="430458"/>
            <a:ext cx="10515600" cy="787400"/>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9929BACF-0323-492A-9F1E-6C3DB615C97B}"/>
              </a:ext>
            </a:extLst>
          </p:cNvPr>
          <p:cNvSpPr>
            <a:spLocks noGrp="1"/>
          </p:cNvSpPr>
          <p:nvPr>
            <p:ph type="body" idx="1"/>
          </p:nvPr>
        </p:nvSpPr>
        <p:spPr>
          <a:xfrm>
            <a:off x="838200" y="1401176"/>
            <a:ext cx="10515600" cy="45662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D570CEA8-87D4-4BAC-9E65-9993151E3D17}"/>
              </a:ext>
            </a:extLst>
          </p:cNvPr>
          <p:cNvCxnSpPr/>
          <p:nvPr userDrawn="1"/>
        </p:nvCxnSpPr>
        <p:spPr>
          <a:xfrm>
            <a:off x="1122947" y="1957137"/>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B5F6D09-1EDC-4CC6-AC55-5341510B8B2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219387" y="5764761"/>
            <a:ext cx="1325563" cy="1325563"/>
          </a:xfrm>
          <a:prstGeom prst="rect">
            <a:avLst/>
          </a:prstGeom>
        </p:spPr>
      </p:pic>
      <p:pic>
        <p:nvPicPr>
          <p:cNvPr id="8" name="Picture 7">
            <a:extLst>
              <a:ext uri="{FF2B5EF4-FFF2-40B4-BE49-F238E27FC236}">
                <a16:creationId xmlns:a16="http://schemas.microsoft.com/office/drawing/2014/main" id="{1E1DF7E4-A98C-4AB8-A755-EE918BB895E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323328" y="5686425"/>
            <a:ext cx="1325880" cy="1325880"/>
          </a:xfrm>
          <a:prstGeom prst="rect">
            <a:avLst/>
          </a:prstGeom>
        </p:spPr>
      </p:pic>
      <p:cxnSp>
        <p:nvCxnSpPr>
          <p:cNvPr id="9" name="Straight Connector 8">
            <a:extLst>
              <a:ext uri="{FF2B5EF4-FFF2-40B4-BE49-F238E27FC236}">
                <a16:creationId xmlns:a16="http://schemas.microsoft.com/office/drawing/2014/main" id="{5E8A271A-5258-40FF-A303-300148733DF4}"/>
              </a:ext>
            </a:extLst>
          </p:cNvPr>
          <p:cNvCxnSpPr>
            <a:cxnSpLocks/>
          </p:cNvCxnSpPr>
          <p:nvPr userDrawn="1"/>
        </p:nvCxnSpPr>
        <p:spPr>
          <a:xfrm>
            <a:off x="615615" y="1217857"/>
            <a:ext cx="8075948" cy="0"/>
          </a:xfrm>
          <a:prstGeom prst="line">
            <a:avLst/>
          </a:prstGeom>
          <a:ln w="19050">
            <a:solidFill>
              <a:srgbClr val="E71D3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3368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8"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lang="en-US" sz="4400" b="0" kern="1200" dirty="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72" userDrawn="1">
          <p15:clr>
            <a:srgbClr val="F26B43"/>
          </p15:clr>
        </p15:guide>
        <p15:guide id="3" orient="horz" pos="4248" userDrawn="1">
          <p15:clr>
            <a:srgbClr val="F26B43"/>
          </p15:clr>
        </p15:guide>
        <p15:guide id="4" pos="7608" userDrawn="1">
          <p15:clr>
            <a:srgbClr val="F26B43"/>
          </p15:clr>
        </p15:guide>
        <p15:guide id="5" orient="horz" pos="1056" userDrawn="1">
          <p15:clr>
            <a:srgbClr val="F26B43"/>
          </p15:clr>
        </p15:guide>
        <p15:guide id="6" pos="240" userDrawn="1">
          <p15:clr>
            <a:srgbClr val="F26B43"/>
          </p15:clr>
        </p15:guide>
        <p15:guide id="7" pos="688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B6D29F-99A4-4E1D-9604-813D024924B6}"/>
              </a:ext>
            </a:extLst>
          </p:cNvPr>
          <p:cNvSpPr/>
          <p:nvPr userDrawn="1"/>
        </p:nvSpPr>
        <p:spPr>
          <a:xfrm>
            <a:off x="0" y="1"/>
            <a:ext cx="397041" cy="6858000"/>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itle Placeholder 1">
            <a:extLst>
              <a:ext uri="{FF2B5EF4-FFF2-40B4-BE49-F238E27FC236}">
                <a16:creationId xmlns:a16="http://schemas.microsoft.com/office/drawing/2014/main" id="{8664EAF8-13A5-4EDF-A5BF-9177A38AC1A1}"/>
              </a:ext>
            </a:extLst>
          </p:cNvPr>
          <p:cNvSpPr>
            <a:spLocks noGrp="1"/>
          </p:cNvSpPr>
          <p:nvPr>
            <p:ph type="title"/>
          </p:nvPr>
        </p:nvSpPr>
        <p:spPr>
          <a:xfrm>
            <a:off x="838200" y="430458"/>
            <a:ext cx="10515600" cy="787400"/>
          </a:xfrm>
          <a:prstGeom prst="rect">
            <a:avLst/>
          </a:prstGeom>
        </p:spPr>
        <p:txBody>
          <a:bodyPr vert="horz" lIns="91440" tIns="45720" rIns="91440" bIns="45720" rtlCol="0" anchor="t">
            <a:normAutofit/>
          </a:bodyPr>
          <a:lstStyle/>
          <a:p>
            <a:r>
              <a:rPr lang="en-US" dirty="0"/>
              <a:t>Click to edit title</a:t>
            </a:r>
          </a:p>
        </p:txBody>
      </p:sp>
      <p:sp>
        <p:nvSpPr>
          <p:cNvPr id="9" name="Text Placeholder 2">
            <a:extLst>
              <a:ext uri="{FF2B5EF4-FFF2-40B4-BE49-F238E27FC236}">
                <a16:creationId xmlns:a16="http://schemas.microsoft.com/office/drawing/2014/main" id="{3431BE7D-B403-4190-BAAD-3425C88E0BB9}"/>
              </a:ext>
            </a:extLst>
          </p:cNvPr>
          <p:cNvSpPr>
            <a:spLocks noGrp="1"/>
          </p:cNvSpPr>
          <p:nvPr>
            <p:ph type="body" idx="1"/>
          </p:nvPr>
        </p:nvSpPr>
        <p:spPr>
          <a:xfrm>
            <a:off x="838200" y="1401176"/>
            <a:ext cx="10515600" cy="45662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AA7624F7-0827-4B9F-AB24-4F2130C4EF91}"/>
              </a:ext>
            </a:extLst>
          </p:cNvPr>
          <p:cNvCxnSpPr/>
          <p:nvPr userDrawn="1"/>
        </p:nvCxnSpPr>
        <p:spPr>
          <a:xfrm>
            <a:off x="1122947" y="1957137"/>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745406"/>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BB9862-85E0-40F3-8CAF-9E29E3B1DA5B}"/>
              </a:ext>
            </a:extLst>
          </p:cNvPr>
          <p:cNvSpPr/>
          <p:nvPr userDrawn="1"/>
        </p:nvSpPr>
        <p:spPr>
          <a:xfrm>
            <a:off x="0" y="1876926"/>
            <a:ext cx="12192000" cy="4981074"/>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itle Placeholder 1">
            <a:extLst>
              <a:ext uri="{FF2B5EF4-FFF2-40B4-BE49-F238E27FC236}">
                <a16:creationId xmlns:a16="http://schemas.microsoft.com/office/drawing/2014/main" id="{8A08A290-5F3B-4E59-B696-07CECFACD61B}"/>
              </a:ext>
            </a:extLst>
          </p:cNvPr>
          <p:cNvSpPr txBox="1">
            <a:spLocks/>
          </p:cNvSpPr>
          <p:nvPr userDrawn="1"/>
        </p:nvSpPr>
        <p:spPr>
          <a:xfrm>
            <a:off x="838200" y="2518508"/>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4400" b="1" kern="1200" dirty="0">
                <a:solidFill>
                  <a:schemeClr val="bg1"/>
                </a:solidFill>
                <a:latin typeface="Century Gothic" panose="020B0502020202020204" pitchFamily="34" charset="0"/>
                <a:ea typeface="Calibri" panose="020F0502020204030204" pitchFamily="34" charset="0"/>
                <a:cs typeface="Calibri" panose="020F0502020204030204" pitchFamily="34" charset="0"/>
              </a:defRPr>
            </a:lvl1pPr>
          </a:lstStyle>
          <a:p>
            <a:r>
              <a:rPr lang="en-US" dirty="0"/>
              <a:t>Title Here</a:t>
            </a:r>
          </a:p>
        </p:txBody>
      </p:sp>
      <p:sp>
        <p:nvSpPr>
          <p:cNvPr id="9" name="Title Placeholder 1">
            <a:extLst>
              <a:ext uri="{FF2B5EF4-FFF2-40B4-BE49-F238E27FC236}">
                <a16:creationId xmlns:a16="http://schemas.microsoft.com/office/drawing/2014/main" id="{64C89104-61B1-461E-A632-326FE40F5032}"/>
              </a:ext>
            </a:extLst>
          </p:cNvPr>
          <p:cNvSpPr txBox="1">
            <a:spLocks/>
          </p:cNvSpPr>
          <p:nvPr userDrawn="1"/>
        </p:nvSpPr>
        <p:spPr>
          <a:xfrm>
            <a:off x="838200" y="4107312"/>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endParaRPr lang="en-US" b="0" dirty="0">
              <a:latin typeface="Century Gothic" panose="020B0502020202020204" pitchFamily="34" charset="0"/>
            </a:endParaRPr>
          </a:p>
        </p:txBody>
      </p:sp>
      <p:pic>
        <p:nvPicPr>
          <p:cNvPr id="10" name="Picture 9">
            <a:extLst>
              <a:ext uri="{FF2B5EF4-FFF2-40B4-BE49-F238E27FC236}">
                <a16:creationId xmlns:a16="http://schemas.microsoft.com/office/drawing/2014/main" id="{FD59639F-A441-4680-92C2-74AD802CF5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84336" y="-263883"/>
            <a:ext cx="2569464" cy="2569464"/>
          </a:xfrm>
          <a:prstGeom prst="rect">
            <a:avLst/>
          </a:prstGeom>
        </p:spPr>
      </p:pic>
    </p:spTree>
    <p:extLst>
      <p:ext uri="{BB962C8B-B14F-4D97-AF65-F5344CB8AC3E}">
        <p14:creationId xmlns:p14="http://schemas.microsoft.com/office/powerpoint/2010/main" val="3736674623"/>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864DEB4-7820-45AE-915A-E301AD24C28E}"/>
              </a:ext>
            </a:extLst>
          </p:cNvPr>
          <p:cNvSpPr/>
          <p:nvPr userDrawn="1"/>
        </p:nvSpPr>
        <p:spPr>
          <a:xfrm>
            <a:off x="0" y="1"/>
            <a:ext cx="397041" cy="6858000"/>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itle Placeholder 1">
            <a:extLst>
              <a:ext uri="{FF2B5EF4-FFF2-40B4-BE49-F238E27FC236}">
                <a16:creationId xmlns:a16="http://schemas.microsoft.com/office/drawing/2014/main" id="{0B795A78-BD36-4EAD-9203-BDCC498DE6F8}"/>
              </a:ext>
            </a:extLst>
          </p:cNvPr>
          <p:cNvSpPr>
            <a:spLocks noGrp="1"/>
          </p:cNvSpPr>
          <p:nvPr>
            <p:ph type="title"/>
          </p:nvPr>
        </p:nvSpPr>
        <p:spPr>
          <a:xfrm>
            <a:off x="838200" y="430458"/>
            <a:ext cx="10515600" cy="787400"/>
          </a:xfrm>
          <a:prstGeom prst="rect">
            <a:avLst/>
          </a:prstGeom>
        </p:spPr>
        <p:txBody>
          <a:bodyPr vert="horz" lIns="91440" tIns="45720" rIns="91440" bIns="45720" rtlCol="0" anchor="t">
            <a:normAutofit/>
          </a:bodyPr>
          <a:lstStyle/>
          <a:p>
            <a:r>
              <a:rPr lang="en-US" dirty="0"/>
              <a:t>Click to edit title</a:t>
            </a:r>
          </a:p>
        </p:txBody>
      </p:sp>
      <p:sp>
        <p:nvSpPr>
          <p:cNvPr id="16" name="Text Placeholder 2">
            <a:extLst>
              <a:ext uri="{FF2B5EF4-FFF2-40B4-BE49-F238E27FC236}">
                <a16:creationId xmlns:a16="http://schemas.microsoft.com/office/drawing/2014/main" id="{AECCB86D-C52F-47E6-99D4-B19CC39F0585}"/>
              </a:ext>
            </a:extLst>
          </p:cNvPr>
          <p:cNvSpPr>
            <a:spLocks noGrp="1"/>
          </p:cNvSpPr>
          <p:nvPr>
            <p:ph type="body" idx="1"/>
          </p:nvPr>
        </p:nvSpPr>
        <p:spPr>
          <a:xfrm>
            <a:off x="838200" y="1401176"/>
            <a:ext cx="10515600" cy="4566235"/>
          </a:xfrm>
          <a:prstGeom prst="rect">
            <a:avLst/>
          </a:prstGeom>
        </p:spPr>
        <p:txBody>
          <a:bodyPr vert="horz" lIns="91440" tIns="45720" rIns="91440" bIns="45720" rtlCol="0">
            <a:normAutofit/>
          </a:bodyPr>
          <a:lstStyle/>
          <a:p>
            <a:pPr lvl="0"/>
            <a:endParaRPr lang="en-US" dirty="0"/>
          </a:p>
        </p:txBody>
      </p:sp>
      <p:cxnSp>
        <p:nvCxnSpPr>
          <p:cNvPr id="17" name="Straight Connector 16">
            <a:extLst>
              <a:ext uri="{FF2B5EF4-FFF2-40B4-BE49-F238E27FC236}">
                <a16:creationId xmlns:a16="http://schemas.microsoft.com/office/drawing/2014/main" id="{CE2FFE38-7945-4029-A50D-67D471A204E8}"/>
              </a:ext>
            </a:extLst>
          </p:cNvPr>
          <p:cNvCxnSpPr/>
          <p:nvPr userDrawn="1"/>
        </p:nvCxnSpPr>
        <p:spPr>
          <a:xfrm>
            <a:off x="1122947" y="1957137"/>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DEE855B-2B89-49FB-ADB6-C656BD7D72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3212" y="5808417"/>
            <a:ext cx="1562100" cy="781050"/>
          </a:xfrm>
          <a:prstGeom prst="rect">
            <a:avLst/>
          </a:prstGeom>
        </p:spPr>
      </p:pic>
      <p:cxnSp>
        <p:nvCxnSpPr>
          <p:cNvPr id="8" name="Straight Connector 7">
            <a:extLst>
              <a:ext uri="{FF2B5EF4-FFF2-40B4-BE49-F238E27FC236}">
                <a16:creationId xmlns:a16="http://schemas.microsoft.com/office/drawing/2014/main" id="{D9E25BA8-48CB-45BF-89F4-5DAD2F82EA99}"/>
              </a:ext>
            </a:extLst>
          </p:cNvPr>
          <p:cNvCxnSpPr>
            <a:cxnSpLocks/>
          </p:cNvCxnSpPr>
          <p:nvPr userDrawn="1"/>
        </p:nvCxnSpPr>
        <p:spPr>
          <a:xfrm>
            <a:off x="615615" y="1217857"/>
            <a:ext cx="8075948" cy="0"/>
          </a:xfrm>
          <a:prstGeom prst="line">
            <a:avLst/>
          </a:prstGeom>
          <a:ln w="19050">
            <a:solidFill>
              <a:srgbClr val="E71D3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19840036"/>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lang="en-US" sz="4400" b="0" kern="1200" dirty="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B6D29F-99A4-4E1D-9604-813D024924B6}"/>
              </a:ext>
            </a:extLst>
          </p:cNvPr>
          <p:cNvSpPr/>
          <p:nvPr userDrawn="1"/>
        </p:nvSpPr>
        <p:spPr>
          <a:xfrm>
            <a:off x="0" y="1"/>
            <a:ext cx="397041" cy="6858000"/>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itle Placeholder 1">
            <a:extLst>
              <a:ext uri="{FF2B5EF4-FFF2-40B4-BE49-F238E27FC236}">
                <a16:creationId xmlns:a16="http://schemas.microsoft.com/office/drawing/2014/main" id="{8664EAF8-13A5-4EDF-A5BF-9177A38AC1A1}"/>
              </a:ext>
            </a:extLst>
          </p:cNvPr>
          <p:cNvSpPr>
            <a:spLocks noGrp="1"/>
          </p:cNvSpPr>
          <p:nvPr>
            <p:ph type="title"/>
          </p:nvPr>
        </p:nvSpPr>
        <p:spPr>
          <a:xfrm>
            <a:off x="838200" y="430458"/>
            <a:ext cx="10515600" cy="787400"/>
          </a:xfrm>
          <a:prstGeom prst="rect">
            <a:avLst/>
          </a:prstGeom>
        </p:spPr>
        <p:txBody>
          <a:bodyPr vert="horz" lIns="91440" tIns="45720" rIns="91440" bIns="45720" rtlCol="0" anchor="t">
            <a:normAutofit/>
          </a:bodyPr>
          <a:lstStyle/>
          <a:p>
            <a:r>
              <a:rPr lang="en-US" dirty="0"/>
              <a:t>Click to edit title</a:t>
            </a:r>
          </a:p>
        </p:txBody>
      </p:sp>
      <p:sp>
        <p:nvSpPr>
          <p:cNvPr id="9" name="Text Placeholder 2">
            <a:extLst>
              <a:ext uri="{FF2B5EF4-FFF2-40B4-BE49-F238E27FC236}">
                <a16:creationId xmlns:a16="http://schemas.microsoft.com/office/drawing/2014/main" id="{3431BE7D-B403-4190-BAAD-3425C88E0BB9}"/>
              </a:ext>
            </a:extLst>
          </p:cNvPr>
          <p:cNvSpPr>
            <a:spLocks noGrp="1"/>
          </p:cNvSpPr>
          <p:nvPr>
            <p:ph type="body" idx="1"/>
          </p:nvPr>
        </p:nvSpPr>
        <p:spPr>
          <a:xfrm>
            <a:off x="838200" y="1401176"/>
            <a:ext cx="10515600" cy="45662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AA7624F7-0827-4B9F-AB24-4F2130C4EF91}"/>
              </a:ext>
            </a:extLst>
          </p:cNvPr>
          <p:cNvCxnSpPr/>
          <p:nvPr userDrawn="1"/>
        </p:nvCxnSpPr>
        <p:spPr>
          <a:xfrm>
            <a:off x="1122947" y="1957137"/>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35F87E3-DF44-46BA-B083-EF6658E582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6100" y="5760204"/>
            <a:ext cx="1562100" cy="781050"/>
          </a:xfrm>
          <a:prstGeom prst="rect">
            <a:avLst/>
          </a:prstGeom>
        </p:spPr>
      </p:pic>
    </p:spTree>
    <p:extLst>
      <p:ext uri="{BB962C8B-B14F-4D97-AF65-F5344CB8AC3E}">
        <p14:creationId xmlns:p14="http://schemas.microsoft.com/office/powerpoint/2010/main" val="349214260"/>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864DEB4-7820-45AE-915A-E301AD24C28E}"/>
              </a:ext>
            </a:extLst>
          </p:cNvPr>
          <p:cNvSpPr/>
          <p:nvPr userDrawn="1"/>
        </p:nvSpPr>
        <p:spPr>
          <a:xfrm>
            <a:off x="0" y="1"/>
            <a:ext cx="397041" cy="6858000"/>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itle Placeholder 1">
            <a:extLst>
              <a:ext uri="{FF2B5EF4-FFF2-40B4-BE49-F238E27FC236}">
                <a16:creationId xmlns:a16="http://schemas.microsoft.com/office/drawing/2014/main" id="{0B795A78-BD36-4EAD-9203-BDCC498DE6F8}"/>
              </a:ext>
            </a:extLst>
          </p:cNvPr>
          <p:cNvSpPr>
            <a:spLocks noGrp="1"/>
          </p:cNvSpPr>
          <p:nvPr>
            <p:ph type="title"/>
          </p:nvPr>
        </p:nvSpPr>
        <p:spPr>
          <a:xfrm>
            <a:off x="838200" y="430458"/>
            <a:ext cx="10515600" cy="787400"/>
          </a:xfrm>
          <a:prstGeom prst="rect">
            <a:avLst/>
          </a:prstGeom>
        </p:spPr>
        <p:txBody>
          <a:bodyPr vert="horz" lIns="91440" tIns="45720" rIns="91440" bIns="45720" rtlCol="0" anchor="t">
            <a:normAutofit/>
          </a:bodyPr>
          <a:lstStyle/>
          <a:p>
            <a:r>
              <a:rPr lang="en-US" dirty="0"/>
              <a:t>Click to edit title</a:t>
            </a:r>
          </a:p>
        </p:txBody>
      </p:sp>
      <p:sp>
        <p:nvSpPr>
          <p:cNvPr id="16" name="Text Placeholder 2">
            <a:extLst>
              <a:ext uri="{FF2B5EF4-FFF2-40B4-BE49-F238E27FC236}">
                <a16:creationId xmlns:a16="http://schemas.microsoft.com/office/drawing/2014/main" id="{AECCB86D-C52F-47E6-99D4-B19CC39F0585}"/>
              </a:ext>
            </a:extLst>
          </p:cNvPr>
          <p:cNvSpPr>
            <a:spLocks noGrp="1"/>
          </p:cNvSpPr>
          <p:nvPr>
            <p:ph type="body" idx="1"/>
          </p:nvPr>
        </p:nvSpPr>
        <p:spPr>
          <a:xfrm>
            <a:off x="838200" y="1401176"/>
            <a:ext cx="10515600" cy="4566235"/>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CE2FFE38-7945-4029-A50D-67D471A204E8}"/>
              </a:ext>
            </a:extLst>
          </p:cNvPr>
          <p:cNvCxnSpPr/>
          <p:nvPr userDrawn="1"/>
        </p:nvCxnSpPr>
        <p:spPr>
          <a:xfrm>
            <a:off x="1122947" y="195713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55F9DA3-7053-4E09-BC19-CF375527C47B}"/>
              </a:ext>
            </a:extLst>
          </p:cNvPr>
          <p:cNvCxnSpPr>
            <a:cxnSpLocks/>
          </p:cNvCxnSpPr>
          <p:nvPr userDrawn="1"/>
        </p:nvCxnSpPr>
        <p:spPr>
          <a:xfrm>
            <a:off x="615615" y="1217857"/>
            <a:ext cx="8075948" cy="0"/>
          </a:xfrm>
          <a:prstGeom prst="line">
            <a:avLst/>
          </a:prstGeom>
          <a:ln w="19050">
            <a:solidFill>
              <a:srgbClr val="E71D3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74438436"/>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b="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B6D29F-99A4-4E1D-9604-813D024924B6}"/>
              </a:ext>
            </a:extLst>
          </p:cNvPr>
          <p:cNvSpPr/>
          <p:nvPr userDrawn="1"/>
        </p:nvSpPr>
        <p:spPr>
          <a:xfrm>
            <a:off x="0" y="1"/>
            <a:ext cx="397041" cy="6858000"/>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itle Placeholder 1">
            <a:extLst>
              <a:ext uri="{FF2B5EF4-FFF2-40B4-BE49-F238E27FC236}">
                <a16:creationId xmlns:a16="http://schemas.microsoft.com/office/drawing/2014/main" id="{8664EAF8-13A5-4EDF-A5BF-9177A38AC1A1}"/>
              </a:ext>
            </a:extLst>
          </p:cNvPr>
          <p:cNvSpPr>
            <a:spLocks noGrp="1"/>
          </p:cNvSpPr>
          <p:nvPr>
            <p:ph type="title"/>
          </p:nvPr>
        </p:nvSpPr>
        <p:spPr>
          <a:xfrm>
            <a:off x="838200" y="430458"/>
            <a:ext cx="10515600" cy="787400"/>
          </a:xfrm>
          <a:prstGeom prst="rect">
            <a:avLst/>
          </a:prstGeom>
        </p:spPr>
        <p:txBody>
          <a:bodyPr vert="horz" lIns="91440" tIns="45720" rIns="91440" bIns="45720" rtlCol="0" anchor="t">
            <a:normAutofit/>
          </a:bodyPr>
          <a:lstStyle/>
          <a:p>
            <a:r>
              <a:rPr lang="en-US" dirty="0"/>
              <a:t>Click to edit title</a:t>
            </a:r>
          </a:p>
        </p:txBody>
      </p:sp>
      <p:sp>
        <p:nvSpPr>
          <p:cNvPr id="9" name="Text Placeholder 2">
            <a:extLst>
              <a:ext uri="{FF2B5EF4-FFF2-40B4-BE49-F238E27FC236}">
                <a16:creationId xmlns:a16="http://schemas.microsoft.com/office/drawing/2014/main" id="{3431BE7D-B403-4190-BAAD-3425C88E0BB9}"/>
              </a:ext>
            </a:extLst>
          </p:cNvPr>
          <p:cNvSpPr>
            <a:spLocks noGrp="1"/>
          </p:cNvSpPr>
          <p:nvPr>
            <p:ph type="body" idx="1"/>
          </p:nvPr>
        </p:nvSpPr>
        <p:spPr>
          <a:xfrm>
            <a:off x="838200" y="1401176"/>
            <a:ext cx="10515600" cy="45662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AA7624F7-0827-4B9F-AB24-4F2130C4EF91}"/>
              </a:ext>
            </a:extLst>
          </p:cNvPr>
          <p:cNvCxnSpPr/>
          <p:nvPr userDrawn="1"/>
        </p:nvCxnSpPr>
        <p:spPr>
          <a:xfrm>
            <a:off x="1122947" y="1957137"/>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DBF3877-7D94-47FB-9E90-BB485AAEC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8237" y="5613759"/>
            <a:ext cx="1325563" cy="1325563"/>
          </a:xfrm>
          <a:prstGeom prst="rect">
            <a:avLst/>
          </a:prstGeom>
        </p:spPr>
      </p:pic>
      <p:cxnSp>
        <p:nvCxnSpPr>
          <p:cNvPr id="11" name="Straight Connector 10">
            <a:extLst>
              <a:ext uri="{FF2B5EF4-FFF2-40B4-BE49-F238E27FC236}">
                <a16:creationId xmlns:a16="http://schemas.microsoft.com/office/drawing/2014/main" id="{6F8FB836-E2CF-4D56-9DAE-6E240EFD61FD}"/>
              </a:ext>
            </a:extLst>
          </p:cNvPr>
          <p:cNvCxnSpPr/>
          <p:nvPr userDrawn="1"/>
        </p:nvCxnSpPr>
        <p:spPr>
          <a:xfrm>
            <a:off x="615615" y="1217857"/>
            <a:ext cx="4846320" cy="0"/>
          </a:xfrm>
          <a:prstGeom prst="line">
            <a:avLst/>
          </a:prstGeom>
          <a:ln w="19050">
            <a:solidFill>
              <a:srgbClr val="E71D36"/>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7D49CF75-7A09-4CC5-92BF-8230EC9BD820}"/>
              </a:ext>
            </a:extLst>
          </p:cNvPr>
          <p:cNvCxnSpPr>
            <a:cxnSpLocks/>
          </p:cNvCxnSpPr>
          <p:nvPr userDrawn="1"/>
        </p:nvCxnSpPr>
        <p:spPr>
          <a:xfrm>
            <a:off x="615615" y="1217857"/>
            <a:ext cx="8075948" cy="0"/>
          </a:xfrm>
          <a:prstGeom prst="line">
            <a:avLst/>
          </a:prstGeom>
          <a:ln w="19050">
            <a:solidFill>
              <a:srgbClr val="E71D3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131870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B6D29F-99A4-4E1D-9604-813D024924B6}"/>
              </a:ext>
            </a:extLst>
          </p:cNvPr>
          <p:cNvSpPr/>
          <p:nvPr userDrawn="1"/>
        </p:nvSpPr>
        <p:spPr>
          <a:xfrm>
            <a:off x="0" y="1"/>
            <a:ext cx="397041" cy="6858000"/>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itle Placeholder 1">
            <a:extLst>
              <a:ext uri="{FF2B5EF4-FFF2-40B4-BE49-F238E27FC236}">
                <a16:creationId xmlns:a16="http://schemas.microsoft.com/office/drawing/2014/main" id="{8664EAF8-13A5-4EDF-A5BF-9177A38AC1A1}"/>
              </a:ext>
            </a:extLst>
          </p:cNvPr>
          <p:cNvSpPr>
            <a:spLocks noGrp="1"/>
          </p:cNvSpPr>
          <p:nvPr>
            <p:ph type="title"/>
          </p:nvPr>
        </p:nvSpPr>
        <p:spPr>
          <a:xfrm>
            <a:off x="838200" y="430458"/>
            <a:ext cx="10515600" cy="787400"/>
          </a:xfrm>
          <a:prstGeom prst="rect">
            <a:avLst/>
          </a:prstGeom>
        </p:spPr>
        <p:txBody>
          <a:bodyPr vert="horz" lIns="91440" tIns="45720" rIns="91440" bIns="45720" rtlCol="0" anchor="t">
            <a:normAutofit/>
          </a:bodyPr>
          <a:lstStyle/>
          <a:p>
            <a:r>
              <a:rPr lang="en-US" dirty="0"/>
              <a:t>Click to edit title</a:t>
            </a:r>
          </a:p>
        </p:txBody>
      </p:sp>
      <p:sp>
        <p:nvSpPr>
          <p:cNvPr id="9" name="Text Placeholder 2">
            <a:extLst>
              <a:ext uri="{FF2B5EF4-FFF2-40B4-BE49-F238E27FC236}">
                <a16:creationId xmlns:a16="http://schemas.microsoft.com/office/drawing/2014/main" id="{3431BE7D-B403-4190-BAAD-3425C88E0BB9}"/>
              </a:ext>
            </a:extLst>
          </p:cNvPr>
          <p:cNvSpPr>
            <a:spLocks noGrp="1"/>
          </p:cNvSpPr>
          <p:nvPr>
            <p:ph type="body" idx="1"/>
          </p:nvPr>
        </p:nvSpPr>
        <p:spPr>
          <a:xfrm>
            <a:off x="838200" y="1401176"/>
            <a:ext cx="10515600" cy="45662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AA7624F7-0827-4B9F-AB24-4F2130C4EF91}"/>
              </a:ext>
            </a:extLst>
          </p:cNvPr>
          <p:cNvCxnSpPr/>
          <p:nvPr userDrawn="1"/>
        </p:nvCxnSpPr>
        <p:spPr>
          <a:xfrm>
            <a:off x="1122947" y="1957137"/>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DBF3877-7D94-47FB-9E90-BB485AAEC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8237" y="5613759"/>
            <a:ext cx="1325563" cy="1325563"/>
          </a:xfrm>
          <a:prstGeom prst="rect">
            <a:avLst/>
          </a:prstGeom>
        </p:spPr>
      </p:pic>
    </p:spTree>
    <p:extLst>
      <p:ext uri="{BB962C8B-B14F-4D97-AF65-F5344CB8AC3E}">
        <p14:creationId xmlns:p14="http://schemas.microsoft.com/office/powerpoint/2010/main" val="2066207446"/>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B6D29F-99A4-4E1D-9604-813D024924B6}"/>
              </a:ext>
            </a:extLst>
          </p:cNvPr>
          <p:cNvSpPr/>
          <p:nvPr userDrawn="1"/>
        </p:nvSpPr>
        <p:spPr>
          <a:xfrm>
            <a:off x="0" y="1"/>
            <a:ext cx="397041" cy="6858000"/>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itle Placeholder 1">
            <a:extLst>
              <a:ext uri="{FF2B5EF4-FFF2-40B4-BE49-F238E27FC236}">
                <a16:creationId xmlns:a16="http://schemas.microsoft.com/office/drawing/2014/main" id="{8664EAF8-13A5-4EDF-A5BF-9177A38AC1A1}"/>
              </a:ext>
            </a:extLst>
          </p:cNvPr>
          <p:cNvSpPr>
            <a:spLocks noGrp="1"/>
          </p:cNvSpPr>
          <p:nvPr>
            <p:ph type="title"/>
          </p:nvPr>
        </p:nvSpPr>
        <p:spPr>
          <a:xfrm>
            <a:off x="838200" y="430458"/>
            <a:ext cx="10515600" cy="787400"/>
          </a:xfrm>
          <a:prstGeom prst="rect">
            <a:avLst/>
          </a:prstGeom>
        </p:spPr>
        <p:txBody>
          <a:bodyPr vert="horz" lIns="91440" tIns="45720" rIns="91440" bIns="45720" rtlCol="0" anchor="t">
            <a:normAutofit/>
          </a:bodyPr>
          <a:lstStyle/>
          <a:p>
            <a:r>
              <a:rPr lang="en-US" dirty="0"/>
              <a:t>Click to edit title</a:t>
            </a:r>
          </a:p>
        </p:txBody>
      </p:sp>
      <p:sp>
        <p:nvSpPr>
          <p:cNvPr id="9" name="Text Placeholder 2">
            <a:extLst>
              <a:ext uri="{FF2B5EF4-FFF2-40B4-BE49-F238E27FC236}">
                <a16:creationId xmlns:a16="http://schemas.microsoft.com/office/drawing/2014/main" id="{3431BE7D-B403-4190-BAAD-3425C88E0BB9}"/>
              </a:ext>
            </a:extLst>
          </p:cNvPr>
          <p:cNvSpPr>
            <a:spLocks noGrp="1"/>
          </p:cNvSpPr>
          <p:nvPr>
            <p:ph type="body" idx="1"/>
          </p:nvPr>
        </p:nvSpPr>
        <p:spPr>
          <a:xfrm>
            <a:off x="838200" y="1401176"/>
            <a:ext cx="10515600" cy="45662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AA7624F7-0827-4B9F-AB24-4F2130C4EF91}"/>
              </a:ext>
            </a:extLst>
          </p:cNvPr>
          <p:cNvCxnSpPr/>
          <p:nvPr userDrawn="1"/>
        </p:nvCxnSpPr>
        <p:spPr>
          <a:xfrm>
            <a:off x="1122947" y="1957137"/>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39997A3-D29A-4F78-B508-9667DB5222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7920" y="5532120"/>
            <a:ext cx="1325880" cy="1325880"/>
          </a:xfrm>
          <a:prstGeom prst="rect">
            <a:avLst/>
          </a:prstGeom>
        </p:spPr>
      </p:pic>
      <p:cxnSp>
        <p:nvCxnSpPr>
          <p:cNvPr id="11" name="Straight Connector 10">
            <a:extLst>
              <a:ext uri="{FF2B5EF4-FFF2-40B4-BE49-F238E27FC236}">
                <a16:creationId xmlns:a16="http://schemas.microsoft.com/office/drawing/2014/main" id="{E7C0AD4D-E094-46B7-8B2B-57B5FA21A0F4}"/>
              </a:ext>
            </a:extLst>
          </p:cNvPr>
          <p:cNvCxnSpPr/>
          <p:nvPr userDrawn="1"/>
        </p:nvCxnSpPr>
        <p:spPr>
          <a:xfrm>
            <a:off x="615615" y="1217857"/>
            <a:ext cx="4846320" cy="0"/>
          </a:xfrm>
          <a:prstGeom prst="line">
            <a:avLst/>
          </a:prstGeom>
          <a:ln w="19050">
            <a:solidFill>
              <a:srgbClr val="E71D36"/>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F5FB47E7-E5BA-494C-9BE3-10187A5884FF}"/>
              </a:ext>
            </a:extLst>
          </p:cNvPr>
          <p:cNvCxnSpPr>
            <a:cxnSpLocks/>
          </p:cNvCxnSpPr>
          <p:nvPr userDrawn="1"/>
        </p:nvCxnSpPr>
        <p:spPr>
          <a:xfrm>
            <a:off x="615615" y="1217857"/>
            <a:ext cx="8075948" cy="0"/>
          </a:xfrm>
          <a:prstGeom prst="line">
            <a:avLst/>
          </a:prstGeom>
          <a:ln w="19050">
            <a:solidFill>
              <a:srgbClr val="E71D3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46769031"/>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B6D29F-99A4-4E1D-9604-813D024924B6}"/>
              </a:ext>
            </a:extLst>
          </p:cNvPr>
          <p:cNvSpPr/>
          <p:nvPr userDrawn="1"/>
        </p:nvSpPr>
        <p:spPr>
          <a:xfrm>
            <a:off x="0" y="1"/>
            <a:ext cx="397041" cy="6858000"/>
          </a:xfrm>
          <a:prstGeom prst="rect">
            <a:avLst/>
          </a:prstGeom>
          <a:solidFill>
            <a:srgbClr val="15B292"/>
          </a:solidFill>
          <a:ln>
            <a:solidFill>
              <a:srgbClr val="15B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itle Placeholder 1">
            <a:extLst>
              <a:ext uri="{FF2B5EF4-FFF2-40B4-BE49-F238E27FC236}">
                <a16:creationId xmlns:a16="http://schemas.microsoft.com/office/drawing/2014/main" id="{8664EAF8-13A5-4EDF-A5BF-9177A38AC1A1}"/>
              </a:ext>
            </a:extLst>
          </p:cNvPr>
          <p:cNvSpPr>
            <a:spLocks noGrp="1"/>
          </p:cNvSpPr>
          <p:nvPr>
            <p:ph type="title"/>
          </p:nvPr>
        </p:nvSpPr>
        <p:spPr>
          <a:xfrm>
            <a:off x="838200" y="430458"/>
            <a:ext cx="10515600" cy="787400"/>
          </a:xfrm>
          <a:prstGeom prst="rect">
            <a:avLst/>
          </a:prstGeom>
        </p:spPr>
        <p:txBody>
          <a:bodyPr vert="horz" lIns="91440" tIns="45720" rIns="91440" bIns="45720" rtlCol="0" anchor="t">
            <a:normAutofit/>
          </a:bodyPr>
          <a:lstStyle/>
          <a:p>
            <a:r>
              <a:rPr lang="en-US" dirty="0"/>
              <a:t>Click to edit title</a:t>
            </a:r>
          </a:p>
        </p:txBody>
      </p:sp>
      <p:sp>
        <p:nvSpPr>
          <p:cNvPr id="9" name="Text Placeholder 2">
            <a:extLst>
              <a:ext uri="{FF2B5EF4-FFF2-40B4-BE49-F238E27FC236}">
                <a16:creationId xmlns:a16="http://schemas.microsoft.com/office/drawing/2014/main" id="{3431BE7D-B403-4190-BAAD-3425C88E0BB9}"/>
              </a:ext>
            </a:extLst>
          </p:cNvPr>
          <p:cNvSpPr>
            <a:spLocks noGrp="1"/>
          </p:cNvSpPr>
          <p:nvPr>
            <p:ph type="body" idx="1"/>
          </p:nvPr>
        </p:nvSpPr>
        <p:spPr>
          <a:xfrm>
            <a:off x="838200" y="1401176"/>
            <a:ext cx="10515600" cy="45662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AA7624F7-0827-4B9F-AB24-4F2130C4EF91}"/>
              </a:ext>
            </a:extLst>
          </p:cNvPr>
          <p:cNvCxnSpPr/>
          <p:nvPr userDrawn="1"/>
        </p:nvCxnSpPr>
        <p:spPr>
          <a:xfrm>
            <a:off x="1122947" y="1957137"/>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39997A3-D29A-4F78-B508-9667DB5222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7920" y="5532120"/>
            <a:ext cx="1325880" cy="1325880"/>
          </a:xfrm>
          <a:prstGeom prst="rect">
            <a:avLst/>
          </a:prstGeom>
        </p:spPr>
      </p:pic>
    </p:spTree>
    <p:extLst>
      <p:ext uri="{BB962C8B-B14F-4D97-AF65-F5344CB8AC3E}">
        <p14:creationId xmlns:p14="http://schemas.microsoft.com/office/powerpoint/2010/main" val="3853930394"/>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4.jpeg"/><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eg"/><Relationship Id="rId9"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0.emf"/><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jpg"/><Relationship Id="rId7" Type="http://schemas.openxmlformats.org/officeDocument/2006/relationships/image" Target="../media/image75.jpg"/><Relationship Id="rId12" Type="http://schemas.openxmlformats.org/officeDocument/2006/relationships/image" Target="../media/image8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jpg"/><Relationship Id="rId11" Type="http://schemas.openxmlformats.org/officeDocument/2006/relationships/image" Target="../media/image79.jpg"/><Relationship Id="rId5" Type="http://schemas.openxmlformats.org/officeDocument/2006/relationships/image" Target="../media/image6.jpg"/><Relationship Id="rId10" Type="http://schemas.openxmlformats.org/officeDocument/2006/relationships/image" Target="../media/image78.png"/><Relationship Id="rId4" Type="http://schemas.openxmlformats.org/officeDocument/2006/relationships/image" Target="../media/image73.jpg"/><Relationship Id="rId9" Type="http://schemas.openxmlformats.org/officeDocument/2006/relationships/image" Target="../media/image77.jpg"/></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jpeg"/><Relationship Id="rId7" Type="http://schemas.openxmlformats.org/officeDocument/2006/relationships/image" Target="../media/image89.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10" Type="http://schemas.openxmlformats.org/officeDocument/2006/relationships/image" Target="../media/image91.jpg"/><Relationship Id="rId4" Type="http://schemas.openxmlformats.org/officeDocument/2006/relationships/image" Target="../media/image86.jpeg"/><Relationship Id="rId9" Type="http://schemas.openxmlformats.org/officeDocument/2006/relationships/image" Target="../media/image90.jpg"/></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5.jpg"/><Relationship Id="rId7" Type="http://schemas.openxmlformats.org/officeDocument/2006/relationships/image" Target="../media/image98.jp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jpg"/><Relationship Id="rId9" Type="http://schemas.openxmlformats.org/officeDocument/2006/relationships/image" Target="../media/image100.png"/></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5BD178-5EA8-49CD-7C80-894CD3B527E7}"/>
              </a:ext>
            </a:extLst>
          </p:cNvPr>
          <p:cNvSpPr>
            <a:spLocks noGrp="1"/>
          </p:cNvSpPr>
          <p:nvPr>
            <p:ph type="title"/>
          </p:nvPr>
        </p:nvSpPr>
        <p:spPr>
          <a:xfrm>
            <a:off x="838200" y="2297790"/>
            <a:ext cx="10515600" cy="4239644"/>
          </a:xfrm>
        </p:spPr>
        <p:txBody>
          <a:bodyPr>
            <a:normAutofit/>
          </a:bodyPr>
          <a:lstStyle/>
          <a:p>
            <a:r>
              <a:rPr lang="en-US" dirty="0">
                <a:latin typeface="Candara" panose="020E0502030303020204" pitchFamily="34" charset="0"/>
              </a:rPr>
              <a:t>Pragmatic Implementation Science Tools to Enhance the Impact of Your Research</a:t>
            </a:r>
            <a:br>
              <a:rPr lang="en-US" dirty="0">
                <a:latin typeface="Candara" panose="020E0502030303020204" pitchFamily="34" charset="0"/>
              </a:rPr>
            </a:br>
            <a:br>
              <a:rPr lang="en-US" dirty="0">
                <a:latin typeface="Candara" panose="020E0502030303020204" pitchFamily="34" charset="0"/>
              </a:rPr>
            </a:br>
            <a:r>
              <a:rPr lang="en-US" sz="3600" i="1" dirty="0">
                <a:latin typeface="Candara" panose="020E0502030303020204" pitchFamily="34" charset="0"/>
              </a:rPr>
              <a:t>HEAL Data2Action Research Adoption Support Center Guides and Measures</a:t>
            </a:r>
            <a:br>
              <a:rPr lang="en-US" sz="3600" i="1" dirty="0">
                <a:latin typeface="Candara" panose="020E0502030303020204" pitchFamily="34" charset="0"/>
              </a:rPr>
            </a:br>
            <a:br>
              <a:rPr lang="en-US" sz="3600" i="1" dirty="0">
                <a:latin typeface="Candara" panose="020E0502030303020204" pitchFamily="34" charset="0"/>
              </a:rPr>
            </a:br>
            <a:endParaRPr lang="en-US" i="1" dirty="0">
              <a:latin typeface="Candara" panose="020E0502030303020204" pitchFamily="34" charset="0"/>
            </a:endParaRPr>
          </a:p>
        </p:txBody>
      </p:sp>
    </p:spTree>
    <p:extLst>
      <p:ext uri="{BB962C8B-B14F-4D97-AF65-F5344CB8AC3E}">
        <p14:creationId xmlns:p14="http://schemas.microsoft.com/office/powerpoint/2010/main" val="63235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8B8F-DA30-51E9-130F-843ECEC3E4C3}"/>
              </a:ext>
            </a:extLst>
          </p:cNvPr>
          <p:cNvSpPr>
            <a:spLocks noGrp="1"/>
          </p:cNvSpPr>
          <p:nvPr>
            <p:ph type="title"/>
          </p:nvPr>
        </p:nvSpPr>
        <p:spPr/>
        <p:txBody>
          <a:bodyPr>
            <a:normAutofit/>
          </a:bodyPr>
          <a:lstStyle/>
          <a:p>
            <a:r>
              <a:rPr lang="en-US" dirty="0">
                <a:latin typeface="Candara" panose="020E0502030303020204" pitchFamily="34" charset="0"/>
              </a:rPr>
              <a:t>DIRC-SS Applied: Key Takeaways</a:t>
            </a:r>
            <a:endParaRPr lang="en-US" dirty="0"/>
          </a:p>
        </p:txBody>
      </p:sp>
      <p:sp>
        <p:nvSpPr>
          <p:cNvPr id="3" name="Content Placeholder 2">
            <a:extLst>
              <a:ext uri="{FF2B5EF4-FFF2-40B4-BE49-F238E27FC236}">
                <a16:creationId xmlns:a16="http://schemas.microsoft.com/office/drawing/2014/main" id="{0BF2BE5C-5D3B-6A5A-FB82-D5FDB359EE86}"/>
              </a:ext>
            </a:extLst>
          </p:cNvPr>
          <p:cNvSpPr>
            <a:spLocks noGrp="1"/>
          </p:cNvSpPr>
          <p:nvPr>
            <p:ph idx="1"/>
          </p:nvPr>
        </p:nvSpPr>
        <p:spPr/>
        <p:txBody>
          <a:bodyPr>
            <a:normAutofit/>
          </a:bodyPr>
          <a:lstStyle/>
          <a:p>
            <a:pPr>
              <a:lnSpc>
                <a:spcPct val="80000"/>
              </a:lnSpc>
            </a:pPr>
            <a:r>
              <a:rPr lang="en-US" dirty="0">
                <a:latin typeface="Candara" panose="020E0502030303020204" pitchFamily="34" charset="0"/>
                <a:ea typeface="Calibri" panose="020F0502020204030204" pitchFamily="34" charset="0"/>
                <a:cs typeface="Times New Roman" panose="02020603050405020304" pitchFamily="18" charset="0"/>
              </a:rPr>
              <a:t>The DIRC-SS gathered systematic information from an existing or proposed research project </a:t>
            </a:r>
          </a:p>
          <a:p>
            <a:pPr>
              <a:lnSpc>
                <a:spcPct val="80000"/>
              </a:lnSpc>
            </a:pPr>
            <a:r>
              <a:rPr lang="en-US" dirty="0">
                <a:latin typeface="Candara" panose="020E0502030303020204" pitchFamily="34" charset="0"/>
                <a:ea typeface="Calibri" panose="020F0502020204030204" pitchFamily="34" charset="0"/>
                <a:cs typeface="Times New Roman" panose="02020603050405020304" pitchFamily="18" charset="0"/>
              </a:rPr>
              <a:t>The DIRC-SS </a:t>
            </a:r>
            <a:r>
              <a:rPr lang="en-US" sz="2800" dirty="0">
                <a:effectLst/>
                <a:latin typeface="Candara" panose="020E0502030303020204" pitchFamily="34" charset="0"/>
                <a:ea typeface="Calibri" panose="020F0502020204030204" pitchFamily="34" charset="0"/>
                <a:cs typeface="Times New Roman" panose="02020603050405020304" pitchFamily="18" charset="0"/>
              </a:rPr>
              <a:t>stimulated ideas about potential pragmatic opportunities to enhance the implementation  aspects of the project </a:t>
            </a:r>
          </a:p>
          <a:p>
            <a:pPr>
              <a:lnSpc>
                <a:spcPct val="80000"/>
              </a:lnSpc>
            </a:pPr>
            <a:r>
              <a:rPr lang="en-US" dirty="0">
                <a:latin typeface="Candara" panose="020E0502030303020204" pitchFamily="34" charset="0"/>
                <a:ea typeface="Calibri" panose="020F0502020204030204" pitchFamily="34" charset="0"/>
                <a:cs typeface="Times New Roman" panose="02020603050405020304" pitchFamily="18" charset="0"/>
              </a:rPr>
              <a:t>Led to fascinating, productive dialogue between HD2A Research Project teams and RASC implementation research experts</a:t>
            </a:r>
          </a:p>
          <a:p>
            <a:pPr>
              <a:lnSpc>
                <a:spcPct val="80000"/>
              </a:lnSpc>
            </a:pPr>
            <a:r>
              <a:rPr lang="en-US" sz="2800" dirty="0">
                <a:effectLst/>
                <a:latin typeface="Candara" panose="020E0502030303020204" pitchFamily="34" charset="0"/>
                <a:ea typeface="Calibri" panose="020F0502020204030204" pitchFamily="34" charset="0"/>
                <a:cs typeface="Times New Roman" panose="02020603050405020304" pitchFamily="18" charset="0"/>
              </a:rPr>
              <a:t>Expo</a:t>
            </a:r>
            <a:r>
              <a:rPr lang="en-US" dirty="0">
                <a:latin typeface="Candara" panose="020E0502030303020204" pitchFamily="34" charset="0"/>
                <a:ea typeface="Calibri" panose="020F0502020204030204" pitchFamily="34" charset="0"/>
                <a:cs typeface="Times New Roman" panose="02020603050405020304" pitchFamily="18" charset="0"/>
              </a:rPr>
              <a:t>sed implementation science as an ironic implementation nightmare of theories, models, and frameworks with a beleaguering and infinite warehouse of options for non-experts</a:t>
            </a:r>
            <a:endParaRPr lang="en-US" sz="2800" dirty="0">
              <a:effectLst/>
              <a:latin typeface="Candara" panose="020E0502030303020204" pitchFamily="34" charset="0"/>
              <a:ea typeface="Calibri" panose="020F0502020204030204" pitchFamily="34" charset="0"/>
              <a:cs typeface="Times New Roman" panose="02020603050405020304" pitchFamily="18" charset="0"/>
            </a:endParaRPr>
          </a:p>
          <a:p>
            <a:pPr marL="0" indent="0">
              <a:lnSpc>
                <a:spcPct val="80000"/>
              </a:lnSpc>
              <a:buNone/>
            </a:pPr>
            <a:endParaRPr lang="en-US" sz="2800" dirty="0">
              <a:effectLst/>
              <a:latin typeface="Candara" panose="020E0502030303020204" pitchFamily="34" charset="0"/>
              <a:ea typeface="Calibri" panose="020F0502020204030204" pitchFamily="34" charset="0"/>
              <a:cs typeface="Times New Roman" panose="02020603050405020304" pitchFamily="18" charset="0"/>
            </a:endParaRPr>
          </a:p>
          <a:p>
            <a:pPr marL="0" indent="0">
              <a:lnSpc>
                <a:spcPct val="80000"/>
              </a:lnSpc>
              <a:buNone/>
            </a:pPr>
            <a:endParaRPr lang="en-US" dirty="0">
              <a:latin typeface="Candara" panose="020E0502030303020204" pitchFamily="34" charset="0"/>
            </a:endParaRPr>
          </a:p>
        </p:txBody>
      </p:sp>
    </p:spTree>
    <p:extLst>
      <p:ext uri="{BB962C8B-B14F-4D97-AF65-F5344CB8AC3E}">
        <p14:creationId xmlns:p14="http://schemas.microsoft.com/office/powerpoint/2010/main" val="676059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ED523-975A-5FD3-2BAE-7C9FC544D48B}"/>
              </a:ext>
            </a:extLst>
          </p:cNvPr>
          <p:cNvGrpSpPr/>
          <p:nvPr/>
        </p:nvGrpSpPr>
        <p:grpSpPr>
          <a:xfrm>
            <a:off x="1796996" y="1423283"/>
            <a:ext cx="6392848" cy="5303520"/>
            <a:chOff x="259772" y="153406"/>
            <a:chExt cx="6858000" cy="6704594"/>
          </a:xfrm>
        </p:grpSpPr>
        <p:pic>
          <p:nvPicPr>
            <p:cNvPr id="4" name="Picture 3" descr="A picture containing table, floor, indoor, wooden&#10;&#10;Description automatically generated">
              <a:extLst>
                <a:ext uri="{FF2B5EF4-FFF2-40B4-BE49-F238E27FC236}">
                  <a16:creationId xmlns:a16="http://schemas.microsoft.com/office/drawing/2014/main" id="{A981DE06-4F34-A7DC-F22C-849CA2C04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772" y="153406"/>
              <a:ext cx="6858000" cy="6704594"/>
            </a:xfrm>
            <a:prstGeom prst="rect">
              <a:avLst/>
            </a:prstGeom>
          </p:spPr>
        </p:pic>
        <p:sp>
          <p:nvSpPr>
            <p:cNvPr id="5" name="TextBox 4">
              <a:extLst>
                <a:ext uri="{FF2B5EF4-FFF2-40B4-BE49-F238E27FC236}">
                  <a16:creationId xmlns:a16="http://schemas.microsoft.com/office/drawing/2014/main" id="{BC571A1C-06BE-61DB-35A8-E4F58C27821F}"/>
                </a:ext>
              </a:extLst>
            </p:cNvPr>
            <p:cNvSpPr txBox="1"/>
            <p:nvPr/>
          </p:nvSpPr>
          <p:spPr>
            <a:xfrm rot="186949">
              <a:off x="1935403" y="2408523"/>
              <a:ext cx="1222917" cy="276999"/>
            </a:xfrm>
            <a:prstGeom prst="rect">
              <a:avLst/>
            </a:prstGeom>
            <a:solidFill>
              <a:schemeClr val="bg1"/>
            </a:solidFill>
          </p:spPr>
          <p:txBody>
            <a:bodyPr wrap="square" rtlCol="0">
              <a:spAutoFit/>
            </a:bodyPr>
            <a:lstStyle/>
            <a:p>
              <a:pPr algn="ctr"/>
              <a:r>
                <a:rPr lang="en-US" sz="1200" dirty="0">
                  <a:latin typeface="Segoe Print" panose="02000600000000000000" pitchFamily="2" charset="0"/>
                </a:rPr>
                <a:t>Frameworks</a:t>
              </a:r>
            </a:p>
          </p:txBody>
        </p:sp>
        <p:sp>
          <p:nvSpPr>
            <p:cNvPr id="6" name="TextBox 5">
              <a:extLst>
                <a:ext uri="{FF2B5EF4-FFF2-40B4-BE49-F238E27FC236}">
                  <a16:creationId xmlns:a16="http://schemas.microsoft.com/office/drawing/2014/main" id="{8A2AE46B-1F9B-7E82-A247-E08E8EB2A52D}"/>
                </a:ext>
              </a:extLst>
            </p:cNvPr>
            <p:cNvSpPr txBox="1"/>
            <p:nvPr/>
          </p:nvSpPr>
          <p:spPr>
            <a:xfrm rot="186949">
              <a:off x="4840575" y="2300587"/>
              <a:ext cx="1222917" cy="276999"/>
            </a:xfrm>
            <a:prstGeom prst="rect">
              <a:avLst/>
            </a:prstGeom>
            <a:solidFill>
              <a:schemeClr val="bg1"/>
            </a:solidFill>
          </p:spPr>
          <p:txBody>
            <a:bodyPr wrap="square" rtlCol="0">
              <a:spAutoFit/>
            </a:bodyPr>
            <a:lstStyle/>
            <a:p>
              <a:pPr algn="ctr"/>
              <a:r>
                <a:rPr lang="en-US" sz="1200" dirty="0">
                  <a:latin typeface="Segoe Print" panose="02000600000000000000" pitchFamily="2" charset="0"/>
                </a:rPr>
                <a:t>Strategies</a:t>
              </a:r>
            </a:p>
          </p:txBody>
        </p:sp>
        <p:sp>
          <p:nvSpPr>
            <p:cNvPr id="7" name="Rectangle 6">
              <a:extLst>
                <a:ext uri="{FF2B5EF4-FFF2-40B4-BE49-F238E27FC236}">
                  <a16:creationId xmlns:a16="http://schemas.microsoft.com/office/drawing/2014/main" id="{C224B5B4-6086-6B2D-3C89-2C99FFC03F5F}"/>
                </a:ext>
              </a:extLst>
            </p:cNvPr>
            <p:cNvSpPr/>
            <p:nvPr/>
          </p:nvSpPr>
          <p:spPr>
            <a:xfrm>
              <a:off x="3164944" y="3565932"/>
              <a:ext cx="1705282" cy="798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Segoe Print" panose="02000600000000000000" pitchFamily="2" charset="0"/>
                </a:rPr>
                <a:t>Measures</a:t>
              </a:r>
            </a:p>
          </p:txBody>
        </p:sp>
      </p:grpSp>
      <p:sp>
        <p:nvSpPr>
          <p:cNvPr id="10" name="TextBox 9">
            <a:extLst>
              <a:ext uri="{FF2B5EF4-FFF2-40B4-BE49-F238E27FC236}">
                <a16:creationId xmlns:a16="http://schemas.microsoft.com/office/drawing/2014/main" id="{6BF0B082-0F46-E25C-18EE-ACA0F4EB2394}"/>
              </a:ext>
            </a:extLst>
          </p:cNvPr>
          <p:cNvSpPr txBox="1"/>
          <p:nvPr/>
        </p:nvSpPr>
        <p:spPr>
          <a:xfrm>
            <a:off x="531357" y="286231"/>
            <a:ext cx="11165012" cy="707886"/>
          </a:xfrm>
          <a:prstGeom prst="rect">
            <a:avLst/>
          </a:prstGeom>
          <a:noFill/>
        </p:spPr>
        <p:txBody>
          <a:bodyPr wrap="square">
            <a:spAutoFit/>
          </a:bodyPr>
          <a:lstStyle/>
          <a:p>
            <a:r>
              <a:rPr lang="en-US" sz="4000" dirty="0">
                <a:latin typeface="Candara" panose="020E0502030303020204" pitchFamily="34" charset="0"/>
              </a:rPr>
              <a:t>What Implementation Science Appears to Offer</a:t>
            </a:r>
            <a:endParaRPr lang="en-US" sz="4000" dirty="0"/>
          </a:p>
        </p:txBody>
      </p:sp>
    </p:spTree>
    <p:extLst>
      <p:ext uri="{BB962C8B-B14F-4D97-AF65-F5344CB8AC3E}">
        <p14:creationId xmlns:p14="http://schemas.microsoft.com/office/powerpoint/2010/main" val="36684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DF99A-6235-7336-56B7-CD0C928A9B0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A9DA83F-D8E4-07B8-DA92-8F54E42492F8}"/>
              </a:ext>
            </a:extLst>
          </p:cNvPr>
          <p:cNvSpPr txBox="1"/>
          <p:nvPr/>
        </p:nvSpPr>
        <p:spPr>
          <a:xfrm>
            <a:off x="531357" y="286231"/>
            <a:ext cx="11165012" cy="769441"/>
          </a:xfrm>
          <a:prstGeom prst="rect">
            <a:avLst/>
          </a:prstGeom>
          <a:noFill/>
        </p:spPr>
        <p:txBody>
          <a:bodyPr wrap="square">
            <a:spAutoFit/>
          </a:bodyPr>
          <a:lstStyle/>
          <a:p>
            <a:r>
              <a:rPr lang="en-US" sz="4400" dirty="0">
                <a:latin typeface="Candara" panose="020E0502030303020204" pitchFamily="34" charset="0"/>
              </a:rPr>
              <a:t>What the Field Needs</a:t>
            </a:r>
            <a:endParaRPr lang="en-US" sz="4400" dirty="0"/>
          </a:p>
        </p:txBody>
      </p:sp>
      <p:pic>
        <p:nvPicPr>
          <p:cNvPr id="2" name="Picture 1">
            <a:extLst>
              <a:ext uri="{FF2B5EF4-FFF2-40B4-BE49-F238E27FC236}">
                <a16:creationId xmlns:a16="http://schemas.microsoft.com/office/drawing/2014/main" id="{655BE90B-466A-7BFB-8C54-A5C578124FEC}"/>
              </a:ext>
            </a:extLst>
          </p:cNvPr>
          <p:cNvPicPr>
            <a:picLocks noChangeAspect="1"/>
          </p:cNvPicPr>
          <p:nvPr/>
        </p:nvPicPr>
        <p:blipFill>
          <a:blip r:embed="rId2"/>
          <a:stretch>
            <a:fillRect/>
          </a:stretch>
        </p:blipFill>
        <p:spPr>
          <a:xfrm>
            <a:off x="1861168" y="1399922"/>
            <a:ext cx="6481720" cy="5381204"/>
          </a:xfrm>
          <a:prstGeom prst="rect">
            <a:avLst/>
          </a:prstGeom>
        </p:spPr>
      </p:pic>
    </p:spTree>
    <p:extLst>
      <p:ext uri="{BB962C8B-B14F-4D97-AF65-F5344CB8AC3E}">
        <p14:creationId xmlns:p14="http://schemas.microsoft.com/office/powerpoint/2010/main" val="2364269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B3A4E-53CC-47CA-B576-E6D661D75219}"/>
              </a:ext>
            </a:extLst>
          </p:cNvPr>
          <p:cNvSpPr>
            <a:spLocks noGrp="1"/>
          </p:cNvSpPr>
          <p:nvPr>
            <p:ph type="title"/>
          </p:nvPr>
        </p:nvSpPr>
        <p:spPr>
          <a:xfrm>
            <a:off x="802129" y="151047"/>
            <a:ext cx="10515600" cy="787400"/>
          </a:xfrm>
        </p:spPr>
        <p:txBody>
          <a:bodyPr>
            <a:noAutofit/>
          </a:bodyPr>
          <a:lstStyle/>
          <a:p>
            <a:r>
              <a:rPr lang="en-US" sz="4000" dirty="0">
                <a:latin typeface="Candara" panose="020E0502030303020204" pitchFamily="34" charset="0"/>
              </a:rPr>
              <a:t>Pragmatic Guides and Measures Across </a:t>
            </a:r>
            <a:br>
              <a:rPr lang="en-US" sz="4000" dirty="0">
                <a:latin typeface="Candara" panose="020E0502030303020204" pitchFamily="34" charset="0"/>
              </a:rPr>
            </a:br>
            <a:r>
              <a:rPr lang="en-US" sz="4000" dirty="0">
                <a:latin typeface="Candara" panose="020E0502030303020204" pitchFamily="34" charset="0"/>
              </a:rPr>
              <a:t>4 D&amp;I Science Domains</a:t>
            </a:r>
          </a:p>
        </p:txBody>
      </p:sp>
      <p:pic>
        <p:nvPicPr>
          <p:cNvPr id="7" name="Picture 6">
            <a:extLst>
              <a:ext uri="{FF2B5EF4-FFF2-40B4-BE49-F238E27FC236}">
                <a16:creationId xmlns:a16="http://schemas.microsoft.com/office/drawing/2014/main" id="{4CA72425-2BA4-4EEE-81DF-B0BCBDC7F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2155937"/>
            <a:ext cx="4376863" cy="4376863"/>
          </a:xfrm>
          <a:prstGeom prst="rect">
            <a:avLst/>
          </a:prstGeom>
        </p:spPr>
      </p:pic>
      <p:sp>
        <p:nvSpPr>
          <p:cNvPr id="4" name="Rectangle 3"/>
          <p:cNvSpPr/>
          <p:nvPr/>
        </p:nvSpPr>
        <p:spPr>
          <a:xfrm>
            <a:off x="841248" y="1399884"/>
            <a:ext cx="9262472" cy="461665"/>
          </a:xfrm>
          <a:prstGeom prst="rect">
            <a:avLst/>
          </a:prstGeom>
        </p:spPr>
        <p:txBody>
          <a:bodyPr wrap="none">
            <a:spAutoFit/>
          </a:bodyPr>
          <a:lstStyle/>
          <a:p>
            <a:r>
              <a:rPr lang="en-US" sz="2400" b="1" dirty="0">
                <a:solidFill>
                  <a:srgbClr val="15B292"/>
                </a:solidFill>
                <a:latin typeface="Candara" panose="020E0502030303020204" pitchFamily="34" charset="0"/>
              </a:rPr>
              <a:t>Prioritizing rigor and reproducibility in measurement; and </a:t>
            </a:r>
            <a:r>
              <a:rPr lang="en-US" sz="2400" b="1" u="sng" dirty="0">
                <a:solidFill>
                  <a:srgbClr val="15B292"/>
                </a:solidFill>
                <a:latin typeface="Candara" panose="020E0502030303020204" pitchFamily="34" charset="0"/>
              </a:rPr>
              <a:t>useability</a:t>
            </a:r>
            <a:endParaRPr lang="en-US" sz="2400" b="1" u="sng" dirty="0">
              <a:latin typeface="Candara" panose="020E0502030303020204" pitchFamily="34" charset="0"/>
            </a:endParaRPr>
          </a:p>
        </p:txBody>
      </p:sp>
      <p:sp>
        <p:nvSpPr>
          <p:cNvPr id="5" name="Rectangle 4"/>
          <p:cNvSpPr/>
          <p:nvPr/>
        </p:nvSpPr>
        <p:spPr>
          <a:xfrm>
            <a:off x="9117425" y="5161935"/>
            <a:ext cx="2814836" cy="1474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3" name="Content Placeholder 2">
            <a:extLst>
              <a:ext uri="{FF2B5EF4-FFF2-40B4-BE49-F238E27FC236}">
                <a16:creationId xmlns:a16="http://schemas.microsoft.com/office/drawing/2014/main" id="{4C2D31B0-8CCF-4B13-9927-C3CDB56A791E}"/>
              </a:ext>
            </a:extLst>
          </p:cNvPr>
          <p:cNvSpPr>
            <a:spLocks noGrp="1"/>
          </p:cNvSpPr>
          <p:nvPr>
            <p:ph sz="half" idx="4294967295"/>
          </p:nvPr>
        </p:nvSpPr>
        <p:spPr>
          <a:xfrm>
            <a:off x="5591750" y="2155936"/>
            <a:ext cx="6340511" cy="4376863"/>
          </a:xfrm>
        </p:spPr>
        <p:txBody>
          <a:bodyPr>
            <a:normAutofit/>
          </a:bodyPr>
          <a:lstStyle/>
          <a:p>
            <a:pPr marL="0" indent="0">
              <a:buNone/>
            </a:pPr>
            <a:r>
              <a:rPr lang="en-US" sz="2400" b="1" dirty="0">
                <a:latin typeface="Candara" panose="020E0502030303020204" pitchFamily="34" charset="0"/>
              </a:rPr>
              <a:t>C-DIAS/RASC Design &amp; Development Workgroups</a:t>
            </a:r>
          </a:p>
          <a:p>
            <a:r>
              <a:rPr lang="en-US" sz="2400" i="1" dirty="0">
                <a:latin typeface="Candara" panose="020E0502030303020204" pitchFamily="34" charset="0"/>
              </a:rPr>
              <a:t>Partner Engagement</a:t>
            </a:r>
            <a:r>
              <a:rPr lang="en-US" sz="2400" dirty="0">
                <a:latin typeface="Candara" panose="020E0502030303020204" pitchFamily="34" charset="0"/>
              </a:rPr>
              <a:t>: Terri Powell &amp; Andrew Subica </a:t>
            </a:r>
          </a:p>
          <a:p>
            <a:r>
              <a:rPr lang="en-US" sz="2400" i="1" dirty="0">
                <a:latin typeface="Candara" panose="020E0502030303020204" pitchFamily="34" charset="0"/>
              </a:rPr>
              <a:t>Contextual Determinants: </a:t>
            </a:r>
            <a:r>
              <a:rPr lang="en-US" sz="2400" dirty="0">
                <a:latin typeface="Candara" panose="020E0502030303020204" pitchFamily="34" charset="0"/>
              </a:rPr>
              <a:t>Cece Calhoun &amp; Hélène Chokron Garneau </a:t>
            </a:r>
          </a:p>
          <a:p>
            <a:r>
              <a:rPr lang="en-US" sz="2400" i="1" dirty="0">
                <a:latin typeface="Candara" panose="020E0502030303020204" pitchFamily="34" charset="0"/>
              </a:rPr>
              <a:t>Implementation Strategies: </a:t>
            </a:r>
            <a:r>
              <a:rPr lang="en-US" sz="2400" dirty="0">
                <a:latin typeface="Candara" panose="020E0502030303020204" pitchFamily="34" charset="0"/>
              </a:rPr>
              <a:t>Bryan Garner &amp; Heather Gotham </a:t>
            </a:r>
          </a:p>
          <a:p>
            <a:r>
              <a:rPr lang="en-US" sz="2400" i="1" dirty="0">
                <a:latin typeface="Candara" panose="020E0502030303020204" pitchFamily="34" charset="0"/>
              </a:rPr>
              <a:t>Implementation Outcomes: </a:t>
            </a:r>
            <a:r>
              <a:rPr lang="en-US" sz="2400" dirty="0">
                <a:latin typeface="Candara" panose="020E0502030303020204" pitchFamily="34" charset="0"/>
              </a:rPr>
              <a:t>William Becker &amp; Beth McGinty</a:t>
            </a:r>
          </a:p>
        </p:txBody>
      </p:sp>
    </p:spTree>
    <p:extLst>
      <p:ext uri="{BB962C8B-B14F-4D97-AF65-F5344CB8AC3E}">
        <p14:creationId xmlns:p14="http://schemas.microsoft.com/office/powerpoint/2010/main" val="3099334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Available Now! </a:t>
            </a:r>
          </a:p>
        </p:txBody>
      </p:sp>
      <p:sp>
        <p:nvSpPr>
          <p:cNvPr id="5" name="TextBox 4">
            <a:extLst>
              <a:ext uri="{FF2B5EF4-FFF2-40B4-BE49-F238E27FC236}">
                <a16:creationId xmlns:a16="http://schemas.microsoft.com/office/drawing/2014/main" id="{649E70D4-7027-4501-8223-45D584AC7935}"/>
              </a:ext>
            </a:extLst>
          </p:cNvPr>
          <p:cNvSpPr txBox="1"/>
          <p:nvPr/>
        </p:nvSpPr>
        <p:spPr>
          <a:xfrm>
            <a:off x="695459" y="4800849"/>
            <a:ext cx="10003019" cy="954107"/>
          </a:xfrm>
          <a:prstGeom prst="rect">
            <a:avLst/>
          </a:prstGeom>
          <a:noFill/>
        </p:spPr>
        <p:txBody>
          <a:bodyPr wrap="square">
            <a:spAutoFit/>
          </a:bodyPr>
          <a:lstStyle/>
          <a:p>
            <a:pPr algn="ctr"/>
            <a:r>
              <a:rPr lang="en-US" sz="2800" b="1" dirty="0">
                <a:latin typeface="Candara" panose="020E0502030303020204" pitchFamily="34" charset="0"/>
              </a:rPr>
              <a:t>Download here: </a:t>
            </a:r>
          </a:p>
          <a:p>
            <a:pPr algn="ctr"/>
            <a:r>
              <a:rPr lang="en-US" sz="2800" b="1" dirty="0">
                <a:latin typeface="Candara" panose="020E0502030303020204" pitchFamily="34" charset="0"/>
              </a:rPr>
              <a:t>www.hd2arasc.org/implementation-guides-and-measures</a:t>
            </a:r>
          </a:p>
        </p:txBody>
      </p:sp>
      <p:pic>
        <p:nvPicPr>
          <p:cNvPr id="7" name="Picture 6">
            <a:extLst>
              <a:ext uri="{FF2B5EF4-FFF2-40B4-BE49-F238E27FC236}">
                <a16:creationId xmlns:a16="http://schemas.microsoft.com/office/drawing/2014/main" id="{9E15A0DD-E941-41E4-B5A5-6378D6F59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197" y="1992757"/>
            <a:ext cx="1664980" cy="2155314"/>
          </a:xfrm>
          <a:prstGeom prst="rect">
            <a:avLst/>
          </a:prstGeom>
        </p:spPr>
      </p:pic>
      <p:pic>
        <p:nvPicPr>
          <p:cNvPr id="11" name="Picture 10">
            <a:extLst>
              <a:ext uri="{FF2B5EF4-FFF2-40B4-BE49-F238E27FC236}">
                <a16:creationId xmlns:a16="http://schemas.microsoft.com/office/drawing/2014/main" id="{045CCB1E-A90F-47D3-BEA3-45B82673D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570" y="1984886"/>
            <a:ext cx="1664981" cy="2155315"/>
          </a:xfrm>
          <a:prstGeom prst="rect">
            <a:avLst/>
          </a:prstGeom>
        </p:spPr>
      </p:pic>
      <p:pic>
        <p:nvPicPr>
          <p:cNvPr id="13" name="Picture 12">
            <a:extLst>
              <a:ext uri="{FF2B5EF4-FFF2-40B4-BE49-F238E27FC236}">
                <a16:creationId xmlns:a16="http://schemas.microsoft.com/office/drawing/2014/main" id="{C86CAF20-5E1E-4C48-A7E6-E5939BCE8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823" y="1984886"/>
            <a:ext cx="2665669" cy="1416599"/>
          </a:xfrm>
          <a:prstGeom prst="rect">
            <a:avLst/>
          </a:prstGeom>
        </p:spPr>
      </p:pic>
      <p:pic>
        <p:nvPicPr>
          <p:cNvPr id="15" name="Picture 14">
            <a:extLst>
              <a:ext uri="{FF2B5EF4-FFF2-40B4-BE49-F238E27FC236}">
                <a16:creationId xmlns:a16="http://schemas.microsoft.com/office/drawing/2014/main" id="{1BDFF482-F56A-4023-8030-0CEA285A2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767" y="1992757"/>
            <a:ext cx="1664980" cy="2155314"/>
          </a:xfrm>
          <a:prstGeom prst="rect">
            <a:avLst/>
          </a:prstGeom>
        </p:spPr>
      </p:pic>
      <p:pic>
        <p:nvPicPr>
          <p:cNvPr id="4" name="Picture 3">
            <a:extLst>
              <a:ext uri="{FF2B5EF4-FFF2-40B4-BE49-F238E27FC236}">
                <a16:creationId xmlns:a16="http://schemas.microsoft.com/office/drawing/2014/main" id="{0FBDC7C0-FBC7-4AA0-A4DA-553F99436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64" y="1984886"/>
            <a:ext cx="1664980" cy="2155314"/>
          </a:xfrm>
          <a:prstGeom prst="rect">
            <a:avLst/>
          </a:prstGeom>
        </p:spPr>
      </p:pic>
    </p:spTree>
    <p:extLst>
      <p:ext uri="{BB962C8B-B14F-4D97-AF65-F5344CB8AC3E}">
        <p14:creationId xmlns:p14="http://schemas.microsoft.com/office/powerpoint/2010/main" val="2913688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479F-63B2-4A35-A90B-89F63D794B89}"/>
              </a:ext>
            </a:extLst>
          </p:cNvPr>
          <p:cNvSpPr>
            <a:spLocks noGrp="1"/>
          </p:cNvSpPr>
          <p:nvPr>
            <p:ph type="title"/>
          </p:nvPr>
        </p:nvSpPr>
        <p:spPr>
          <a:xfrm>
            <a:off x="154546" y="1865376"/>
            <a:ext cx="11706895" cy="4820081"/>
          </a:xfrm>
        </p:spPr>
        <p:txBody>
          <a:bodyPr>
            <a:normAutofit fontScale="90000"/>
          </a:bodyPr>
          <a:lstStyle/>
          <a:p>
            <a:r>
              <a:rPr lang="en-US" dirty="0">
                <a:solidFill>
                  <a:schemeClr val="bg1"/>
                </a:solidFill>
                <a:latin typeface="Candara" panose="020E0502030303020204" pitchFamily="34" charset="0"/>
              </a:rPr>
              <a:t> </a:t>
            </a:r>
            <a:br>
              <a:rPr lang="en-US" dirty="0">
                <a:solidFill>
                  <a:schemeClr val="bg1"/>
                </a:solidFill>
                <a:latin typeface="Candara" panose="020E0502030303020204" pitchFamily="34" charset="0"/>
              </a:rPr>
            </a:br>
            <a:br>
              <a:rPr lang="en-US" dirty="0">
                <a:solidFill>
                  <a:schemeClr val="bg1"/>
                </a:solidFill>
                <a:latin typeface="Candara" panose="020E0502030303020204" pitchFamily="34" charset="0"/>
              </a:rPr>
            </a:br>
            <a:br>
              <a:rPr lang="en-US" dirty="0">
                <a:solidFill>
                  <a:schemeClr val="bg1"/>
                </a:solidFill>
                <a:latin typeface="Candara" panose="020E0502030303020204" pitchFamily="34" charset="0"/>
              </a:rPr>
            </a:br>
            <a:r>
              <a:rPr lang="en-US" dirty="0">
                <a:latin typeface="Candara" panose="020E0502030303020204" pitchFamily="34" charset="0"/>
              </a:rPr>
              <a:t>HEAL Data2Action Research Adoption Support Center:  </a:t>
            </a:r>
            <a:br>
              <a:rPr lang="en-US" dirty="0">
                <a:latin typeface="Candara" panose="020E0502030303020204" pitchFamily="34" charset="0"/>
              </a:rPr>
            </a:br>
            <a:r>
              <a:rPr lang="en-US" i="1" dirty="0">
                <a:latin typeface="Candara" panose="020E0502030303020204" pitchFamily="34" charset="0"/>
              </a:rPr>
              <a:t>Meaningfully Engaging and Integrating Partners into the Research Process</a:t>
            </a:r>
            <a:br>
              <a:rPr lang="en-US" dirty="0">
                <a:latin typeface="Candara" panose="020E0502030303020204" pitchFamily="34" charset="0"/>
              </a:rPr>
            </a:br>
            <a:br>
              <a:rPr lang="en-US" dirty="0">
                <a:latin typeface="Candara" panose="020E0502030303020204" pitchFamily="34" charset="0"/>
              </a:rPr>
            </a:br>
            <a:r>
              <a:rPr lang="en-US" b="0" dirty="0">
                <a:latin typeface="Candara" panose="020E0502030303020204" pitchFamily="34" charset="0"/>
              </a:rPr>
              <a:t>Terrinieka W. Powell, PhD </a:t>
            </a:r>
            <a:br>
              <a:rPr lang="en-US" b="0" dirty="0">
                <a:latin typeface="Candara" panose="020E0502030303020204" pitchFamily="34" charset="0"/>
              </a:rPr>
            </a:br>
            <a:r>
              <a:rPr lang="en-US" sz="3100" b="0" dirty="0">
                <a:latin typeface="Candara" panose="020E0502030303020204" pitchFamily="34" charset="0"/>
              </a:rPr>
              <a:t>Johns Hopkins Bloomberg School of Public Health</a:t>
            </a:r>
            <a:br>
              <a:rPr lang="en-US" b="0" dirty="0">
                <a:latin typeface="Candara" panose="020E0502030303020204" pitchFamily="34" charset="0"/>
              </a:rPr>
            </a:br>
            <a:r>
              <a:rPr lang="en-US" sz="3100" b="0" dirty="0">
                <a:latin typeface="Candara" panose="020E0502030303020204" pitchFamily="34" charset="0"/>
              </a:rPr>
              <a:t>5th Annual NIH HEAL Initiative Scientific Meeting, Feb 7, 2024</a:t>
            </a:r>
            <a:br>
              <a:rPr lang="en-US" sz="3100" b="0" dirty="0">
                <a:latin typeface="Candara" panose="020E0502030303020204" pitchFamily="34" charset="0"/>
              </a:rPr>
            </a:br>
            <a:br>
              <a:rPr lang="en-US" sz="3100" b="0" dirty="0">
                <a:latin typeface="Candara" panose="020E0502030303020204" pitchFamily="34" charset="0"/>
              </a:rPr>
            </a:br>
            <a:r>
              <a:rPr lang="en-US" sz="2000" b="0" dirty="0">
                <a:latin typeface="Candara" panose="020E0502030303020204" pitchFamily="34" charset="0"/>
                <a:cs typeface="Times New Roman" panose="02020603050405020304" pitchFamily="18" charset="0"/>
              </a:rPr>
              <a:t>NIDA </a:t>
            </a:r>
            <a:r>
              <a:rPr lang="en-US" sz="2000" b="0" dirty="0">
                <a:effectLst/>
                <a:latin typeface="Candara" panose="020E0502030303020204" pitchFamily="34" charset="0"/>
                <a:ea typeface="Aptos" panose="020B0004020202020204" pitchFamily="34" charset="0"/>
                <a:cs typeface="Times New Roman" panose="02020603050405020304" pitchFamily="18" charset="0"/>
              </a:rPr>
              <a:t>50DA054072, NIDA U2CDA057717</a:t>
            </a:r>
            <a:endParaRPr lang="en-US" sz="2200" b="0" dirty="0">
              <a:solidFill>
                <a:schemeClr val="bg1"/>
              </a:solidFill>
              <a:latin typeface="Candara" panose="020E0502030303020204" pitchFamily="34" charset="0"/>
            </a:endParaRPr>
          </a:p>
        </p:txBody>
      </p:sp>
    </p:spTree>
    <p:extLst>
      <p:ext uri="{BB962C8B-B14F-4D97-AF65-F5344CB8AC3E}">
        <p14:creationId xmlns:p14="http://schemas.microsoft.com/office/powerpoint/2010/main" val="3377649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750846" y="404134"/>
            <a:ext cx="10506477" cy="792385"/>
          </a:xfrm>
        </p:spPr>
        <p:txBody>
          <a:bodyPr/>
          <a:lstStyle/>
          <a:p>
            <a:r>
              <a:rPr lang="en-US" dirty="0">
                <a:latin typeface="Candara" panose="020E0502030303020204" pitchFamily="34" charset="0"/>
              </a:rPr>
              <a:t>Authors &amp; Acknowledgements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743454" y="2909177"/>
            <a:ext cx="1992722" cy="686698"/>
          </a:xfrm>
        </p:spPr>
        <p:txBody>
          <a:bodyPr>
            <a:noAutofit/>
          </a:bodyPr>
          <a:lstStyle/>
          <a:p>
            <a:pPr marL="0" indent="0" algn="ctr">
              <a:buNone/>
            </a:pPr>
            <a:r>
              <a:rPr lang="en-US" sz="1400" dirty="0">
                <a:latin typeface="Candara" panose="020E0502030303020204" pitchFamily="34" charset="0"/>
              </a:rPr>
              <a:t>Terrinieka Powell, PhD Johns Hopkins School of Public Health</a:t>
            </a:r>
          </a:p>
          <a:p>
            <a:pPr marL="0" indent="0" algn="ctr">
              <a:buNone/>
            </a:pPr>
            <a:endParaRPr lang="en-US" sz="1400" dirty="0">
              <a:latin typeface="Candara" panose="020E0502030303020204" pitchFamily="34" charset="0"/>
            </a:endParaRPr>
          </a:p>
        </p:txBody>
      </p:sp>
      <p:sp>
        <p:nvSpPr>
          <p:cNvPr id="4" name="Rectangle 3">
            <a:extLst>
              <a:ext uri="{FF2B5EF4-FFF2-40B4-BE49-F238E27FC236}">
                <a16:creationId xmlns:a16="http://schemas.microsoft.com/office/drawing/2014/main" id="{F6C5258A-3609-4BA3-B248-646C257A6767}"/>
              </a:ext>
            </a:extLst>
          </p:cNvPr>
          <p:cNvSpPr/>
          <p:nvPr/>
        </p:nvSpPr>
        <p:spPr>
          <a:xfrm>
            <a:off x="471166" y="6044657"/>
            <a:ext cx="856310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ndara" panose="020E0502030303020204" pitchFamily="34" charset="0"/>
                <a:ea typeface="Aptos" panose="020B0004020202020204" pitchFamily="34" charset="0"/>
                <a:cs typeface="Times New Roman" panose="02020603050405020304" pitchFamily="18" charset="0"/>
              </a:rPr>
              <a:t>This work was supported by the National Institute on Drug Abuse (NIDA), National Institutes of Health (NIH) under award numbers P50DA054072 (PI: McGovern) and U2CDA057717 (Contact PI: McGovern). The content is solely the responsibility of the authors and does not represent the official position of NIDA/NIH. </a:t>
            </a:r>
            <a:r>
              <a:rPr kumimoji="0" lang="en-US" sz="1100" b="0"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Dr. Haegerich was substantially involved in award U2CDA057717 consistent with her role as Scientific Officer.</a:t>
            </a:r>
            <a:endParaRPr kumimoji="0" lang="en-US" sz="11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pic>
        <p:nvPicPr>
          <p:cNvPr id="2052" name="Picture 4" descr="Heather Gotham - Clinical Associate Professor - Stanford University School  of Medicine | LinkedIn">
            <a:extLst>
              <a:ext uri="{FF2B5EF4-FFF2-40B4-BE49-F238E27FC236}">
                <a16:creationId xmlns:a16="http://schemas.microsoft.com/office/drawing/2014/main" id="{F8044949-5CBC-4E2F-807F-8E10834E2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229" y="1322515"/>
            <a:ext cx="1567062" cy="1567062"/>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8699B13D-9D4A-4CFB-A44B-75188D9CE921}"/>
              </a:ext>
            </a:extLst>
          </p:cNvPr>
          <p:cNvSpPr txBox="1">
            <a:spLocks/>
          </p:cNvSpPr>
          <p:nvPr/>
        </p:nvSpPr>
        <p:spPr>
          <a:xfrm>
            <a:off x="5299306" y="2960892"/>
            <a:ext cx="1992722" cy="686698"/>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Heather Gotham, PhD Stanford University School of Medicine</a:t>
            </a:r>
          </a:p>
        </p:txBody>
      </p:sp>
      <p:sp>
        <p:nvSpPr>
          <p:cNvPr id="22" name="Content Placeholder 2">
            <a:extLst>
              <a:ext uri="{FF2B5EF4-FFF2-40B4-BE49-F238E27FC236}">
                <a16:creationId xmlns:a16="http://schemas.microsoft.com/office/drawing/2014/main" id="{8E9E0E2D-B8ED-4CF1-B3B2-7221EFEA286E}"/>
              </a:ext>
            </a:extLst>
          </p:cNvPr>
          <p:cNvSpPr txBox="1">
            <a:spLocks/>
          </p:cNvSpPr>
          <p:nvPr/>
        </p:nvSpPr>
        <p:spPr>
          <a:xfrm>
            <a:off x="2838477" y="2922957"/>
            <a:ext cx="2420374" cy="686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Andrew Makoto Subica, PhD University of California Riverside</a:t>
            </a:r>
          </a:p>
        </p:txBody>
      </p:sp>
      <p:sp>
        <p:nvSpPr>
          <p:cNvPr id="23" name="Content Placeholder 2">
            <a:extLst>
              <a:ext uri="{FF2B5EF4-FFF2-40B4-BE49-F238E27FC236}">
                <a16:creationId xmlns:a16="http://schemas.microsoft.com/office/drawing/2014/main" id="{8EBE1E70-6A8E-4F0D-80D6-26E7C1C99CCB}"/>
              </a:ext>
            </a:extLst>
          </p:cNvPr>
          <p:cNvSpPr txBox="1">
            <a:spLocks/>
          </p:cNvSpPr>
          <p:nvPr/>
        </p:nvSpPr>
        <p:spPr>
          <a:xfrm>
            <a:off x="7499735" y="2909177"/>
            <a:ext cx="1992722" cy="686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Tamara Haegerich, PhD National Institute on Drug Abuse</a:t>
            </a:r>
          </a:p>
        </p:txBody>
      </p:sp>
      <p:sp>
        <p:nvSpPr>
          <p:cNvPr id="24" name="Content Placeholder 2">
            <a:extLst>
              <a:ext uri="{FF2B5EF4-FFF2-40B4-BE49-F238E27FC236}">
                <a16:creationId xmlns:a16="http://schemas.microsoft.com/office/drawing/2014/main" id="{DB12B999-A0E9-44C0-B45C-49C869E23372}"/>
              </a:ext>
            </a:extLst>
          </p:cNvPr>
          <p:cNvSpPr txBox="1">
            <a:spLocks/>
          </p:cNvSpPr>
          <p:nvPr/>
        </p:nvSpPr>
        <p:spPr>
          <a:xfrm>
            <a:off x="9758168" y="2909177"/>
            <a:ext cx="1992722" cy="686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Ayana Jordan, MD, PhD New York University</a:t>
            </a:r>
          </a:p>
        </p:txBody>
      </p:sp>
      <p:sp>
        <p:nvSpPr>
          <p:cNvPr id="26" name="Content Placeholder 2">
            <a:extLst>
              <a:ext uri="{FF2B5EF4-FFF2-40B4-BE49-F238E27FC236}">
                <a16:creationId xmlns:a16="http://schemas.microsoft.com/office/drawing/2014/main" id="{710F483D-B862-4FA7-950C-A6B93C849F88}"/>
              </a:ext>
            </a:extLst>
          </p:cNvPr>
          <p:cNvSpPr txBox="1">
            <a:spLocks/>
          </p:cNvSpPr>
          <p:nvPr/>
        </p:nvSpPr>
        <p:spPr>
          <a:xfrm>
            <a:off x="963409" y="5336093"/>
            <a:ext cx="1992722" cy="686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John Kelly, PhD</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Harvard University</a:t>
            </a:r>
          </a:p>
        </p:txBody>
      </p:sp>
      <p:sp>
        <p:nvSpPr>
          <p:cNvPr id="31" name="Content Placeholder 2">
            <a:extLst>
              <a:ext uri="{FF2B5EF4-FFF2-40B4-BE49-F238E27FC236}">
                <a16:creationId xmlns:a16="http://schemas.microsoft.com/office/drawing/2014/main" id="{E32040A9-91D3-4943-A004-0F547EF4F07F}"/>
              </a:ext>
            </a:extLst>
          </p:cNvPr>
          <p:cNvSpPr txBox="1">
            <a:spLocks/>
          </p:cNvSpPr>
          <p:nvPr/>
        </p:nvSpPr>
        <p:spPr>
          <a:xfrm>
            <a:off x="3100337" y="5336093"/>
            <a:ext cx="1992722" cy="686698"/>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Jessica Magidson, PhD University of Maryland</a:t>
            </a:r>
          </a:p>
        </p:txBody>
      </p:sp>
      <p:sp>
        <p:nvSpPr>
          <p:cNvPr id="32" name="Content Placeholder 2">
            <a:extLst>
              <a:ext uri="{FF2B5EF4-FFF2-40B4-BE49-F238E27FC236}">
                <a16:creationId xmlns:a16="http://schemas.microsoft.com/office/drawing/2014/main" id="{A75C1785-621C-44A5-B9C7-770F3AFCCDD4}"/>
              </a:ext>
            </a:extLst>
          </p:cNvPr>
          <p:cNvSpPr txBox="1">
            <a:spLocks/>
          </p:cNvSpPr>
          <p:nvPr/>
        </p:nvSpPr>
        <p:spPr>
          <a:xfrm>
            <a:off x="7574990" y="5357959"/>
            <a:ext cx="1992722" cy="686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Faye S. Taxman, PhD George Mason University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33" name="Content Placeholder 2">
            <a:extLst>
              <a:ext uri="{FF2B5EF4-FFF2-40B4-BE49-F238E27FC236}">
                <a16:creationId xmlns:a16="http://schemas.microsoft.com/office/drawing/2014/main" id="{18DA7189-B11B-40D5-992A-E382ACD46B0E}"/>
              </a:ext>
            </a:extLst>
          </p:cNvPr>
          <p:cNvSpPr txBox="1">
            <a:spLocks/>
          </p:cNvSpPr>
          <p:nvPr/>
        </p:nvSpPr>
        <p:spPr>
          <a:xfrm>
            <a:off x="5299306" y="5339843"/>
            <a:ext cx="1992722" cy="686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Shubhi Sharma, MPH Stanford University School of Medicine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5" name="Content Placeholder 2">
            <a:extLst>
              <a:ext uri="{FF2B5EF4-FFF2-40B4-BE49-F238E27FC236}">
                <a16:creationId xmlns:a16="http://schemas.microsoft.com/office/drawing/2014/main" id="{3A86F7A1-B9C8-D646-1F4C-A73B63E89FC0}"/>
              </a:ext>
            </a:extLst>
          </p:cNvPr>
          <p:cNvSpPr txBox="1">
            <a:spLocks/>
          </p:cNvSpPr>
          <p:nvPr/>
        </p:nvSpPr>
        <p:spPr>
          <a:xfrm>
            <a:off x="9775420" y="5343818"/>
            <a:ext cx="2144543" cy="6866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Lindsey Zimmerman, PhD Stanford University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pic>
        <p:nvPicPr>
          <p:cNvPr id="7" name="Picture 6">
            <a:extLst>
              <a:ext uri="{FF2B5EF4-FFF2-40B4-BE49-F238E27FC236}">
                <a16:creationId xmlns:a16="http://schemas.microsoft.com/office/drawing/2014/main" id="{6246007F-1970-6CC8-6713-C00F54EA81F1}"/>
              </a:ext>
            </a:extLst>
          </p:cNvPr>
          <p:cNvPicPr>
            <a:picLocks noChangeAspect="1"/>
          </p:cNvPicPr>
          <p:nvPr/>
        </p:nvPicPr>
        <p:blipFill>
          <a:blip r:embed="rId4">
            <a:extLst>
              <a:ext uri="{28A0092B-C50C-407E-A947-70E740481C1C}">
                <a14:useLocalDpi xmlns:a14="http://schemas.microsoft.com/office/drawing/2010/main" val="0"/>
              </a:ext>
            </a:extLst>
          </a:blip>
          <a:srcRect t="16759" b="16759"/>
          <a:stretch/>
        </p:blipFill>
        <p:spPr>
          <a:xfrm>
            <a:off x="1077126" y="1306996"/>
            <a:ext cx="1567062" cy="1567062"/>
          </a:xfrm>
          <a:prstGeom prst="ellipse">
            <a:avLst/>
          </a:prstGeom>
          <a:ln w="63500" cap="rnd">
            <a:noFill/>
          </a:ln>
          <a:effectLst/>
        </p:spPr>
      </p:pic>
      <p:pic>
        <p:nvPicPr>
          <p:cNvPr id="9" name="Picture 8">
            <a:extLst>
              <a:ext uri="{FF2B5EF4-FFF2-40B4-BE49-F238E27FC236}">
                <a16:creationId xmlns:a16="http://schemas.microsoft.com/office/drawing/2014/main" id="{B625F4C1-76C7-3394-58F4-D090E06B9F4B}"/>
              </a:ext>
            </a:extLst>
          </p:cNvPr>
          <p:cNvPicPr>
            <a:picLocks noChangeAspect="1"/>
          </p:cNvPicPr>
          <p:nvPr/>
        </p:nvPicPr>
        <p:blipFill>
          <a:blip r:embed="rId5">
            <a:extLst>
              <a:ext uri="{28A0092B-C50C-407E-A947-70E740481C1C}">
                <a14:useLocalDpi xmlns:a14="http://schemas.microsoft.com/office/drawing/2010/main" val="0"/>
              </a:ext>
            </a:extLst>
          </a:blip>
          <a:srcRect t="6250" b="6250"/>
          <a:stretch/>
        </p:blipFill>
        <p:spPr>
          <a:xfrm>
            <a:off x="7734498" y="3598278"/>
            <a:ext cx="1645162" cy="1645162"/>
          </a:xfrm>
          <a:prstGeom prst="ellipse">
            <a:avLst/>
          </a:prstGeom>
          <a:ln w="63500" cap="rnd">
            <a:noFill/>
          </a:ln>
          <a:effectLst/>
        </p:spPr>
      </p:pic>
      <p:pic>
        <p:nvPicPr>
          <p:cNvPr id="10" name="Picture 9">
            <a:extLst>
              <a:ext uri="{FF2B5EF4-FFF2-40B4-BE49-F238E27FC236}">
                <a16:creationId xmlns:a16="http://schemas.microsoft.com/office/drawing/2014/main" id="{D54003DA-9FF7-6AF1-C4F3-6B601201A1E7}"/>
              </a:ext>
            </a:extLst>
          </p:cNvPr>
          <p:cNvPicPr>
            <a:picLocks noChangeAspect="1"/>
          </p:cNvPicPr>
          <p:nvPr/>
        </p:nvPicPr>
        <p:blipFill rotWithShape="1">
          <a:blip r:embed="rId6"/>
          <a:srcRect l="7311" r="4084" b="17957"/>
          <a:stretch/>
        </p:blipFill>
        <p:spPr>
          <a:xfrm>
            <a:off x="5419159" y="3631521"/>
            <a:ext cx="1719617" cy="1592268"/>
          </a:xfrm>
          <a:prstGeom prst="ellipse">
            <a:avLst/>
          </a:prstGeom>
          <a:ln w="63500" cap="rnd">
            <a:noFill/>
          </a:ln>
          <a:effectLst/>
        </p:spPr>
      </p:pic>
      <p:pic>
        <p:nvPicPr>
          <p:cNvPr id="12" name="Picture 11" descr="A person with brown hair smiling&#10;&#10;Description automatically generated">
            <a:extLst>
              <a:ext uri="{FF2B5EF4-FFF2-40B4-BE49-F238E27FC236}">
                <a16:creationId xmlns:a16="http://schemas.microsoft.com/office/drawing/2014/main" id="{FC28A783-7EF1-BC6E-ED8C-DC31043A1E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7501" y="1299994"/>
            <a:ext cx="1626998" cy="1575686"/>
          </a:xfrm>
          <a:prstGeom prst="ellipse">
            <a:avLst/>
          </a:prstGeom>
          <a:ln w="63500" cap="rnd">
            <a:noFill/>
          </a:ln>
          <a:effectLst/>
        </p:spPr>
      </p:pic>
      <p:pic>
        <p:nvPicPr>
          <p:cNvPr id="14" name="Picture 13" descr="A person smiling in front of a book shelf&#10;&#10;Description automatically generated">
            <a:extLst>
              <a:ext uri="{FF2B5EF4-FFF2-40B4-BE49-F238E27FC236}">
                <a16:creationId xmlns:a16="http://schemas.microsoft.com/office/drawing/2014/main" id="{83538F87-E43A-6BA3-FEB6-C7A1415DD0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6514" y="1293011"/>
            <a:ext cx="1581047" cy="1581047"/>
          </a:xfrm>
          <a:prstGeom prst="ellipse">
            <a:avLst/>
          </a:prstGeom>
          <a:ln w="63500" cap="rnd">
            <a:noFill/>
          </a:ln>
          <a:effectLst/>
        </p:spPr>
      </p:pic>
      <p:pic>
        <p:nvPicPr>
          <p:cNvPr id="16" name="Picture 15" descr="A person with braids in a white shirt and black jacket&#10;&#10;Description automatically generated">
            <a:extLst>
              <a:ext uri="{FF2B5EF4-FFF2-40B4-BE49-F238E27FC236}">
                <a16:creationId xmlns:a16="http://schemas.microsoft.com/office/drawing/2014/main" id="{EFD367C1-69C5-40FC-A413-740129B25A72}"/>
              </a:ext>
            </a:extLst>
          </p:cNvPr>
          <p:cNvPicPr>
            <a:picLocks noChangeAspect="1"/>
          </p:cNvPicPr>
          <p:nvPr/>
        </p:nvPicPr>
        <p:blipFill rotWithShape="1">
          <a:blip r:embed="rId9">
            <a:extLst>
              <a:ext uri="{28A0092B-C50C-407E-A947-70E740481C1C}">
                <a14:useLocalDpi xmlns:a14="http://schemas.microsoft.com/office/drawing/2010/main" val="0"/>
              </a:ext>
            </a:extLst>
          </a:blip>
          <a:srcRect b="25711"/>
          <a:stretch/>
        </p:blipFill>
        <p:spPr>
          <a:xfrm>
            <a:off x="9866060" y="1270181"/>
            <a:ext cx="1702586" cy="1581047"/>
          </a:xfrm>
          <a:prstGeom prst="ellipse">
            <a:avLst/>
          </a:prstGeom>
          <a:ln w="63500" cap="rnd">
            <a:noFill/>
          </a:ln>
          <a:effectLst/>
        </p:spPr>
      </p:pic>
      <p:pic>
        <p:nvPicPr>
          <p:cNvPr id="18" name="Picture 17" descr="A person in a black suit&#10;&#10;Description automatically generated">
            <a:extLst>
              <a:ext uri="{FF2B5EF4-FFF2-40B4-BE49-F238E27FC236}">
                <a16:creationId xmlns:a16="http://schemas.microsoft.com/office/drawing/2014/main" id="{EAC59445-228B-C80F-F979-B2FF2C330100}"/>
              </a:ext>
            </a:extLst>
          </p:cNvPr>
          <p:cNvPicPr>
            <a:picLocks noChangeAspect="1"/>
          </p:cNvPicPr>
          <p:nvPr/>
        </p:nvPicPr>
        <p:blipFill rotWithShape="1">
          <a:blip r:embed="rId10">
            <a:extLst>
              <a:ext uri="{28A0092B-C50C-407E-A947-70E740481C1C}">
                <a14:useLocalDpi xmlns:a14="http://schemas.microsoft.com/office/drawing/2010/main" val="0"/>
              </a:ext>
            </a:extLst>
          </a:blip>
          <a:srcRect b="8927"/>
          <a:stretch/>
        </p:blipFill>
        <p:spPr>
          <a:xfrm>
            <a:off x="1120005" y="3585154"/>
            <a:ext cx="1543036" cy="1704077"/>
          </a:xfrm>
          <a:prstGeom prst="ellipse">
            <a:avLst/>
          </a:prstGeom>
          <a:ln w="63500" cap="rnd">
            <a:noFill/>
          </a:ln>
          <a:effectLst/>
        </p:spPr>
      </p:pic>
      <p:pic>
        <p:nvPicPr>
          <p:cNvPr id="20" name="Picture 19" descr="A person in a black jacket&#10;&#10;Description automatically generated">
            <a:extLst>
              <a:ext uri="{FF2B5EF4-FFF2-40B4-BE49-F238E27FC236}">
                <a16:creationId xmlns:a16="http://schemas.microsoft.com/office/drawing/2014/main" id="{F5650224-45F2-DE9F-8083-BC2BFE21470F}"/>
              </a:ext>
            </a:extLst>
          </p:cNvPr>
          <p:cNvPicPr>
            <a:picLocks noChangeAspect="1"/>
          </p:cNvPicPr>
          <p:nvPr/>
        </p:nvPicPr>
        <p:blipFill rotWithShape="1">
          <a:blip r:embed="rId11">
            <a:extLst>
              <a:ext uri="{28A0092B-C50C-407E-A947-70E740481C1C}">
                <a14:useLocalDpi xmlns:a14="http://schemas.microsoft.com/office/drawing/2010/main" val="0"/>
              </a:ext>
            </a:extLst>
          </a:blip>
          <a:srcRect b="16487"/>
          <a:stretch/>
        </p:blipFill>
        <p:spPr>
          <a:xfrm>
            <a:off x="3249649" y="3585143"/>
            <a:ext cx="1590340" cy="1705835"/>
          </a:xfrm>
          <a:prstGeom prst="ellipse">
            <a:avLst/>
          </a:prstGeom>
          <a:ln w="63500" cap="rnd">
            <a:noFill/>
          </a:ln>
          <a:effectLst/>
        </p:spPr>
      </p:pic>
      <p:pic>
        <p:nvPicPr>
          <p:cNvPr id="34" name="Picture 33" descr="A person with long brown hair smiling&#10;&#10;Description automatically generated">
            <a:extLst>
              <a:ext uri="{FF2B5EF4-FFF2-40B4-BE49-F238E27FC236}">
                <a16:creationId xmlns:a16="http://schemas.microsoft.com/office/drawing/2014/main" id="{99A75DC6-651F-66BF-ADC4-472E9BD9CB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01611" y="3517954"/>
            <a:ext cx="1705835" cy="1705835"/>
          </a:xfrm>
          <a:prstGeom prst="ellipse">
            <a:avLst/>
          </a:prstGeom>
          <a:ln w="63500" cap="rnd">
            <a:noFill/>
          </a:ln>
          <a:effectLst/>
        </p:spPr>
      </p:pic>
    </p:spTree>
    <p:extLst>
      <p:ext uri="{BB962C8B-B14F-4D97-AF65-F5344CB8AC3E}">
        <p14:creationId xmlns:p14="http://schemas.microsoft.com/office/powerpoint/2010/main" val="877635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Partner Engagement</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401177"/>
            <a:ext cx="10515600" cy="1050194"/>
          </a:xfrm>
        </p:spPr>
        <p:txBody>
          <a:bodyPr>
            <a:noAutofit/>
          </a:bodyPr>
          <a:lstStyle/>
          <a:p>
            <a:pPr marL="0" indent="0">
              <a:buNone/>
            </a:pPr>
            <a:r>
              <a:rPr lang="en-US" sz="2000" dirty="0">
                <a:latin typeface="Candara" panose="020E0502030303020204" pitchFamily="34" charset="0"/>
              </a:rPr>
              <a:t>“A primary goal of </a:t>
            </a:r>
            <a:r>
              <a:rPr lang="en-US" sz="2000" b="1" dirty="0">
                <a:latin typeface="Candara" panose="020E0502030303020204" pitchFamily="34" charset="0"/>
              </a:rPr>
              <a:t>D&amp;I research </a:t>
            </a:r>
            <a:r>
              <a:rPr lang="en-US" sz="2000" dirty="0">
                <a:latin typeface="Candara" panose="020E0502030303020204" pitchFamily="34" charset="0"/>
              </a:rPr>
              <a:t>is to achieve broad, </a:t>
            </a:r>
            <a:r>
              <a:rPr lang="en-US" sz="2000" b="1" dirty="0">
                <a:latin typeface="Candara" panose="020E0502030303020204" pitchFamily="34" charset="0"/>
              </a:rPr>
              <a:t>sustainable</a:t>
            </a:r>
            <a:r>
              <a:rPr lang="en-US" sz="2000" dirty="0">
                <a:latin typeface="Candara" panose="020E0502030303020204" pitchFamily="34" charset="0"/>
              </a:rPr>
              <a:t> use of an </a:t>
            </a:r>
            <a:r>
              <a:rPr lang="en-US" sz="2000" b="1" dirty="0">
                <a:latin typeface="Candara" panose="020E0502030303020204" pitchFamily="34" charset="0"/>
              </a:rPr>
              <a:t>evidence-based program, policy, or practice</a:t>
            </a:r>
            <a:r>
              <a:rPr lang="en-US" sz="2000" dirty="0">
                <a:latin typeface="Candara" panose="020E0502030303020204" pitchFamily="34" charset="0"/>
              </a:rPr>
              <a:t>, which requires </a:t>
            </a:r>
            <a:r>
              <a:rPr lang="en-US" sz="2000" b="1" dirty="0">
                <a:latin typeface="Candara" panose="020E0502030303020204" pitchFamily="34" charset="0"/>
              </a:rPr>
              <a:t>inclusivity </a:t>
            </a:r>
            <a:r>
              <a:rPr lang="en-US" sz="2000" dirty="0">
                <a:latin typeface="Candara" panose="020E0502030303020204" pitchFamily="34" charset="0"/>
              </a:rPr>
              <a:t>and </a:t>
            </a:r>
            <a:r>
              <a:rPr lang="en-US" sz="2000" b="1" dirty="0">
                <a:latin typeface="Candara" panose="020E0502030303020204" pitchFamily="34" charset="0"/>
              </a:rPr>
              <a:t>shared ownership </a:t>
            </a:r>
            <a:r>
              <a:rPr lang="en-US" sz="2000" dirty="0">
                <a:latin typeface="Candara" panose="020E0502030303020204" pitchFamily="34" charset="0"/>
              </a:rPr>
              <a:t>and </a:t>
            </a:r>
            <a:r>
              <a:rPr lang="en-US" sz="2000" b="1" dirty="0">
                <a:latin typeface="Candara" panose="020E0502030303020204" pitchFamily="34" charset="0"/>
              </a:rPr>
              <a:t>buy-in</a:t>
            </a:r>
            <a:r>
              <a:rPr lang="en-US" sz="2000" dirty="0">
                <a:latin typeface="Candara" panose="020E0502030303020204" pitchFamily="34" charset="0"/>
              </a:rPr>
              <a:t> from a range of </a:t>
            </a:r>
            <a:r>
              <a:rPr lang="en-US" sz="2000" b="1" dirty="0">
                <a:latin typeface="Candara" panose="020E0502030303020204" pitchFamily="34" charset="0"/>
              </a:rPr>
              <a:t>partners</a:t>
            </a:r>
            <a:r>
              <a:rPr lang="en-US" sz="2000" dirty="0">
                <a:latin typeface="Candara" panose="020E0502030303020204" pitchFamily="34" charset="0"/>
              </a:rPr>
              <a:t> and </a:t>
            </a:r>
            <a:r>
              <a:rPr lang="en-US" sz="2000" b="1" dirty="0">
                <a:latin typeface="Candara" panose="020E0502030303020204" pitchFamily="34" charset="0"/>
              </a:rPr>
              <a:t>community members</a:t>
            </a:r>
            <a:r>
              <a:rPr lang="en-US" sz="2000" dirty="0">
                <a:latin typeface="Candara" panose="020E0502030303020204" pitchFamily="34" charset="0"/>
              </a:rPr>
              <a:t>” (Villalobos et al., 2023)</a:t>
            </a:r>
          </a:p>
        </p:txBody>
      </p:sp>
      <p:pic>
        <p:nvPicPr>
          <p:cNvPr id="5" name="Picture 4">
            <a:extLst>
              <a:ext uri="{FF2B5EF4-FFF2-40B4-BE49-F238E27FC236}">
                <a16:creationId xmlns:a16="http://schemas.microsoft.com/office/drawing/2014/main" id="{06919E71-9C06-4FC4-ACDE-9C7AA7D6F319}"/>
              </a:ext>
            </a:extLst>
          </p:cNvPr>
          <p:cNvPicPr>
            <a:picLocks noChangeAspect="1"/>
          </p:cNvPicPr>
          <p:nvPr/>
        </p:nvPicPr>
        <p:blipFill>
          <a:blip r:embed="rId3"/>
          <a:stretch>
            <a:fillRect/>
          </a:stretch>
        </p:blipFill>
        <p:spPr>
          <a:xfrm>
            <a:off x="3876930" y="2451370"/>
            <a:ext cx="4177572" cy="4172231"/>
          </a:xfrm>
          <a:prstGeom prst="rect">
            <a:avLst/>
          </a:prstGeom>
        </p:spPr>
      </p:pic>
    </p:spTree>
    <p:extLst>
      <p:ext uri="{BB962C8B-B14F-4D97-AF65-F5344CB8AC3E}">
        <p14:creationId xmlns:p14="http://schemas.microsoft.com/office/powerpoint/2010/main" val="1523690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430458"/>
            <a:ext cx="10515600" cy="787400"/>
          </a:xfrm>
        </p:spPr>
        <p:txBody>
          <a:bodyPr anchor="t">
            <a:normAutofit/>
          </a:bodyPr>
          <a:lstStyle/>
          <a:p>
            <a:r>
              <a:rPr lang="en-US" dirty="0">
                <a:latin typeface="Candara" panose="020E0502030303020204" pitchFamily="34" charset="0"/>
              </a:rPr>
              <a:t>Why is it important?</a:t>
            </a:r>
          </a:p>
        </p:txBody>
      </p:sp>
      <p:graphicFrame>
        <p:nvGraphicFramePr>
          <p:cNvPr id="4" name="Content Placeholder 3">
            <a:extLst>
              <a:ext uri="{FF2B5EF4-FFF2-40B4-BE49-F238E27FC236}">
                <a16:creationId xmlns:a16="http://schemas.microsoft.com/office/drawing/2014/main" id="{51ED7613-8604-543E-430A-455EF3A3920D}"/>
              </a:ext>
            </a:extLst>
          </p:cNvPr>
          <p:cNvGraphicFramePr>
            <a:graphicFrameLocks noGrp="1"/>
          </p:cNvGraphicFramePr>
          <p:nvPr>
            <p:ph idx="1"/>
          </p:nvPr>
        </p:nvGraphicFramePr>
        <p:xfrm>
          <a:off x="838200" y="1401176"/>
          <a:ext cx="10515600" cy="456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4573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430458"/>
            <a:ext cx="10515600" cy="787400"/>
          </a:xfrm>
        </p:spPr>
        <p:txBody>
          <a:bodyPr anchor="t">
            <a:normAutofit/>
          </a:bodyPr>
          <a:lstStyle/>
          <a:p>
            <a:r>
              <a:rPr lang="en-US" dirty="0">
                <a:latin typeface="Candara" panose="020E0502030303020204" pitchFamily="34" charset="0"/>
              </a:rPr>
              <a:t>Partner Engagement Resources</a:t>
            </a:r>
          </a:p>
        </p:txBody>
      </p:sp>
      <p:graphicFrame>
        <p:nvGraphicFramePr>
          <p:cNvPr id="17" name="Content Placeholder 2">
            <a:extLst>
              <a:ext uri="{FF2B5EF4-FFF2-40B4-BE49-F238E27FC236}">
                <a16:creationId xmlns:a16="http://schemas.microsoft.com/office/drawing/2014/main" id="{28481DAC-A85F-D26E-198D-8E749A3588EC}"/>
              </a:ext>
            </a:extLst>
          </p:cNvPr>
          <p:cNvGraphicFramePr>
            <a:graphicFrameLocks noGrp="1"/>
          </p:cNvGraphicFramePr>
          <p:nvPr>
            <p:ph idx="1"/>
          </p:nvPr>
        </p:nvGraphicFramePr>
        <p:xfrm>
          <a:off x="838200" y="1401176"/>
          <a:ext cx="10515600" cy="5158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740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479F-63B2-4A35-A90B-89F63D794B89}"/>
              </a:ext>
            </a:extLst>
          </p:cNvPr>
          <p:cNvSpPr>
            <a:spLocks noGrp="1"/>
          </p:cNvSpPr>
          <p:nvPr>
            <p:ph type="title"/>
          </p:nvPr>
        </p:nvSpPr>
        <p:spPr>
          <a:xfrm>
            <a:off x="838200" y="2017439"/>
            <a:ext cx="10515600" cy="4480456"/>
          </a:xfrm>
        </p:spPr>
        <p:txBody>
          <a:bodyPr>
            <a:normAutofit fontScale="90000"/>
          </a:bodyPr>
          <a:lstStyle/>
          <a:p>
            <a:r>
              <a:rPr lang="en-US" dirty="0">
                <a:solidFill>
                  <a:schemeClr val="bg1"/>
                </a:solidFill>
                <a:latin typeface="Candara" panose="020E0502030303020204" pitchFamily="34" charset="0"/>
              </a:rPr>
              <a:t> </a:t>
            </a:r>
            <a:br>
              <a:rPr lang="en-US" dirty="0">
                <a:solidFill>
                  <a:schemeClr val="bg1"/>
                </a:solidFill>
                <a:latin typeface="Candara" panose="020E0502030303020204" pitchFamily="34" charset="0"/>
              </a:rPr>
            </a:br>
            <a:r>
              <a:rPr lang="en-US" dirty="0">
                <a:latin typeface="Candara" panose="020E0502030303020204" pitchFamily="34" charset="0"/>
              </a:rPr>
              <a:t>HD2A Research Adoption Support Center: </a:t>
            </a:r>
            <a:br>
              <a:rPr lang="en-US" dirty="0">
                <a:latin typeface="Candara" panose="020E0502030303020204" pitchFamily="34" charset="0"/>
              </a:rPr>
            </a:br>
            <a:r>
              <a:rPr lang="en-US" i="1" dirty="0">
                <a:latin typeface="Candara" panose="020E0502030303020204" pitchFamily="34" charset="0"/>
              </a:rPr>
              <a:t>Evaluating the “Implementability” of an Intervention, Program, or Service</a:t>
            </a:r>
            <a:br>
              <a:rPr lang="en-US" i="1" dirty="0">
                <a:latin typeface="Candara" panose="020E0502030303020204" pitchFamily="34" charset="0"/>
              </a:rPr>
            </a:br>
            <a:br>
              <a:rPr lang="en-US" sz="2200" dirty="0">
                <a:latin typeface="Candara" panose="020E0502030303020204" pitchFamily="34" charset="0"/>
              </a:rPr>
            </a:br>
            <a:r>
              <a:rPr lang="en-US" sz="3600" dirty="0">
                <a:latin typeface="Candara" panose="020E0502030303020204" pitchFamily="34" charset="0"/>
              </a:rPr>
              <a:t>Heather J. Gotham, PhD</a:t>
            </a:r>
            <a:br>
              <a:rPr lang="en-US" sz="3600" dirty="0">
                <a:latin typeface="Candara" panose="020E0502030303020204" pitchFamily="34" charset="0"/>
              </a:rPr>
            </a:br>
            <a:r>
              <a:rPr lang="en-US" sz="3600" dirty="0">
                <a:latin typeface="Candara" panose="020E0502030303020204" pitchFamily="34" charset="0"/>
              </a:rPr>
              <a:t>Stanford University School of Medicine</a:t>
            </a:r>
            <a:br>
              <a:rPr lang="en-US" dirty="0">
                <a:latin typeface="Candara" panose="020E0502030303020204" pitchFamily="34" charset="0"/>
              </a:rPr>
            </a:br>
            <a:br>
              <a:rPr lang="en-US" sz="2000" dirty="0">
                <a:latin typeface="Candara" panose="020E0502030303020204" pitchFamily="34" charset="0"/>
              </a:rPr>
            </a:br>
            <a:r>
              <a:rPr lang="en-US" sz="2800" b="0" dirty="0">
                <a:latin typeface="Candara" panose="020E0502030303020204" pitchFamily="34" charset="0"/>
              </a:rPr>
              <a:t>5th Annual NIH HEAL Initiative Scientific Meeting, Jan 7, 2024</a:t>
            </a:r>
            <a:br>
              <a:rPr lang="en-US" sz="2800" b="0" dirty="0">
                <a:latin typeface="Candara" panose="020E0502030303020204" pitchFamily="34" charset="0"/>
              </a:rPr>
            </a:br>
            <a:br>
              <a:rPr lang="en-US" sz="2800" b="0" dirty="0">
                <a:latin typeface="Candara" panose="020E0502030303020204" pitchFamily="34" charset="0"/>
              </a:rPr>
            </a:br>
            <a:r>
              <a:rPr lang="en-US" sz="1600" b="0" dirty="0">
                <a:latin typeface="Candara" panose="020E0502030303020204" pitchFamily="34" charset="0"/>
                <a:cs typeface="Times New Roman" panose="02020603050405020304" pitchFamily="18" charset="0"/>
              </a:rPr>
              <a:t>NIDA </a:t>
            </a:r>
            <a:r>
              <a:rPr lang="en-US" sz="1600" b="0" dirty="0">
                <a:effectLst/>
                <a:latin typeface="Candara" panose="020E0502030303020204" pitchFamily="34" charset="0"/>
                <a:ea typeface="Aptos" panose="020B0004020202020204" pitchFamily="34" charset="0"/>
                <a:cs typeface="Times New Roman" panose="02020603050405020304" pitchFamily="18" charset="0"/>
              </a:rPr>
              <a:t>50DA054072, NIDA U2CDA057717</a:t>
            </a:r>
            <a:endParaRPr lang="en-US" sz="2200" b="0" dirty="0">
              <a:solidFill>
                <a:schemeClr val="bg1"/>
              </a:solidFill>
              <a:latin typeface="Candara" panose="020E0502030303020204" pitchFamily="34" charset="0"/>
            </a:endParaRPr>
          </a:p>
        </p:txBody>
      </p:sp>
    </p:spTree>
    <p:extLst>
      <p:ext uri="{BB962C8B-B14F-4D97-AF65-F5344CB8AC3E}">
        <p14:creationId xmlns:p14="http://schemas.microsoft.com/office/powerpoint/2010/main" val="608010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430458"/>
            <a:ext cx="10515600" cy="787400"/>
          </a:xfrm>
        </p:spPr>
        <p:txBody>
          <a:bodyPr anchor="t">
            <a:normAutofit/>
          </a:bodyPr>
          <a:lstStyle/>
          <a:p>
            <a:r>
              <a:rPr lang="en-US" dirty="0"/>
              <a:t>Methods – National Team of Experts</a:t>
            </a:r>
          </a:p>
        </p:txBody>
      </p:sp>
      <p:graphicFrame>
        <p:nvGraphicFramePr>
          <p:cNvPr id="8" name="Content Placeholder 5">
            <a:extLst>
              <a:ext uri="{FF2B5EF4-FFF2-40B4-BE49-F238E27FC236}">
                <a16:creationId xmlns:a16="http://schemas.microsoft.com/office/drawing/2014/main" id="{041C3856-5ABB-C1F1-E6BB-8BCCB374BAF6}"/>
              </a:ext>
            </a:extLst>
          </p:cNvPr>
          <p:cNvGraphicFramePr>
            <a:graphicFrameLocks noGrp="1"/>
          </p:cNvGraphicFramePr>
          <p:nvPr>
            <p:ph idx="1"/>
          </p:nvPr>
        </p:nvGraphicFramePr>
        <p:xfrm>
          <a:off x="838200" y="1401176"/>
          <a:ext cx="10515600" cy="4566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3464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3E3C40-BF0B-1CEE-A212-740D2151313D}"/>
              </a:ext>
            </a:extLst>
          </p:cNvPr>
          <p:cNvPicPr>
            <a:picLocks noChangeAspect="1"/>
          </p:cNvPicPr>
          <p:nvPr/>
        </p:nvPicPr>
        <p:blipFill>
          <a:blip r:embed="rId2"/>
          <a:stretch>
            <a:fillRect/>
          </a:stretch>
        </p:blipFill>
        <p:spPr>
          <a:xfrm>
            <a:off x="9394037" y="1695545"/>
            <a:ext cx="2289625" cy="2979553"/>
          </a:xfrm>
          <a:prstGeom prst="rect">
            <a:avLst/>
          </a:prstGeom>
        </p:spPr>
      </p:pic>
      <p:sp>
        <p:nvSpPr>
          <p:cNvPr id="5" name="Title 1">
            <a:extLst>
              <a:ext uri="{FF2B5EF4-FFF2-40B4-BE49-F238E27FC236}">
                <a16:creationId xmlns:a16="http://schemas.microsoft.com/office/drawing/2014/main" id="{5A8C2407-8BF5-4D47-904C-12EE5BDFD8C6}"/>
              </a:ext>
            </a:extLst>
          </p:cNvPr>
          <p:cNvSpPr>
            <a:spLocks noGrp="1"/>
          </p:cNvSpPr>
          <p:nvPr>
            <p:ph type="title"/>
          </p:nvPr>
        </p:nvSpPr>
        <p:spPr>
          <a:xfrm>
            <a:off x="838200" y="430458"/>
            <a:ext cx="10515600" cy="787400"/>
          </a:xfrm>
        </p:spPr>
        <p:txBody>
          <a:bodyPr anchor="t">
            <a:normAutofit/>
          </a:bodyPr>
          <a:lstStyle/>
          <a:p>
            <a:r>
              <a:rPr lang="en-US" dirty="0">
                <a:latin typeface="Candara" panose="020E0502030303020204" pitchFamily="34" charset="0"/>
              </a:rPr>
              <a:t>Introduction to the Guide</a:t>
            </a:r>
          </a:p>
        </p:txBody>
      </p:sp>
      <p:sp>
        <p:nvSpPr>
          <p:cNvPr id="6" name="Content Placeholder 2">
            <a:extLst>
              <a:ext uri="{FF2B5EF4-FFF2-40B4-BE49-F238E27FC236}">
                <a16:creationId xmlns:a16="http://schemas.microsoft.com/office/drawing/2014/main" id="{EBA5AD04-ED66-4660-BAD4-28E4E06EA461}"/>
              </a:ext>
            </a:extLst>
          </p:cNvPr>
          <p:cNvSpPr txBox="1">
            <a:spLocks/>
          </p:cNvSpPr>
          <p:nvPr/>
        </p:nvSpPr>
        <p:spPr>
          <a:xfrm>
            <a:off x="838200" y="1401176"/>
            <a:ext cx="10515600" cy="4566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venir"/>
              <a:ea typeface="+mn-ea"/>
              <a:cs typeface="+mn-cs"/>
            </a:endParaRPr>
          </a:p>
        </p:txBody>
      </p:sp>
      <p:graphicFrame>
        <p:nvGraphicFramePr>
          <p:cNvPr id="20" name="Content Placeholder 1">
            <a:extLst>
              <a:ext uri="{FF2B5EF4-FFF2-40B4-BE49-F238E27FC236}">
                <a16:creationId xmlns:a16="http://schemas.microsoft.com/office/drawing/2014/main" id="{C9FF280B-23F3-FFC5-F555-C9BAFDB24131}"/>
              </a:ext>
            </a:extLst>
          </p:cNvPr>
          <p:cNvGraphicFramePr>
            <a:graphicFrameLocks noGrp="1"/>
          </p:cNvGraphicFramePr>
          <p:nvPr>
            <p:ph idx="1"/>
          </p:nvPr>
        </p:nvGraphicFramePr>
        <p:xfrm>
          <a:off x="838200" y="1953135"/>
          <a:ext cx="7898296" cy="3180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FBAF890-8065-D33C-A5EC-1EF4497B0DB3}"/>
              </a:ext>
            </a:extLst>
          </p:cNvPr>
          <p:cNvPicPr>
            <a:picLocks noChangeAspect="1"/>
          </p:cNvPicPr>
          <p:nvPr/>
        </p:nvPicPr>
        <p:blipFill>
          <a:blip r:embed="rId8"/>
          <a:stretch>
            <a:fillRect/>
          </a:stretch>
        </p:blipFill>
        <p:spPr>
          <a:xfrm>
            <a:off x="9028473" y="2746569"/>
            <a:ext cx="2228451" cy="2875611"/>
          </a:xfrm>
          <a:prstGeom prst="rect">
            <a:avLst/>
          </a:prstGeom>
        </p:spPr>
      </p:pic>
    </p:spTree>
    <p:extLst>
      <p:ext uri="{BB962C8B-B14F-4D97-AF65-F5344CB8AC3E}">
        <p14:creationId xmlns:p14="http://schemas.microsoft.com/office/powerpoint/2010/main" val="2265347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E0DE-87F4-FADF-DEB6-1C3CE4EFE48A}"/>
              </a:ext>
            </a:extLst>
          </p:cNvPr>
          <p:cNvSpPr>
            <a:spLocks noGrp="1"/>
          </p:cNvSpPr>
          <p:nvPr>
            <p:ph type="title"/>
          </p:nvPr>
        </p:nvSpPr>
        <p:spPr>
          <a:xfrm>
            <a:off x="838200" y="430458"/>
            <a:ext cx="10515600" cy="787400"/>
          </a:xfrm>
        </p:spPr>
        <p:txBody>
          <a:bodyPr anchor="t">
            <a:normAutofit/>
          </a:bodyPr>
          <a:lstStyle/>
          <a:p>
            <a:r>
              <a:rPr lang="en-US" dirty="0"/>
              <a:t>Seven Core </a:t>
            </a:r>
            <a:r>
              <a:rPr lang="en-US" dirty="0">
                <a:latin typeface="Candara" panose="020E0502030303020204" pitchFamily="34" charset="0"/>
              </a:rPr>
              <a:t>Principles</a:t>
            </a:r>
          </a:p>
        </p:txBody>
      </p:sp>
      <p:graphicFrame>
        <p:nvGraphicFramePr>
          <p:cNvPr id="9" name="Content Placeholder 6">
            <a:extLst>
              <a:ext uri="{FF2B5EF4-FFF2-40B4-BE49-F238E27FC236}">
                <a16:creationId xmlns:a16="http://schemas.microsoft.com/office/drawing/2014/main" id="{F8E16B3A-6F89-5F0B-0E4A-7D7E4A223B9A}"/>
              </a:ext>
            </a:extLst>
          </p:cNvPr>
          <p:cNvGraphicFramePr>
            <a:graphicFrameLocks noGrp="1"/>
          </p:cNvGraphicFramePr>
          <p:nvPr>
            <p:ph idx="1"/>
          </p:nvPr>
        </p:nvGraphicFramePr>
        <p:xfrm>
          <a:off x="896178" y="1611555"/>
          <a:ext cx="11295821" cy="4566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950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11CF-D29B-ACAC-497D-E4E5AC218124}"/>
              </a:ext>
            </a:extLst>
          </p:cNvPr>
          <p:cNvSpPr>
            <a:spLocks noGrp="1"/>
          </p:cNvSpPr>
          <p:nvPr>
            <p:ph type="title"/>
          </p:nvPr>
        </p:nvSpPr>
        <p:spPr/>
        <p:txBody>
          <a:bodyPr/>
          <a:lstStyle/>
          <a:p>
            <a:r>
              <a:rPr lang="en-US" dirty="0">
                <a:latin typeface="Candara" panose="020E0502030303020204" pitchFamily="34" charset="0"/>
              </a:rPr>
              <a:t>The 6-Step Partnering Process </a:t>
            </a:r>
          </a:p>
        </p:txBody>
      </p:sp>
      <p:graphicFrame>
        <p:nvGraphicFramePr>
          <p:cNvPr id="4" name="Content Placeholder 3">
            <a:extLst>
              <a:ext uri="{FF2B5EF4-FFF2-40B4-BE49-F238E27FC236}">
                <a16:creationId xmlns:a16="http://schemas.microsoft.com/office/drawing/2014/main" id="{C667A327-2076-829C-FADE-1537BAB3D6E3}"/>
              </a:ext>
            </a:extLst>
          </p:cNvPr>
          <p:cNvGraphicFramePr>
            <a:graphicFrameLocks noGrp="1"/>
          </p:cNvGraphicFramePr>
          <p:nvPr>
            <p:ph idx="1"/>
          </p:nvPr>
        </p:nvGraphicFramePr>
        <p:xfrm>
          <a:off x="0" y="1217858"/>
          <a:ext cx="4216400" cy="5424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1">
            <a:extLst>
              <a:ext uri="{FF2B5EF4-FFF2-40B4-BE49-F238E27FC236}">
                <a16:creationId xmlns:a16="http://schemas.microsoft.com/office/drawing/2014/main" id="{AA779A4E-1266-4E9A-8050-98A61786E83C}"/>
              </a:ext>
            </a:extLst>
          </p:cNvPr>
          <p:cNvSpPr txBox="1">
            <a:spLocks/>
          </p:cNvSpPr>
          <p:nvPr/>
        </p:nvSpPr>
        <p:spPr>
          <a:xfrm>
            <a:off x="4076700" y="2019300"/>
            <a:ext cx="7620000" cy="3948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64"/>
                </a:solidFill>
                <a:effectLst/>
                <a:uLnTx/>
                <a:uFillTx/>
                <a:latin typeface="Candara" panose="020E0502030303020204" pitchFamily="34" charset="0"/>
                <a:ea typeface="+mn-ea"/>
                <a:cs typeface="+mn-cs"/>
              </a:rPr>
              <a:t>Step 1: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Identify and secure needed support for partner engagement</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Administrative support and time allocation</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Compensation for partners</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Space</a:t>
            </a:r>
          </a:p>
          <a:p>
            <a:pPr marL="457200" marR="0" lvl="0"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IRB support</a:t>
            </a:r>
          </a:p>
          <a:p>
            <a:pPr marL="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64"/>
                </a:solidFill>
                <a:effectLst/>
                <a:uLnTx/>
                <a:uFillTx/>
                <a:latin typeface="Candara" panose="020E0502030303020204" pitchFamily="34" charset="0"/>
                <a:ea typeface="+mn-ea"/>
                <a:cs typeface="+mn-cs"/>
              </a:rPr>
              <a:t>Step 2: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Develop a partner engagement strategic plan</a:t>
            </a:r>
          </a:p>
          <a:p>
            <a:pPr marL="457200" marR="0" lvl="1"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Explore the WHY, WHO, WHAT, WHEN, and HOW</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4567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11CF-D29B-ACAC-497D-E4E5AC218124}"/>
              </a:ext>
            </a:extLst>
          </p:cNvPr>
          <p:cNvSpPr>
            <a:spLocks noGrp="1"/>
          </p:cNvSpPr>
          <p:nvPr>
            <p:ph type="title"/>
          </p:nvPr>
        </p:nvSpPr>
        <p:spPr/>
        <p:txBody>
          <a:bodyPr/>
          <a:lstStyle/>
          <a:p>
            <a:r>
              <a:rPr lang="en-US" dirty="0">
                <a:latin typeface="Candara" panose="020E0502030303020204" pitchFamily="34" charset="0"/>
              </a:rPr>
              <a:t>The Partnering Process</a:t>
            </a:r>
          </a:p>
        </p:txBody>
      </p:sp>
      <p:graphicFrame>
        <p:nvGraphicFramePr>
          <p:cNvPr id="4" name="Content Placeholder 3">
            <a:extLst>
              <a:ext uri="{FF2B5EF4-FFF2-40B4-BE49-F238E27FC236}">
                <a16:creationId xmlns:a16="http://schemas.microsoft.com/office/drawing/2014/main" id="{C667A327-2076-829C-FADE-1537BAB3D6E3}"/>
              </a:ext>
            </a:extLst>
          </p:cNvPr>
          <p:cNvGraphicFramePr>
            <a:graphicFrameLocks noGrp="1"/>
          </p:cNvGraphicFramePr>
          <p:nvPr>
            <p:ph idx="1"/>
          </p:nvPr>
        </p:nvGraphicFramePr>
        <p:xfrm>
          <a:off x="0" y="1217858"/>
          <a:ext cx="4216400" cy="5424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1">
            <a:extLst>
              <a:ext uri="{FF2B5EF4-FFF2-40B4-BE49-F238E27FC236}">
                <a16:creationId xmlns:a16="http://schemas.microsoft.com/office/drawing/2014/main" id="{AA779A4E-1266-4E9A-8050-98A61786E83C}"/>
              </a:ext>
            </a:extLst>
          </p:cNvPr>
          <p:cNvSpPr txBox="1">
            <a:spLocks/>
          </p:cNvSpPr>
          <p:nvPr/>
        </p:nvSpPr>
        <p:spPr>
          <a:xfrm>
            <a:off x="3975100" y="1454944"/>
            <a:ext cx="7620000" cy="452085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B91ED"/>
                </a:solidFill>
                <a:effectLst/>
                <a:uLnTx/>
                <a:uFillTx/>
                <a:latin typeface="Candara" panose="020E0502030303020204" pitchFamily="34" charset="0"/>
                <a:ea typeface="+mn-ea"/>
                <a:cs typeface="+mn-cs"/>
              </a:rPr>
              <a:t>Step 3: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Identify levels of engagement</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Informing</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Consulting</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Collaborating</a:t>
            </a:r>
          </a:p>
          <a:p>
            <a:pPr marL="45720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Leading/Co-Leading</a:t>
            </a:r>
          </a:p>
          <a:p>
            <a:pPr marL="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B91ED"/>
                </a:solidFill>
                <a:effectLst/>
                <a:uLnTx/>
                <a:uFillTx/>
                <a:latin typeface="Candara" panose="020E0502030303020204" pitchFamily="34" charset="0"/>
                <a:ea typeface="+mn-ea"/>
                <a:cs typeface="+mn-cs"/>
              </a:rPr>
              <a:t>Step 4: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Select methods of engagement</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Steering committee, advisory board, or workgroup</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Open-ended guidance, prescriptive feedback, and/or human-centered design</a:t>
            </a:r>
          </a:p>
          <a:p>
            <a:pPr marL="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B91ED"/>
                </a:solidFill>
                <a:effectLst/>
                <a:uLnTx/>
                <a:uFillTx/>
                <a:latin typeface="Candara" panose="020E0502030303020204" pitchFamily="34" charset="0"/>
                <a:ea typeface="+mn-ea"/>
                <a:cs typeface="+mn-cs"/>
              </a:rPr>
              <a:t>Step 5: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Engage partners in the research process</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Engage partners throughout the research process</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Monitor for engagement and possible conflicts</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2538130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11CF-D29B-ACAC-497D-E4E5AC218124}"/>
              </a:ext>
            </a:extLst>
          </p:cNvPr>
          <p:cNvSpPr>
            <a:spLocks noGrp="1"/>
          </p:cNvSpPr>
          <p:nvPr>
            <p:ph type="title"/>
          </p:nvPr>
        </p:nvSpPr>
        <p:spPr/>
        <p:txBody>
          <a:bodyPr/>
          <a:lstStyle/>
          <a:p>
            <a:r>
              <a:rPr lang="en-US" dirty="0">
                <a:latin typeface="Candara" panose="020E0502030303020204" pitchFamily="34" charset="0"/>
              </a:rPr>
              <a:t>The Partnering Process</a:t>
            </a:r>
          </a:p>
        </p:txBody>
      </p:sp>
      <p:graphicFrame>
        <p:nvGraphicFramePr>
          <p:cNvPr id="4" name="Content Placeholder 3">
            <a:extLst>
              <a:ext uri="{FF2B5EF4-FFF2-40B4-BE49-F238E27FC236}">
                <a16:creationId xmlns:a16="http://schemas.microsoft.com/office/drawing/2014/main" id="{C667A327-2076-829C-FADE-1537BAB3D6E3}"/>
              </a:ext>
            </a:extLst>
          </p:cNvPr>
          <p:cNvGraphicFramePr>
            <a:graphicFrameLocks noGrp="1"/>
          </p:cNvGraphicFramePr>
          <p:nvPr>
            <p:ph idx="1"/>
          </p:nvPr>
        </p:nvGraphicFramePr>
        <p:xfrm>
          <a:off x="0" y="1217858"/>
          <a:ext cx="4216400" cy="5424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1">
            <a:extLst>
              <a:ext uri="{FF2B5EF4-FFF2-40B4-BE49-F238E27FC236}">
                <a16:creationId xmlns:a16="http://schemas.microsoft.com/office/drawing/2014/main" id="{AA779A4E-1266-4E9A-8050-98A61786E83C}"/>
              </a:ext>
            </a:extLst>
          </p:cNvPr>
          <p:cNvSpPr txBox="1">
            <a:spLocks/>
          </p:cNvSpPr>
          <p:nvPr/>
        </p:nvSpPr>
        <p:spPr>
          <a:xfrm>
            <a:off x="4076700" y="1689100"/>
            <a:ext cx="7620000" cy="4278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5B292"/>
                </a:solidFill>
                <a:effectLst/>
                <a:uLnTx/>
                <a:uFillTx/>
                <a:latin typeface="Candara" panose="020E0502030303020204" pitchFamily="34" charset="0"/>
                <a:ea typeface="+mn-ea"/>
                <a:cs typeface="+mn-cs"/>
              </a:rPr>
              <a:t>Step 6: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Evaluate your engagement</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Process evaluation: # and types of activities, # community members reached</a:t>
            </a:r>
          </a:p>
          <a:p>
            <a:pPr marL="457200" marR="0" lvl="0"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Outcome evaluation: new community resources developed (increases in community partners’ staffing or membership), acceptability and feasibility of interventions, policy changes</a:t>
            </a:r>
          </a:p>
          <a:p>
            <a:pPr marL="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15B292"/>
                </a:solidFill>
                <a:effectLst/>
                <a:uLnTx/>
                <a:uFillTx/>
                <a:latin typeface="Candara" panose="020E0502030303020204" pitchFamily="34" charset="0"/>
                <a:ea typeface="+mn-ea"/>
                <a:cs typeface="+mn-cs"/>
              </a:rPr>
              <a:t>Step 7: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Disseminate information about your engagement strategy and outcomes </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Develop materials with partners</a:t>
            </a:r>
          </a:p>
          <a:p>
            <a:pPr marL="4572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Appropriately center the expertise and efforts of community partners</a:t>
            </a:r>
          </a:p>
        </p:txBody>
      </p:sp>
    </p:spTree>
    <p:extLst>
      <p:ext uri="{BB962C8B-B14F-4D97-AF65-F5344CB8AC3E}">
        <p14:creationId xmlns:p14="http://schemas.microsoft.com/office/powerpoint/2010/main" val="2116656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667083-8709-414A-AD1B-3C9350813A69}"/>
              </a:ext>
            </a:extLst>
          </p:cNvPr>
          <p:cNvSpPr>
            <a:spLocks noGrp="1"/>
          </p:cNvSpPr>
          <p:nvPr>
            <p:ph type="title"/>
          </p:nvPr>
        </p:nvSpPr>
        <p:spPr/>
        <p:txBody>
          <a:bodyPr/>
          <a:lstStyle/>
          <a:p>
            <a:r>
              <a:rPr lang="en-US" dirty="0">
                <a:latin typeface="Candara" panose="020E0502030303020204" pitchFamily="34" charset="0"/>
              </a:rPr>
              <a:t>Two Case Studies</a:t>
            </a:r>
          </a:p>
        </p:txBody>
      </p:sp>
      <p:sp>
        <p:nvSpPr>
          <p:cNvPr id="7" name="Content Placeholder 2">
            <a:extLst>
              <a:ext uri="{FF2B5EF4-FFF2-40B4-BE49-F238E27FC236}">
                <a16:creationId xmlns:a16="http://schemas.microsoft.com/office/drawing/2014/main" id="{45569292-4D82-4C17-AF14-E5D28B42E0CB}"/>
              </a:ext>
            </a:extLst>
          </p:cNvPr>
          <p:cNvSpPr txBox="1">
            <a:spLocks/>
          </p:cNvSpPr>
          <p:nvPr/>
        </p:nvSpPr>
        <p:spPr>
          <a:xfrm>
            <a:off x="838200" y="1401176"/>
            <a:ext cx="10515600" cy="4566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venir"/>
              <a:ea typeface="+mn-ea"/>
              <a:cs typeface="+mn-cs"/>
            </a:endParaRPr>
          </a:p>
        </p:txBody>
      </p:sp>
      <p:graphicFrame>
        <p:nvGraphicFramePr>
          <p:cNvPr id="8" name="Content Placeholder 7">
            <a:extLst>
              <a:ext uri="{FF2B5EF4-FFF2-40B4-BE49-F238E27FC236}">
                <a16:creationId xmlns:a16="http://schemas.microsoft.com/office/drawing/2014/main" id="{A90ADE00-F340-8190-0C67-7883BC4952A4}"/>
              </a:ext>
            </a:extLst>
          </p:cNvPr>
          <p:cNvGraphicFramePr>
            <a:graphicFrameLocks noGrp="1"/>
          </p:cNvGraphicFramePr>
          <p:nvPr>
            <p:ph idx="1"/>
          </p:nvPr>
        </p:nvGraphicFramePr>
        <p:xfrm>
          <a:off x="838200" y="1401763"/>
          <a:ext cx="10515600" cy="4565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5045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11C1-5F9D-4CD8-8665-9E669983864B}"/>
              </a:ext>
            </a:extLst>
          </p:cNvPr>
          <p:cNvSpPr>
            <a:spLocks noGrp="1"/>
          </p:cNvSpPr>
          <p:nvPr>
            <p:ph type="title"/>
          </p:nvPr>
        </p:nvSpPr>
        <p:spPr>
          <a:xfrm>
            <a:off x="838200" y="430458"/>
            <a:ext cx="10515600" cy="787400"/>
          </a:xfrm>
        </p:spPr>
        <p:txBody>
          <a:bodyPr anchor="t">
            <a:normAutofit/>
          </a:bodyPr>
          <a:lstStyle/>
          <a:p>
            <a:r>
              <a:rPr lang="en-US" dirty="0">
                <a:latin typeface="Candara" panose="020E0502030303020204" pitchFamily="34" charset="0"/>
              </a:rPr>
              <a:t>Supplemental Resources</a:t>
            </a:r>
          </a:p>
        </p:txBody>
      </p:sp>
      <p:graphicFrame>
        <p:nvGraphicFramePr>
          <p:cNvPr id="5" name="Content Placeholder 2">
            <a:extLst>
              <a:ext uri="{FF2B5EF4-FFF2-40B4-BE49-F238E27FC236}">
                <a16:creationId xmlns:a16="http://schemas.microsoft.com/office/drawing/2014/main" id="{FE75DFFC-C668-3344-0A9E-AFFF9F636643}"/>
              </a:ext>
            </a:extLst>
          </p:cNvPr>
          <p:cNvGraphicFramePr>
            <a:graphicFrameLocks noGrp="1"/>
          </p:cNvGraphicFramePr>
          <p:nvPr>
            <p:ph idx="1"/>
          </p:nvPr>
        </p:nvGraphicFramePr>
        <p:xfrm>
          <a:off x="838200" y="1401176"/>
          <a:ext cx="10515600" cy="4566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9887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430458"/>
            <a:ext cx="10515600" cy="787400"/>
          </a:xfrm>
        </p:spPr>
        <p:txBody>
          <a:bodyPr anchor="t">
            <a:normAutofit/>
          </a:bodyPr>
          <a:lstStyle/>
          <a:p>
            <a:r>
              <a:rPr lang="en-US" dirty="0">
                <a:latin typeface="Candara" panose="020E0502030303020204" pitchFamily="34" charset="0"/>
              </a:rPr>
              <a:t>Impact and Implications</a:t>
            </a:r>
          </a:p>
        </p:txBody>
      </p:sp>
      <p:graphicFrame>
        <p:nvGraphicFramePr>
          <p:cNvPr id="7" name="Content Placeholder 2">
            <a:extLst>
              <a:ext uri="{FF2B5EF4-FFF2-40B4-BE49-F238E27FC236}">
                <a16:creationId xmlns:a16="http://schemas.microsoft.com/office/drawing/2014/main" id="{60B1F486-8C7A-FEB2-24D2-136D675F5D5C}"/>
              </a:ext>
            </a:extLst>
          </p:cNvPr>
          <p:cNvGraphicFramePr>
            <a:graphicFrameLocks noGrp="1"/>
          </p:cNvGraphicFramePr>
          <p:nvPr>
            <p:ph idx="1"/>
          </p:nvPr>
        </p:nvGraphicFramePr>
        <p:xfrm>
          <a:off x="838200" y="1401176"/>
          <a:ext cx="10515600" cy="4566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4397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Available Now! </a:t>
            </a:r>
          </a:p>
        </p:txBody>
      </p:sp>
      <p:sp>
        <p:nvSpPr>
          <p:cNvPr id="5" name="TextBox 4">
            <a:extLst>
              <a:ext uri="{FF2B5EF4-FFF2-40B4-BE49-F238E27FC236}">
                <a16:creationId xmlns:a16="http://schemas.microsoft.com/office/drawing/2014/main" id="{649E70D4-7027-4501-8223-45D584AC7935}"/>
              </a:ext>
            </a:extLst>
          </p:cNvPr>
          <p:cNvSpPr txBox="1"/>
          <p:nvPr/>
        </p:nvSpPr>
        <p:spPr>
          <a:xfrm>
            <a:off x="695459" y="4800849"/>
            <a:ext cx="1000301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Download 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www.hd2arasc.org/implementation-guides-and-measures</a:t>
            </a:r>
          </a:p>
        </p:txBody>
      </p:sp>
      <p:pic>
        <p:nvPicPr>
          <p:cNvPr id="7" name="Picture 6">
            <a:extLst>
              <a:ext uri="{FF2B5EF4-FFF2-40B4-BE49-F238E27FC236}">
                <a16:creationId xmlns:a16="http://schemas.microsoft.com/office/drawing/2014/main" id="{9E15A0DD-E941-41E4-B5A5-6378D6F59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197" y="1992757"/>
            <a:ext cx="1664980" cy="2155314"/>
          </a:xfrm>
          <a:prstGeom prst="rect">
            <a:avLst/>
          </a:prstGeom>
        </p:spPr>
      </p:pic>
      <p:pic>
        <p:nvPicPr>
          <p:cNvPr id="11" name="Picture 10">
            <a:extLst>
              <a:ext uri="{FF2B5EF4-FFF2-40B4-BE49-F238E27FC236}">
                <a16:creationId xmlns:a16="http://schemas.microsoft.com/office/drawing/2014/main" id="{045CCB1E-A90F-47D3-BEA3-45B82673D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570" y="1984886"/>
            <a:ext cx="1664981" cy="2155315"/>
          </a:xfrm>
          <a:prstGeom prst="rect">
            <a:avLst/>
          </a:prstGeom>
        </p:spPr>
      </p:pic>
      <p:pic>
        <p:nvPicPr>
          <p:cNvPr id="13" name="Picture 12">
            <a:extLst>
              <a:ext uri="{FF2B5EF4-FFF2-40B4-BE49-F238E27FC236}">
                <a16:creationId xmlns:a16="http://schemas.microsoft.com/office/drawing/2014/main" id="{C86CAF20-5E1E-4C48-A7E6-E5939BCE8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823" y="1984886"/>
            <a:ext cx="2665669" cy="1416599"/>
          </a:xfrm>
          <a:prstGeom prst="rect">
            <a:avLst/>
          </a:prstGeom>
        </p:spPr>
      </p:pic>
      <p:pic>
        <p:nvPicPr>
          <p:cNvPr id="15" name="Picture 14">
            <a:extLst>
              <a:ext uri="{FF2B5EF4-FFF2-40B4-BE49-F238E27FC236}">
                <a16:creationId xmlns:a16="http://schemas.microsoft.com/office/drawing/2014/main" id="{1BDFF482-F56A-4023-8030-0CEA285A2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767" y="1992757"/>
            <a:ext cx="1664980" cy="2155314"/>
          </a:xfrm>
          <a:prstGeom prst="rect">
            <a:avLst/>
          </a:prstGeom>
        </p:spPr>
      </p:pic>
      <p:pic>
        <p:nvPicPr>
          <p:cNvPr id="4" name="Picture 3">
            <a:extLst>
              <a:ext uri="{FF2B5EF4-FFF2-40B4-BE49-F238E27FC236}">
                <a16:creationId xmlns:a16="http://schemas.microsoft.com/office/drawing/2014/main" id="{0FBDC7C0-FBC7-4AA0-A4DA-553F99436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64" y="1984886"/>
            <a:ext cx="1664980" cy="2155314"/>
          </a:xfrm>
          <a:prstGeom prst="rect">
            <a:avLst/>
          </a:prstGeom>
        </p:spPr>
      </p:pic>
    </p:spTree>
    <p:extLst>
      <p:ext uri="{BB962C8B-B14F-4D97-AF65-F5344CB8AC3E}">
        <p14:creationId xmlns:p14="http://schemas.microsoft.com/office/powerpoint/2010/main" val="2949445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Authors &amp; Acknowledgements</a:t>
            </a:r>
          </a:p>
        </p:txBody>
      </p:sp>
      <p:sp>
        <p:nvSpPr>
          <p:cNvPr id="4" name="Rectangle 3">
            <a:extLst>
              <a:ext uri="{FF2B5EF4-FFF2-40B4-BE49-F238E27FC236}">
                <a16:creationId xmlns:a16="http://schemas.microsoft.com/office/drawing/2014/main" id="{F6C5258A-3609-4BA3-B248-646C257A6767}"/>
              </a:ext>
            </a:extLst>
          </p:cNvPr>
          <p:cNvSpPr/>
          <p:nvPr/>
        </p:nvSpPr>
        <p:spPr>
          <a:xfrm>
            <a:off x="463730" y="6049527"/>
            <a:ext cx="8570542" cy="646331"/>
          </a:xfrm>
          <a:prstGeom prst="rect">
            <a:avLst/>
          </a:prstGeom>
        </p:spPr>
        <p:txBody>
          <a:bodyPr wrap="square">
            <a:spAutoFit/>
          </a:bodyPr>
          <a:lstStyle/>
          <a:p>
            <a:r>
              <a:rPr lang="en-US" sz="1200" dirty="0">
                <a:effectLst/>
                <a:latin typeface="Candara" panose="020E0502030303020204" pitchFamily="34" charset="0"/>
                <a:ea typeface="Aptos" panose="020B0004020202020204" pitchFamily="34" charset="0"/>
                <a:cs typeface="Times New Roman" panose="02020603050405020304" pitchFamily="18" charset="0"/>
              </a:rPr>
              <a:t>This work was supported by the National Institute on Drug Abuse (NIDA), National Institutes of Health (NIH) under award numbers P50DA054072 (PI: McGovern) and U2CDA057717 (Contact PI: McGovern). The content is solely the responsibility of the authors and does not represent the official position of NIDA/NIH. </a:t>
            </a:r>
            <a:endParaRPr lang="en-US" sz="900" dirty="0">
              <a:latin typeface="Candara" panose="020E0502030303020204" pitchFamily="34" charset="0"/>
            </a:endParaRPr>
          </a:p>
        </p:txBody>
      </p:sp>
      <p:pic>
        <p:nvPicPr>
          <p:cNvPr id="2052" name="Picture 4" descr="Heather Gotham - Clinical Associate Professor - Stanford University School  of Medicine | LinkedIn">
            <a:extLst>
              <a:ext uri="{FF2B5EF4-FFF2-40B4-BE49-F238E27FC236}">
                <a16:creationId xmlns:a16="http://schemas.microsoft.com/office/drawing/2014/main" id="{F8044949-5CBC-4E2F-807F-8E10834E2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165" y="1265579"/>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8699B13D-9D4A-4CFB-A44B-75188D9CE921}"/>
              </a:ext>
            </a:extLst>
          </p:cNvPr>
          <p:cNvSpPr txBox="1">
            <a:spLocks/>
          </p:cNvSpPr>
          <p:nvPr/>
        </p:nvSpPr>
        <p:spPr>
          <a:xfrm>
            <a:off x="2290577" y="2900569"/>
            <a:ext cx="1994452" cy="682378"/>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00" dirty="0"/>
              <a:t>Heather Gotham, PhD Stanford University School of Medicine</a:t>
            </a:r>
          </a:p>
        </p:txBody>
      </p:sp>
      <p:sp>
        <p:nvSpPr>
          <p:cNvPr id="22" name="Content Placeholder 2">
            <a:extLst>
              <a:ext uri="{FF2B5EF4-FFF2-40B4-BE49-F238E27FC236}">
                <a16:creationId xmlns:a16="http://schemas.microsoft.com/office/drawing/2014/main" id="{8E9E0E2D-B8ED-4CF1-B3B2-7221EFEA286E}"/>
              </a:ext>
            </a:extLst>
          </p:cNvPr>
          <p:cNvSpPr txBox="1">
            <a:spLocks/>
          </p:cNvSpPr>
          <p:nvPr/>
        </p:nvSpPr>
        <p:spPr>
          <a:xfrm>
            <a:off x="2354783" y="5396310"/>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latin typeface="Candara" panose="020E0502030303020204" pitchFamily="34" charset="0"/>
              </a:rPr>
              <a:t>Sara Becker, PhD Northwestern University</a:t>
            </a:r>
          </a:p>
        </p:txBody>
      </p:sp>
      <p:pic>
        <p:nvPicPr>
          <p:cNvPr id="6" name="Picture 5">
            <a:extLst>
              <a:ext uri="{FF2B5EF4-FFF2-40B4-BE49-F238E27FC236}">
                <a16:creationId xmlns:a16="http://schemas.microsoft.com/office/drawing/2014/main" id="{7F6ED675-4E2B-496C-B4B8-7C52B9276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039" y="3748391"/>
            <a:ext cx="1600198" cy="1600198"/>
          </a:xfrm>
          <a:prstGeom prst="rect">
            <a:avLst/>
          </a:prstGeom>
        </p:spPr>
      </p:pic>
      <p:sp>
        <p:nvSpPr>
          <p:cNvPr id="3" name="Content Placeholder 2">
            <a:extLst>
              <a:ext uri="{FF2B5EF4-FFF2-40B4-BE49-F238E27FC236}">
                <a16:creationId xmlns:a16="http://schemas.microsoft.com/office/drawing/2014/main" id="{DA1655EF-DC00-E9B2-9587-37A1E2A08E5E}"/>
              </a:ext>
            </a:extLst>
          </p:cNvPr>
          <p:cNvSpPr txBox="1">
            <a:spLocks/>
          </p:cNvSpPr>
          <p:nvPr/>
        </p:nvSpPr>
        <p:spPr>
          <a:xfrm>
            <a:off x="4389931" y="2902138"/>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latin typeface="Candara" panose="020E0502030303020204" pitchFamily="34" charset="0"/>
              </a:rPr>
              <a:t>Hélène </a:t>
            </a:r>
            <a:r>
              <a:rPr lang="en-US" sz="1300" dirty="0" err="1">
                <a:latin typeface="Candara" panose="020E0502030303020204" pitchFamily="34" charset="0"/>
              </a:rPr>
              <a:t>Chokron</a:t>
            </a:r>
            <a:r>
              <a:rPr lang="en-US" sz="1300" dirty="0">
                <a:latin typeface="Candara" panose="020E0502030303020204" pitchFamily="34" charset="0"/>
              </a:rPr>
              <a:t> Garneau, PhD, MPH Stanford University School of Medicine</a:t>
            </a:r>
          </a:p>
        </p:txBody>
      </p:sp>
      <p:pic>
        <p:nvPicPr>
          <p:cNvPr id="8" name="Picture 7" descr="A person with curly hair smiling&#10;&#10;Description automatically generated">
            <a:extLst>
              <a:ext uri="{FF2B5EF4-FFF2-40B4-BE49-F238E27FC236}">
                <a16:creationId xmlns:a16="http://schemas.microsoft.com/office/drawing/2014/main" id="{C029A1C6-E1CD-A1F9-27C1-E1DB0AD65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058" y="1254219"/>
            <a:ext cx="1600198" cy="1600198"/>
          </a:xfrm>
          <a:prstGeom prst="rect">
            <a:avLst/>
          </a:prstGeom>
        </p:spPr>
      </p:pic>
      <p:sp>
        <p:nvSpPr>
          <p:cNvPr id="9" name="Content Placeholder 2">
            <a:extLst>
              <a:ext uri="{FF2B5EF4-FFF2-40B4-BE49-F238E27FC236}">
                <a16:creationId xmlns:a16="http://schemas.microsoft.com/office/drawing/2014/main" id="{7CA2E4A8-DEC0-E013-259E-D3B41EB3D7F5}"/>
              </a:ext>
            </a:extLst>
          </p:cNvPr>
          <p:cNvSpPr txBox="1">
            <a:spLocks/>
          </p:cNvSpPr>
          <p:nvPr/>
        </p:nvSpPr>
        <p:spPr>
          <a:xfrm>
            <a:off x="6549135" y="2897230"/>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300" dirty="0">
                <a:latin typeface="Candara" panose="020E0502030303020204" pitchFamily="34" charset="0"/>
              </a:rPr>
              <a:t>C. Hendricks Brown, PhD Northwestern University</a:t>
            </a:r>
          </a:p>
        </p:txBody>
      </p:sp>
      <p:pic>
        <p:nvPicPr>
          <p:cNvPr id="12" name="Picture 11" descr="A person with white hair and beard smiling&#10;&#10;Description automatically generated">
            <a:extLst>
              <a:ext uri="{FF2B5EF4-FFF2-40B4-BE49-F238E27FC236}">
                <a16:creationId xmlns:a16="http://schemas.microsoft.com/office/drawing/2014/main" id="{D962280B-D9AD-CF11-5B29-2DD542225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8391" y="1254219"/>
            <a:ext cx="1600198" cy="1596836"/>
          </a:xfrm>
          <a:prstGeom prst="rect">
            <a:avLst/>
          </a:prstGeom>
        </p:spPr>
      </p:pic>
      <p:pic>
        <p:nvPicPr>
          <p:cNvPr id="14" name="Picture 13" descr="A person with a beard smiling&#10;&#10;Description automatically generated">
            <a:extLst>
              <a:ext uri="{FF2B5EF4-FFF2-40B4-BE49-F238E27FC236}">
                <a16:creationId xmlns:a16="http://schemas.microsoft.com/office/drawing/2014/main" id="{F20C2427-C530-87D9-062E-425433C479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8391" y="3751752"/>
            <a:ext cx="1601843" cy="1596837"/>
          </a:xfrm>
          <a:prstGeom prst="rect">
            <a:avLst/>
          </a:prstGeom>
        </p:spPr>
      </p:pic>
      <p:pic>
        <p:nvPicPr>
          <p:cNvPr id="16" name="Picture 15" descr="A person wearing glasses and a suit&#10;&#10;Description automatically generated">
            <a:extLst>
              <a:ext uri="{FF2B5EF4-FFF2-40B4-BE49-F238E27FC236}">
                <a16:creationId xmlns:a16="http://schemas.microsoft.com/office/drawing/2014/main" id="{B3534B71-11AB-38FF-0D92-CD9BDA45D4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7058" y="3748391"/>
            <a:ext cx="1600198" cy="1600198"/>
          </a:xfrm>
          <a:prstGeom prst="rect">
            <a:avLst/>
          </a:prstGeom>
        </p:spPr>
      </p:pic>
      <p:sp>
        <p:nvSpPr>
          <p:cNvPr id="19" name="Content Placeholder 2">
            <a:extLst>
              <a:ext uri="{FF2B5EF4-FFF2-40B4-BE49-F238E27FC236}">
                <a16:creationId xmlns:a16="http://schemas.microsoft.com/office/drawing/2014/main" id="{4A5318E5-6D71-584F-C229-E933179B8682}"/>
              </a:ext>
            </a:extLst>
          </p:cNvPr>
          <p:cNvSpPr txBox="1">
            <a:spLocks/>
          </p:cNvSpPr>
          <p:nvPr/>
        </p:nvSpPr>
        <p:spPr>
          <a:xfrm>
            <a:off x="4584012" y="5387538"/>
            <a:ext cx="1603244" cy="501172"/>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00" dirty="0"/>
              <a:t>William Becker, MD Yale University</a:t>
            </a:r>
          </a:p>
        </p:txBody>
      </p:sp>
      <p:sp>
        <p:nvSpPr>
          <p:cNvPr id="20" name="Content Placeholder 2">
            <a:extLst>
              <a:ext uri="{FF2B5EF4-FFF2-40B4-BE49-F238E27FC236}">
                <a16:creationId xmlns:a16="http://schemas.microsoft.com/office/drawing/2014/main" id="{60A38C54-3199-D73C-9A72-26965C64B5EA}"/>
              </a:ext>
            </a:extLst>
          </p:cNvPr>
          <p:cNvSpPr txBox="1">
            <a:spLocks/>
          </p:cNvSpPr>
          <p:nvPr/>
        </p:nvSpPr>
        <p:spPr>
          <a:xfrm>
            <a:off x="6572086" y="5347250"/>
            <a:ext cx="1994452" cy="682378"/>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300" dirty="0"/>
              <a:t>Mark McGovern, PhD Stanford University School of Medicine</a:t>
            </a:r>
          </a:p>
        </p:txBody>
      </p:sp>
    </p:spTree>
    <p:extLst>
      <p:ext uri="{BB962C8B-B14F-4D97-AF65-F5344CB8AC3E}">
        <p14:creationId xmlns:p14="http://schemas.microsoft.com/office/powerpoint/2010/main" val="1319862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F2DA-0243-CA0B-BF7F-CA643B900F87}"/>
              </a:ext>
            </a:extLst>
          </p:cNvPr>
          <p:cNvSpPr>
            <a:spLocks noGrp="1"/>
          </p:cNvSpPr>
          <p:nvPr>
            <p:ph type="title"/>
          </p:nvPr>
        </p:nvSpPr>
        <p:spPr/>
        <p:txBody>
          <a:bodyPr/>
          <a:lstStyle/>
          <a:p>
            <a:r>
              <a:rPr lang="en-US" dirty="0">
                <a:latin typeface="Candara" panose="020E0502030303020204" pitchFamily="34" charset="0"/>
              </a:rPr>
              <a:t>References</a:t>
            </a:r>
          </a:p>
        </p:txBody>
      </p:sp>
      <p:sp>
        <p:nvSpPr>
          <p:cNvPr id="3" name="Content Placeholder 2">
            <a:extLst>
              <a:ext uri="{FF2B5EF4-FFF2-40B4-BE49-F238E27FC236}">
                <a16:creationId xmlns:a16="http://schemas.microsoft.com/office/drawing/2014/main" id="{9917154F-1CCE-013F-3866-5863202E1E75}"/>
              </a:ext>
            </a:extLst>
          </p:cNvPr>
          <p:cNvSpPr>
            <a:spLocks noGrp="1"/>
          </p:cNvSpPr>
          <p:nvPr>
            <p:ph idx="1"/>
          </p:nvPr>
        </p:nvSpPr>
        <p:spPr/>
        <p:txBody>
          <a:bodyPr vert="horz" lIns="91440" tIns="45720" rIns="91440" bIns="45720" rtlCol="0" anchor="t">
            <a:normAutofit fontScale="70000" lnSpcReduction="20000"/>
          </a:bodyPr>
          <a:lstStyle/>
          <a:p>
            <a:pPr>
              <a:lnSpc>
                <a:spcPct val="120000"/>
              </a:lnSpc>
            </a:pPr>
            <a:r>
              <a:rPr lang="en-US" dirty="0">
                <a:latin typeface="Candara"/>
              </a:rPr>
              <a:t>Engagement Resources | PCORI. (2018, October 9). https://www.pcori.org/engagement/engagement-resourcesOpioid Research Consortium of Central Appalachia Community-Engaged Research Training. (n.d.).</a:t>
            </a:r>
          </a:p>
          <a:p>
            <a:pPr>
              <a:lnSpc>
                <a:spcPct val="120000"/>
              </a:lnSpc>
            </a:pPr>
            <a:r>
              <a:rPr lang="en-US" dirty="0">
                <a:latin typeface="Candara" panose="020E0502030303020204" pitchFamily="34" charset="0"/>
              </a:rPr>
              <a:t>ORCCA. Retrieved January 12, 2024, from https://the-orcca.com/trainingPartnering with People with Lived Experience in Pain Research. (n.d.). </a:t>
            </a:r>
          </a:p>
          <a:p>
            <a:pPr>
              <a:lnSpc>
                <a:spcPct val="120000"/>
              </a:lnSpc>
            </a:pPr>
            <a:r>
              <a:rPr lang="en-US" dirty="0">
                <a:latin typeface="Candara" panose="020E0502030303020204" pitchFamily="34" charset="0"/>
              </a:rPr>
              <a:t>International Association for the Study of Pain (IASP). Retrieved January 12, 2024, from https://www.iasp-pain.org/resources/fact-sheets/partnering-with-people-with-lived-experience-in-pain-research/</a:t>
            </a:r>
          </a:p>
          <a:p>
            <a:pPr>
              <a:lnSpc>
                <a:spcPct val="120000"/>
              </a:lnSpc>
            </a:pPr>
            <a:r>
              <a:rPr lang="en-US" dirty="0">
                <a:latin typeface="Candara"/>
              </a:rPr>
              <a:t>Villalobos, A., Blachman-</a:t>
            </a:r>
            <a:r>
              <a:rPr lang="en-US" dirty="0" err="1">
                <a:latin typeface="Candara"/>
              </a:rPr>
              <a:t>Demner</a:t>
            </a:r>
            <a:r>
              <a:rPr lang="en-US" dirty="0">
                <a:latin typeface="Candara"/>
              </a:rPr>
              <a:t>, D., Percy-</a:t>
            </a:r>
            <a:r>
              <a:rPr lang="en-US" dirty="0" err="1">
                <a:latin typeface="Candara"/>
              </a:rPr>
              <a:t>Laurry</a:t>
            </a:r>
            <a:r>
              <a:rPr lang="en-US" dirty="0">
                <a:latin typeface="Candara"/>
              </a:rPr>
              <a:t>, A., Belis, D., &amp; Bhattacharya, M. (2023). Community and partner engagement in dissemination and implementation research at the National Institutes of Health: An analysis of recently funded studies and opportunities to advance the field. Implementation Science Communications, 4(1), 77. https://doi.org/10.1186/s43058-023-00462-y</a:t>
            </a:r>
          </a:p>
        </p:txBody>
      </p:sp>
    </p:spTree>
    <p:extLst>
      <p:ext uri="{BB962C8B-B14F-4D97-AF65-F5344CB8AC3E}">
        <p14:creationId xmlns:p14="http://schemas.microsoft.com/office/powerpoint/2010/main" val="2016992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E7A951-B215-2446-BBE8-1744163D8EEA}"/>
              </a:ext>
            </a:extLst>
          </p:cNvPr>
          <p:cNvSpPr>
            <a:spLocks noGrp="1"/>
          </p:cNvSpPr>
          <p:nvPr>
            <p:ph type="title"/>
          </p:nvPr>
        </p:nvSpPr>
        <p:spPr/>
        <p:txBody>
          <a:bodyPr/>
          <a:lstStyle/>
          <a:p>
            <a:r>
              <a:rPr lang="en-US" dirty="0">
                <a:latin typeface="Candara" panose="020E0502030303020204" pitchFamily="34" charset="0"/>
              </a:rPr>
              <a:t>Thank You!</a:t>
            </a:r>
          </a:p>
        </p:txBody>
      </p:sp>
    </p:spTree>
    <p:extLst>
      <p:ext uri="{BB962C8B-B14F-4D97-AF65-F5344CB8AC3E}">
        <p14:creationId xmlns:p14="http://schemas.microsoft.com/office/powerpoint/2010/main" val="3357129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0100" y="2613758"/>
            <a:ext cx="10515600" cy="3863242"/>
          </a:xfrm>
        </p:spPr>
        <p:txBody>
          <a:bodyPr>
            <a:noAutofit/>
          </a:bodyPr>
          <a:lstStyle/>
          <a:p>
            <a:pPr>
              <a:spcBef>
                <a:spcPts val="0"/>
              </a:spcBef>
              <a:spcAft>
                <a:spcPts val="1800"/>
              </a:spcAft>
            </a:pPr>
            <a:r>
              <a:rPr lang="en-US" sz="4000" dirty="0">
                <a:latin typeface="Candara"/>
                <a:cs typeface="Calibri"/>
              </a:rPr>
              <a:t>HEAL Data2Action Research Adoption Support Center:</a:t>
            </a:r>
            <a:br>
              <a:rPr lang="en-US" sz="4000" dirty="0">
                <a:latin typeface="Candara" panose="020E0502030303020204" pitchFamily="34" charset="0"/>
              </a:rPr>
            </a:br>
            <a:br>
              <a:rPr lang="en-US" sz="1000" dirty="0">
                <a:latin typeface="Candara"/>
                <a:cs typeface="Calibri"/>
              </a:rPr>
            </a:br>
            <a:r>
              <a:rPr lang="en-US" sz="4000" i="1" dirty="0">
                <a:latin typeface="Candara"/>
                <a:cs typeface="Calibri"/>
              </a:rPr>
              <a:t>Understanding the Context in which Interventions Are Implemented </a:t>
            </a:r>
            <a:br>
              <a:rPr lang="en-US" sz="2800" dirty="0">
                <a:latin typeface="Candara" panose="020E0502030303020204" pitchFamily="34" charset="0"/>
              </a:rPr>
            </a:br>
            <a:br>
              <a:rPr lang="en-US" sz="2800" dirty="0">
                <a:latin typeface="Candara" panose="020E0502030303020204" pitchFamily="34" charset="0"/>
              </a:rPr>
            </a:br>
            <a:r>
              <a:rPr lang="en-US" sz="3200" b="0" dirty="0">
                <a:latin typeface="Candara"/>
                <a:cs typeface="Calibri"/>
              </a:rPr>
              <a:t>Cecelia Calhoun, MD, MPHS, Yale University</a:t>
            </a:r>
            <a:br>
              <a:rPr lang="en-US" sz="3000" b="0" dirty="0">
                <a:latin typeface="Candara" panose="020E0502030303020204" pitchFamily="34" charset="0"/>
              </a:rPr>
            </a:br>
            <a:br>
              <a:rPr lang="en-US" sz="3000" b="0" dirty="0">
                <a:latin typeface="Candara"/>
                <a:cs typeface="Calibri"/>
              </a:rPr>
            </a:br>
            <a:r>
              <a:rPr lang="en-US" sz="2400" b="0" dirty="0">
                <a:solidFill>
                  <a:prstClr val="white"/>
                </a:solidFill>
                <a:latin typeface="Candara"/>
                <a:cs typeface="Calibri"/>
              </a:rPr>
              <a:t>5th Annual NIH HEAL Initiative Scientific Meeting, Feb 7, 2024</a:t>
            </a:r>
            <a:br>
              <a:rPr lang="en-US" sz="2400" b="0" dirty="0">
                <a:solidFill>
                  <a:prstClr val="white"/>
                </a:solidFill>
                <a:latin typeface="Candara"/>
                <a:cs typeface="Calibri"/>
              </a:rPr>
            </a:br>
            <a:br>
              <a:rPr lang="en-US" sz="2400" b="0" dirty="0">
                <a:solidFill>
                  <a:prstClr val="white"/>
                </a:solidFill>
                <a:latin typeface="Candara"/>
                <a:cs typeface="Calibri"/>
              </a:rPr>
            </a:br>
            <a:r>
              <a:rPr lang="en-US" sz="1400" b="0" dirty="0">
                <a:latin typeface="Candara" panose="020E0502030303020204" pitchFamily="34" charset="0"/>
                <a:cs typeface="Times New Roman" panose="02020603050405020304" pitchFamily="18" charset="0"/>
              </a:rPr>
              <a:t>NIDA </a:t>
            </a:r>
            <a:r>
              <a:rPr lang="en-US" sz="1400" b="0" dirty="0">
                <a:effectLst/>
                <a:latin typeface="Candara" panose="020E0502030303020204" pitchFamily="34" charset="0"/>
                <a:ea typeface="Aptos" panose="020B0004020202020204" pitchFamily="34" charset="0"/>
                <a:cs typeface="Times New Roman" panose="02020603050405020304" pitchFamily="18" charset="0"/>
              </a:rPr>
              <a:t>50DA054072, NIDA U2CDA057717</a:t>
            </a:r>
            <a:endParaRPr lang="en-US" sz="2400" dirty="0">
              <a:solidFill>
                <a:prstClr val="white"/>
              </a:solidFill>
              <a:latin typeface="Candara"/>
              <a:cs typeface="Calibri"/>
            </a:endParaRPr>
          </a:p>
        </p:txBody>
      </p:sp>
    </p:spTree>
    <p:extLst>
      <p:ext uri="{BB962C8B-B14F-4D97-AF65-F5344CB8AC3E}">
        <p14:creationId xmlns:p14="http://schemas.microsoft.com/office/powerpoint/2010/main" val="429936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Authors &amp; Acknowledgements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741724" y="3065897"/>
            <a:ext cx="1994452" cy="682378"/>
          </a:xfrm>
        </p:spPr>
        <p:txBody>
          <a:bodyPr>
            <a:noAutofit/>
          </a:bodyPr>
          <a:lstStyle/>
          <a:p>
            <a:pPr marL="0" indent="0" algn="ctr">
              <a:buNone/>
            </a:pPr>
            <a:r>
              <a:rPr lang="en-US" sz="1400" dirty="0">
                <a:latin typeface="Candara" panose="020E0502030303020204" pitchFamily="34" charset="0"/>
              </a:rPr>
              <a:t>Cecelia Calhoun, PhD      Yale University</a:t>
            </a:r>
          </a:p>
        </p:txBody>
      </p:sp>
      <p:sp>
        <p:nvSpPr>
          <p:cNvPr id="21" name="Content Placeholder 2">
            <a:extLst>
              <a:ext uri="{FF2B5EF4-FFF2-40B4-BE49-F238E27FC236}">
                <a16:creationId xmlns:a16="http://schemas.microsoft.com/office/drawing/2014/main" id="{8699B13D-9D4A-4CFB-A44B-75188D9CE921}"/>
              </a:ext>
            </a:extLst>
          </p:cNvPr>
          <p:cNvSpPr txBox="1">
            <a:spLocks/>
          </p:cNvSpPr>
          <p:nvPr/>
        </p:nvSpPr>
        <p:spPr>
          <a:xfrm>
            <a:off x="3022770" y="3065897"/>
            <a:ext cx="1994452" cy="682378"/>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Helene Chokron Garneau , PhD, MPH</a:t>
            </a:r>
            <a:b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Stanford University</a:t>
            </a:r>
          </a:p>
        </p:txBody>
      </p:sp>
      <p:sp>
        <p:nvSpPr>
          <p:cNvPr id="22" name="Content Placeholder 2">
            <a:extLst>
              <a:ext uri="{FF2B5EF4-FFF2-40B4-BE49-F238E27FC236}">
                <a16:creationId xmlns:a16="http://schemas.microsoft.com/office/drawing/2014/main" id="{8E9E0E2D-B8ED-4CF1-B3B2-7221EFEA286E}"/>
              </a:ext>
            </a:extLst>
          </p:cNvPr>
          <p:cNvSpPr txBox="1">
            <a:spLocks/>
          </p:cNvSpPr>
          <p:nvPr/>
        </p:nvSpPr>
        <p:spPr>
          <a:xfrm>
            <a:off x="5144787" y="3065897"/>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Greg Aarons, PhD University of California San Diego</a:t>
            </a:r>
          </a:p>
        </p:txBody>
      </p:sp>
      <p:sp>
        <p:nvSpPr>
          <p:cNvPr id="23" name="Content Placeholder 2">
            <a:extLst>
              <a:ext uri="{FF2B5EF4-FFF2-40B4-BE49-F238E27FC236}">
                <a16:creationId xmlns:a16="http://schemas.microsoft.com/office/drawing/2014/main" id="{8EBE1E70-6A8E-4F0D-80D6-26E7C1C99CCB}"/>
              </a:ext>
            </a:extLst>
          </p:cNvPr>
          <p:cNvSpPr txBox="1">
            <a:spLocks/>
          </p:cNvSpPr>
          <p:nvPr/>
        </p:nvSpPr>
        <p:spPr>
          <a:xfrm>
            <a:off x="7498005" y="3065897"/>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Ana Baumann, PhD Washington University in St. Louis</a:t>
            </a:r>
          </a:p>
        </p:txBody>
      </p:sp>
      <p:sp>
        <p:nvSpPr>
          <p:cNvPr id="24" name="Content Placeholder 2">
            <a:extLst>
              <a:ext uri="{FF2B5EF4-FFF2-40B4-BE49-F238E27FC236}">
                <a16:creationId xmlns:a16="http://schemas.microsoft.com/office/drawing/2014/main" id="{DB12B999-A0E9-44C0-B45C-49C869E23372}"/>
              </a:ext>
            </a:extLst>
          </p:cNvPr>
          <p:cNvSpPr txBox="1">
            <a:spLocks/>
          </p:cNvSpPr>
          <p:nvPr/>
        </p:nvSpPr>
        <p:spPr>
          <a:xfrm>
            <a:off x="9756438" y="3065897"/>
            <a:ext cx="213076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Laura Damschroder, MS, MPH, Implementation Pathways, LLC </a:t>
            </a:r>
          </a:p>
        </p:txBody>
      </p:sp>
      <p:sp>
        <p:nvSpPr>
          <p:cNvPr id="26" name="Content Placeholder 2">
            <a:extLst>
              <a:ext uri="{FF2B5EF4-FFF2-40B4-BE49-F238E27FC236}">
                <a16:creationId xmlns:a16="http://schemas.microsoft.com/office/drawing/2014/main" id="{710F483D-B862-4FA7-950C-A6B93C849F88}"/>
              </a:ext>
            </a:extLst>
          </p:cNvPr>
          <p:cNvSpPr txBox="1">
            <a:spLocks/>
          </p:cNvSpPr>
          <p:nvPr/>
        </p:nvSpPr>
        <p:spPr>
          <a:xfrm>
            <a:off x="611842" y="5529192"/>
            <a:ext cx="2221891"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Rebecca Lengnick-Hall, PhD, MSW, MPA, Washington University in St. Louis </a:t>
            </a:r>
          </a:p>
        </p:txBody>
      </p:sp>
      <p:sp>
        <p:nvSpPr>
          <p:cNvPr id="31" name="Content Placeholder 2">
            <a:extLst>
              <a:ext uri="{FF2B5EF4-FFF2-40B4-BE49-F238E27FC236}">
                <a16:creationId xmlns:a16="http://schemas.microsoft.com/office/drawing/2014/main" id="{E32040A9-91D3-4943-A004-0F547EF4F07F}"/>
              </a:ext>
            </a:extLst>
          </p:cNvPr>
          <p:cNvSpPr txBox="1">
            <a:spLocks/>
          </p:cNvSpPr>
          <p:nvPr/>
        </p:nvSpPr>
        <p:spPr>
          <a:xfrm>
            <a:off x="5098774" y="5489224"/>
            <a:ext cx="1994452" cy="682378"/>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Lawrence Palinkas, PhD, MA, University of California San Diego</a:t>
            </a:r>
          </a:p>
        </p:txBody>
      </p:sp>
      <p:sp>
        <p:nvSpPr>
          <p:cNvPr id="32" name="Content Placeholder 2">
            <a:extLst>
              <a:ext uri="{FF2B5EF4-FFF2-40B4-BE49-F238E27FC236}">
                <a16:creationId xmlns:a16="http://schemas.microsoft.com/office/drawing/2014/main" id="{A75C1785-621C-44A5-B9C7-770F3AFCCDD4}"/>
              </a:ext>
            </a:extLst>
          </p:cNvPr>
          <p:cNvSpPr txBox="1">
            <a:spLocks/>
          </p:cNvSpPr>
          <p:nvPr/>
        </p:nvSpPr>
        <p:spPr>
          <a:xfrm>
            <a:off x="7498005" y="5530400"/>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Shari Rogal, MD, MPH University of Pittsburgh</a:t>
            </a:r>
          </a:p>
        </p:txBody>
      </p:sp>
      <p:sp>
        <p:nvSpPr>
          <p:cNvPr id="33" name="Content Placeholder 2">
            <a:extLst>
              <a:ext uri="{FF2B5EF4-FFF2-40B4-BE49-F238E27FC236}">
                <a16:creationId xmlns:a16="http://schemas.microsoft.com/office/drawing/2014/main" id="{18DA7189-B11B-40D5-992A-E382ACD46B0E}"/>
              </a:ext>
            </a:extLst>
          </p:cNvPr>
          <p:cNvSpPr txBox="1">
            <a:spLocks/>
          </p:cNvSpPr>
          <p:nvPr/>
        </p:nvSpPr>
        <p:spPr>
          <a:xfrm>
            <a:off x="9756438" y="5519549"/>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Praise Olatunde, MSPH</a:t>
            </a:r>
            <a:b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b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Stanford University</a:t>
            </a:r>
          </a:p>
        </p:txBody>
      </p:sp>
      <p:pic>
        <p:nvPicPr>
          <p:cNvPr id="5" name="Picture 4" descr="A person with braided hair smiling&#10;&#10;Description automatically generated">
            <a:extLst>
              <a:ext uri="{FF2B5EF4-FFF2-40B4-BE49-F238E27FC236}">
                <a16:creationId xmlns:a16="http://schemas.microsoft.com/office/drawing/2014/main" id="{68CB8118-CEC7-6CF6-4BBB-2833DB31B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3565" y="3933098"/>
            <a:ext cx="1603569" cy="1600200"/>
          </a:xfrm>
          <a:prstGeom prst="rect">
            <a:avLst/>
          </a:prstGeom>
        </p:spPr>
      </p:pic>
      <p:pic>
        <p:nvPicPr>
          <p:cNvPr id="9" name="Picture 8" descr="A close-up of a person smiling&#10;&#10;Description automatically generated">
            <a:extLst>
              <a:ext uri="{FF2B5EF4-FFF2-40B4-BE49-F238E27FC236}">
                <a16:creationId xmlns:a16="http://schemas.microsoft.com/office/drawing/2014/main" id="{1E5740BE-606C-40A5-3A0B-C86AD2BD0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850" y="1430907"/>
            <a:ext cx="1600200" cy="1600200"/>
          </a:xfrm>
          <a:prstGeom prst="rect">
            <a:avLst/>
          </a:prstGeom>
        </p:spPr>
      </p:pic>
      <p:pic>
        <p:nvPicPr>
          <p:cNvPr id="14" name="Picture 13" descr="A person with curly hair smiling&#10;&#10;Description automatically generated">
            <a:extLst>
              <a:ext uri="{FF2B5EF4-FFF2-40B4-BE49-F238E27FC236}">
                <a16:creationId xmlns:a16="http://schemas.microsoft.com/office/drawing/2014/main" id="{D703D546-99E4-420C-2C02-777180904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9897" y="1424854"/>
            <a:ext cx="1600198" cy="1600198"/>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6C5847C2-5D88-83E1-EE9B-3621DB1AE7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3922" y="1435373"/>
            <a:ext cx="1600199" cy="1600199"/>
          </a:xfrm>
          <a:prstGeom prst="rect">
            <a:avLst/>
          </a:prstGeom>
        </p:spPr>
      </p:pic>
      <p:pic>
        <p:nvPicPr>
          <p:cNvPr id="11" name="Picture 10" descr="A person wearing glasses and a black jacket&#10;&#10;Description automatically generated">
            <a:extLst>
              <a:ext uri="{FF2B5EF4-FFF2-40B4-BE49-F238E27FC236}">
                <a16:creationId xmlns:a16="http://schemas.microsoft.com/office/drawing/2014/main" id="{E0EBBC44-168B-8ED8-22D5-87E28D17D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3565" y="1435374"/>
            <a:ext cx="1600198" cy="1600198"/>
          </a:xfrm>
          <a:prstGeom prst="rect">
            <a:avLst/>
          </a:prstGeom>
        </p:spPr>
      </p:pic>
      <p:sp>
        <p:nvSpPr>
          <p:cNvPr id="12" name="Content Placeholder 2">
            <a:extLst>
              <a:ext uri="{FF2B5EF4-FFF2-40B4-BE49-F238E27FC236}">
                <a16:creationId xmlns:a16="http://schemas.microsoft.com/office/drawing/2014/main" id="{50D4DB39-18AB-A7E7-7CCF-1FB365C638DB}"/>
              </a:ext>
            </a:extLst>
          </p:cNvPr>
          <p:cNvSpPr txBox="1">
            <a:spLocks/>
          </p:cNvSpPr>
          <p:nvPr/>
        </p:nvSpPr>
        <p:spPr>
          <a:xfrm>
            <a:off x="3027489" y="5487485"/>
            <a:ext cx="1994452" cy="682378"/>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Brian Mittman, PhD Kaiser Permanente</a:t>
            </a:r>
          </a:p>
        </p:txBody>
      </p:sp>
      <p:pic>
        <p:nvPicPr>
          <p:cNvPr id="13" name="Picture 12" descr="A person in a suit and tie&#10;&#10;Description automatically generated">
            <a:extLst>
              <a:ext uri="{FF2B5EF4-FFF2-40B4-BE49-F238E27FC236}">
                <a16:creationId xmlns:a16="http://schemas.microsoft.com/office/drawing/2014/main" id="{1EC0E0D8-FF33-6793-1047-5F21FDACDD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217759" y="3889026"/>
            <a:ext cx="1600198" cy="1600198"/>
          </a:xfrm>
          <a:prstGeom prst="rect">
            <a:avLst/>
          </a:prstGeom>
        </p:spPr>
      </p:pic>
      <p:pic>
        <p:nvPicPr>
          <p:cNvPr id="15" name="Picture 14" descr="A person in a suit and tie&#10;&#10;Description automatically generated">
            <a:extLst>
              <a:ext uri="{FF2B5EF4-FFF2-40B4-BE49-F238E27FC236}">
                <a16:creationId xmlns:a16="http://schemas.microsoft.com/office/drawing/2014/main" id="{15858C8F-F15F-D3B6-FAD2-16CEC9F5DE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3922" y="3889026"/>
            <a:ext cx="1600199" cy="1600199"/>
          </a:xfrm>
          <a:prstGeom prst="rect">
            <a:avLst/>
          </a:prstGeom>
        </p:spPr>
      </p:pic>
      <p:pic>
        <p:nvPicPr>
          <p:cNvPr id="17" name="Picture 16" descr="A person smiling at camera&#10;&#10;Description automatically generated">
            <a:extLst>
              <a:ext uri="{FF2B5EF4-FFF2-40B4-BE49-F238E27FC236}">
                <a16:creationId xmlns:a16="http://schemas.microsoft.com/office/drawing/2014/main" id="{CB7FA227-ACDD-B587-585D-21DDB0ED19B7}"/>
              </a:ext>
            </a:extLst>
          </p:cNvPr>
          <p:cNvPicPr>
            <a:picLocks noChangeAspect="1"/>
          </p:cNvPicPr>
          <p:nvPr/>
        </p:nvPicPr>
        <p:blipFill rotWithShape="1">
          <a:blip r:embed="rId10">
            <a:extLst>
              <a:ext uri="{28A0092B-C50C-407E-A947-70E740481C1C}">
                <a14:useLocalDpi xmlns:a14="http://schemas.microsoft.com/office/drawing/2010/main" val="0"/>
              </a:ext>
            </a:extLst>
          </a:blip>
          <a:srcRect t="-859" b="29266"/>
          <a:stretch/>
        </p:blipFill>
        <p:spPr>
          <a:xfrm>
            <a:off x="938850" y="3889026"/>
            <a:ext cx="1600198" cy="1579342"/>
          </a:xfrm>
          <a:prstGeom prst="rect">
            <a:avLst/>
          </a:prstGeom>
        </p:spPr>
      </p:pic>
      <p:pic>
        <p:nvPicPr>
          <p:cNvPr id="25" name="Picture 24" descr="A close-up of a person smiling&#10;&#10;Description automatically generated">
            <a:extLst>
              <a:ext uri="{FF2B5EF4-FFF2-40B4-BE49-F238E27FC236}">
                <a16:creationId xmlns:a16="http://schemas.microsoft.com/office/drawing/2014/main" id="{0DA94544-28D2-5995-8BE9-95400F97A915}"/>
              </a:ext>
            </a:extLst>
          </p:cNvPr>
          <p:cNvPicPr>
            <a:picLocks noChangeAspect="1"/>
          </p:cNvPicPr>
          <p:nvPr/>
        </p:nvPicPr>
        <p:blipFill rotWithShape="1">
          <a:blip r:embed="rId11">
            <a:extLst>
              <a:ext uri="{28A0092B-C50C-407E-A947-70E740481C1C}">
                <a14:useLocalDpi xmlns:a14="http://schemas.microsoft.com/office/drawing/2010/main" val="0"/>
              </a:ext>
            </a:extLst>
          </a:blip>
          <a:srcRect t="6857" r="-5344" b="20603"/>
          <a:stretch/>
        </p:blipFill>
        <p:spPr>
          <a:xfrm>
            <a:off x="7652375" y="3889026"/>
            <a:ext cx="1685711" cy="1600197"/>
          </a:xfrm>
          <a:prstGeom prst="rect">
            <a:avLst/>
          </a:prstGeom>
        </p:spPr>
      </p:pic>
      <p:pic>
        <p:nvPicPr>
          <p:cNvPr id="28" name="Picture 27" descr="A close-up of a person smiling&#10;&#10;Description automatically generated">
            <a:extLst>
              <a:ext uri="{FF2B5EF4-FFF2-40B4-BE49-F238E27FC236}">
                <a16:creationId xmlns:a16="http://schemas.microsoft.com/office/drawing/2014/main" id="{13426284-2AA3-21B8-DC5F-F21952B501C1}"/>
              </a:ext>
            </a:extLst>
          </p:cNvPr>
          <p:cNvPicPr>
            <a:picLocks noChangeAspect="1"/>
          </p:cNvPicPr>
          <p:nvPr/>
        </p:nvPicPr>
        <p:blipFill rotWithShape="1">
          <a:blip r:embed="rId12">
            <a:extLst>
              <a:ext uri="{28A0092B-C50C-407E-A947-70E740481C1C}">
                <a14:useLocalDpi xmlns:a14="http://schemas.microsoft.com/office/drawing/2010/main" val="0"/>
              </a:ext>
            </a:extLst>
          </a:blip>
          <a:srcRect b="27390"/>
          <a:stretch/>
        </p:blipFill>
        <p:spPr>
          <a:xfrm>
            <a:off x="7695132" y="1435375"/>
            <a:ext cx="1600198" cy="1600197"/>
          </a:xfrm>
          <a:prstGeom prst="rect">
            <a:avLst/>
          </a:prstGeom>
        </p:spPr>
      </p:pic>
      <p:sp>
        <p:nvSpPr>
          <p:cNvPr id="4" name="TextBox 3">
            <a:extLst>
              <a:ext uri="{FF2B5EF4-FFF2-40B4-BE49-F238E27FC236}">
                <a16:creationId xmlns:a16="http://schemas.microsoft.com/office/drawing/2014/main" id="{455535CD-A2CD-E66F-7E63-E1E031026C2C}"/>
              </a:ext>
            </a:extLst>
          </p:cNvPr>
          <p:cNvSpPr txBox="1"/>
          <p:nvPr/>
        </p:nvSpPr>
        <p:spPr>
          <a:xfrm>
            <a:off x="611842" y="6192370"/>
            <a:ext cx="84357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ndara"/>
                <a:ea typeface="+mn-ea"/>
                <a:cs typeface="+mn-cs"/>
              </a:rPr>
              <a:t>This work was supported by the NIH National Institute on Drug Abuse through P50D054072, and by the NIH National Institute on Drug Abuse through the Helping to End Addiction Long-term® Initiative, or NIH HEAL Initiative® as part of the HEAL Data2Action Program under grant number U2CDA057717. </a:t>
            </a:r>
            <a:endParaRPr kumimoji="0" lang="en-US" sz="1200" b="0" i="0" u="none" strike="noStrike" kern="1200" cap="none" spc="0" normalizeH="0" baseline="0" noProof="0" dirty="0">
              <a:ln>
                <a:noFill/>
              </a:ln>
              <a:solidFill>
                <a:prstClr val="black"/>
              </a:solidFill>
              <a:effectLst/>
              <a:uLnTx/>
              <a:uFillTx/>
              <a:latin typeface="Source Sans Pro"/>
              <a:ea typeface="+mn-ea"/>
              <a:cs typeface="+mn-cs"/>
            </a:endParaRPr>
          </a:p>
        </p:txBody>
      </p:sp>
    </p:spTree>
    <p:extLst>
      <p:ext uri="{BB962C8B-B14F-4D97-AF65-F5344CB8AC3E}">
        <p14:creationId xmlns:p14="http://schemas.microsoft.com/office/powerpoint/2010/main" val="3676533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Contextual Determinants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401176"/>
            <a:ext cx="6429375" cy="5258415"/>
          </a:xfrm>
        </p:spPr>
        <p:txBody>
          <a:bodyPr anchor="ctr">
            <a:normAutofit/>
          </a:bodyPr>
          <a:lstStyle/>
          <a:p>
            <a:r>
              <a:rPr lang="en-US" sz="3600" dirty="0">
                <a:latin typeface="Candara"/>
              </a:rPr>
              <a:t>Factors that affect the implementation and sustainment of evidence-based practices and innovative solutions</a:t>
            </a:r>
          </a:p>
          <a:p>
            <a:r>
              <a:rPr lang="en-US" sz="3600" dirty="0">
                <a:latin typeface="Candara"/>
              </a:rPr>
              <a:t>May be conceptualized as barriers and facilitators</a:t>
            </a:r>
          </a:p>
          <a:p>
            <a:r>
              <a:rPr lang="en-US" sz="3600" dirty="0">
                <a:latin typeface="Candara"/>
              </a:rPr>
              <a:t>Multi-leveled and dynamic</a:t>
            </a:r>
          </a:p>
          <a:p>
            <a:pPr marL="0" indent="0">
              <a:buNone/>
            </a:pPr>
            <a:endParaRPr lang="en-US" sz="3600" dirty="0">
              <a:latin typeface="Candara"/>
            </a:endParaRPr>
          </a:p>
        </p:txBody>
      </p:sp>
      <p:pic>
        <p:nvPicPr>
          <p:cNvPr id="5" name="Picture 4">
            <a:extLst>
              <a:ext uri="{FF2B5EF4-FFF2-40B4-BE49-F238E27FC236}">
                <a16:creationId xmlns:a16="http://schemas.microsoft.com/office/drawing/2014/main" id="{06919E71-9C06-4FC4-ACDE-9C7AA7D6F319}"/>
              </a:ext>
            </a:extLst>
          </p:cNvPr>
          <p:cNvPicPr>
            <a:picLocks noChangeAspect="1"/>
          </p:cNvPicPr>
          <p:nvPr/>
        </p:nvPicPr>
        <p:blipFill>
          <a:blip r:embed="rId2"/>
          <a:stretch>
            <a:fillRect/>
          </a:stretch>
        </p:blipFill>
        <p:spPr>
          <a:xfrm>
            <a:off x="7446089" y="1401176"/>
            <a:ext cx="4382785" cy="4377182"/>
          </a:xfrm>
          <a:prstGeom prst="rect">
            <a:avLst/>
          </a:prstGeom>
        </p:spPr>
      </p:pic>
    </p:spTree>
    <p:extLst>
      <p:ext uri="{BB962C8B-B14F-4D97-AF65-F5344CB8AC3E}">
        <p14:creationId xmlns:p14="http://schemas.microsoft.com/office/powerpoint/2010/main" val="2006084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normAutofit/>
          </a:bodyPr>
          <a:lstStyle/>
          <a:p>
            <a:r>
              <a:rPr lang="en-US" dirty="0">
                <a:latin typeface="Candara" panose="020E0502030303020204" pitchFamily="34" charset="0"/>
              </a:rPr>
              <a:t>Why does context matter?</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401177"/>
            <a:ext cx="9821517" cy="4711388"/>
          </a:xfrm>
        </p:spPr>
        <p:txBody>
          <a:bodyPr vert="horz" lIns="91440" tIns="45720" rIns="91440" bIns="45720" rtlCol="0" anchor="t">
            <a:noAutofit/>
          </a:bodyPr>
          <a:lstStyle/>
          <a:p>
            <a:r>
              <a:rPr lang="en-US" sz="3600" dirty="0">
                <a:latin typeface="Candara"/>
              </a:rPr>
              <a:t>Context shapes the intervention's implementation, delivery, and sustainment </a:t>
            </a:r>
            <a:endParaRPr lang="en-US" sz="3600">
              <a:latin typeface="Candara"/>
            </a:endParaRPr>
          </a:p>
          <a:p>
            <a:r>
              <a:rPr lang="en-US" sz="3600" dirty="0">
                <a:latin typeface="Candara"/>
              </a:rPr>
              <a:t>Guides selection of implementation strategies to successfully increase the intervention's reach, adoption, maintenance, and sustainability </a:t>
            </a:r>
          </a:p>
        </p:txBody>
      </p:sp>
    </p:spTree>
    <p:extLst>
      <p:ext uri="{BB962C8B-B14F-4D97-AF65-F5344CB8AC3E}">
        <p14:creationId xmlns:p14="http://schemas.microsoft.com/office/powerpoint/2010/main" val="584986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430458"/>
            <a:ext cx="10515600" cy="787400"/>
          </a:xfrm>
        </p:spPr>
        <p:txBody>
          <a:bodyPr anchor="t">
            <a:normAutofit/>
          </a:bodyPr>
          <a:lstStyle/>
          <a:p>
            <a:r>
              <a:rPr lang="en-US" dirty="0">
                <a:latin typeface="Candara" panose="020E0502030303020204" pitchFamily="34" charset="0"/>
              </a:rPr>
              <a:t>What has been done before?</a:t>
            </a:r>
          </a:p>
        </p:txBody>
      </p:sp>
      <p:graphicFrame>
        <p:nvGraphicFramePr>
          <p:cNvPr id="5" name="Content Placeholder 2">
            <a:extLst>
              <a:ext uri="{FF2B5EF4-FFF2-40B4-BE49-F238E27FC236}">
                <a16:creationId xmlns:a16="http://schemas.microsoft.com/office/drawing/2014/main" id="{3DC9C738-B25C-620E-1C36-8F686D979D05}"/>
              </a:ext>
            </a:extLst>
          </p:cNvPr>
          <p:cNvGraphicFramePr>
            <a:graphicFrameLocks noGrp="1"/>
          </p:cNvGraphicFramePr>
          <p:nvPr>
            <p:ph idx="1"/>
          </p:nvPr>
        </p:nvGraphicFramePr>
        <p:xfrm>
          <a:off x="838200" y="1401176"/>
          <a:ext cx="10515600" cy="45662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2932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Purpose</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2410826"/>
            <a:ext cx="9258300" cy="2332624"/>
          </a:xfrm>
          <a:gradFill flip="none" rotWithShape="1">
            <a:gsLst>
              <a:gs pos="0">
                <a:srgbClr val="FEC51D">
                  <a:tint val="66000"/>
                  <a:satMod val="160000"/>
                </a:srgbClr>
              </a:gs>
              <a:gs pos="50000">
                <a:srgbClr val="FEC51D">
                  <a:tint val="44500"/>
                  <a:satMod val="160000"/>
                </a:srgbClr>
              </a:gs>
              <a:gs pos="100000">
                <a:srgbClr val="FEC51D">
                  <a:tint val="23500"/>
                  <a:satMod val="160000"/>
                </a:srgbClr>
              </a:gs>
            </a:gsLst>
            <a:lin ang="2700000" scaled="1"/>
            <a:tileRect/>
          </a:gradFill>
        </p:spPr>
        <p:txBody>
          <a:bodyPr>
            <a:noAutofit/>
          </a:bodyPr>
          <a:lstStyle/>
          <a:p>
            <a:pPr marL="0" indent="0">
              <a:buNone/>
            </a:pPr>
            <a:r>
              <a:rPr lang="en-US" sz="4000" dirty="0">
                <a:latin typeface="Candara" panose="020E0502030303020204" pitchFamily="34" charset="0"/>
              </a:rPr>
              <a:t>To develop a </a:t>
            </a:r>
            <a:r>
              <a:rPr lang="en-US" sz="4000" b="1" dirty="0">
                <a:latin typeface="Candara" panose="020E0502030303020204" pitchFamily="34" charset="0"/>
              </a:rPr>
              <a:t>pragmatic, user-friendly </a:t>
            </a:r>
            <a:r>
              <a:rPr lang="en-US" sz="4000" dirty="0">
                <a:latin typeface="Candara" panose="020E0502030303020204" pitchFamily="34" charset="0"/>
              </a:rPr>
              <a:t>guide which identifies the contextual determinants that influence the implementation of a chosen intervention</a:t>
            </a:r>
          </a:p>
        </p:txBody>
      </p:sp>
    </p:spTree>
    <p:extLst>
      <p:ext uri="{BB962C8B-B14F-4D97-AF65-F5344CB8AC3E}">
        <p14:creationId xmlns:p14="http://schemas.microsoft.com/office/powerpoint/2010/main" val="2011869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430458"/>
            <a:ext cx="10515600" cy="787400"/>
          </a:xfrm>
        </p:spPr>
        <p:txBody>
          <a:bodyPr anchor="t">
            <a:normAutofit/>
          </a:bodyPr>
          <a:lstStyle/>
          <a:p>
            <a:r>
              <a:rPr lang="en-US" dirty="0">
                <a:latin typeface="Candara" panose="020E0502030303020204" pitchFamily="34" charset="0"/>
              </a:rPr>
              <a:t>Methods</a:t>
            </a:r>
          </a:p>
        </p:txBody>
      </p:sp>
      <p:grpSp>
        <p:nvGrpSpPr>
          <p:cNvPr id="37" name="Group 36"/>
          <p:cNvGrpSpPr/>
          <p:nvPr/>
        </p:nvGrpSpPr>
        <p:grpSpPr>
          <a:xfrm>
            <a:off x="838200" y="2580272"/>
            <a:ext cx="10503358" cy="2158706"/>
            <a:chOff x="844052" y="2751722"/>
            <a:chExt cx="10503358" cy="2158706"/>
          </a:xfrm>
        </p:grpSpPr>
        <p:sp>
          <p:nvSpPr>
            <p:cNvPr id="21" name="Freeform 20"/>
            <p:cNvSpPr/>
            <p:nvPr/>
          </p:nvSpPr>
          <p:spPr>
            <a:xfrm rot="16200000">
              <a:off x="786482" y="2809297"/>
              <a:ext cx="2158700" cy="2043559"/>
            </a:xfrm>
            <a:custGeom>
              <a:avLst/>
              <a:gdLst>
                <a:gd name="connsiteX0" fmla="*/ 0 w 2043558"/>
                <a:gd name="connsiteY0" fmla="*/ 102178 h 2452270"/>
                <a:gd name="connsiteX1" fmla="*/ 102178 w 2043558"/>
                <a:gd name="connsiteY1" fmla="*/ 0 h 2452270"/>
                <a:gd name="connsiteX2" fmla="*/ 1941380 w 2043558"/>
                <a:gd name="connsiteY2" fmla="*/ 0 h 2452270"/>
                <a:gd name="connsiteX3" fmla="*/ 2043558 w 2043558"/>
                <a:gd name="connsiteY3" fmla="*/ 102178 h 2452270"/>
                <a:gd name="connsiteX4" fmla="*/ 2043558 w 2043558"/>
                <a:gd name="connsiteY4" fmla="*/ 2350092 h 2452270"/>
                <a:gd name="connsiteX5" fmla="*/ 1941380 w 2043558"/>
                <a:gd name="connsiteY5" fmla="*/ 2452270 h 2452270"/>
                <a:gd name="connsiteX6" fmla="*/ 102178 w 2043558"/>
                <a:gd name="connsiteY6" fmla="*/ 2452270 h 2452270"/>
                <a:gd name="connsiteX7" fmla="*/ 0 w 2043558"/>
                <a:gd name="connsiteY7" fmla="*/ 2350092 h 2452270"/>
                <a:gd name="connsiteX8" fmla="*/ 0 w 2043558"/>
                <a:gd name="connsiteY8" fmla="*/ 102178 h 24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58" h="2452270">
                  <a:moveTo>
                    <a:pt x="1958409" y="1"/>
                  </a:moveTo>
                  <a:cubicBezTo>
                    <a:pt x="2005435" y="1"/>
                    <a:pt x="2043558" y="54897"/>
                    <a:pt x="2043558" y="122614"/>
                  </a:cubicBezTo>
                  <a:lnTo>
                    <a:pt x="2043558" y="2329656"/>
                  </a:lnTo>
                  <a:cubicBezTo>
                    <a:pt x="2043558" y="2397373"/>
                    <a:pt x="2005435" y="2452269"/>
                    <a:pt x="1958409" y="2452269"/>
                  </a:cubicBezTo>
                  <a:lnTo>
                    <a:pt x="85149" y="2452269"/>
                  </a:lnTo>
                  <a:cubicBezTo>
                    <a:pt x="38123" y="2452269"/>
                    <a:pt x="0" y="2397373"/>
                    <a:pt x="0" y="2329656"/>
                  </a:cubicBezTo>
                  <a:lnTo>
                    <a:pt x="0" y="122614"/>
                  </a:lnTo>
                  <a:cubicBezTo>
                    <a:pt x="0" y="54897"/>
                    <a:pt x="38123" y="1"/>
                    <a:pt x="85149" y="1"/>
                  </a:cubicBezTo>
                  <a:lnTo>
                    <a:pt x="1958409" y="1"/>
                  </a:lnTo>
                  <a:close/>
                </a:path>
              </a:pathLst>
            </a:custGeom>
            <a:solidFill>
              <a:srgbClr val="4B91ED"/>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vert" wrap="square" lIns="441407" tIns="24005" rIns="31116" bIns="1634845" numCol="1" spcCol="1270" anchor="ctr" anchorCtr="1">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22" name="Freeform 21"/>
            <p:cNvSpPr/>
            <p:nvPr/>
          </p:nvSpPr>
          <p:spPr>
            <a:xfrm rot="16200000">
              <a:off x="2901563" y="2809297"/>
              <a:ext cx="2158703" cy="2043559"/>
            </a:xfrm>
            <a:custGeom>
              <a:avLst/>
              <a:gdLst>
                <a:gd name="connsiteX0" fmla="*/ 0 w 2043558"/>
                <a:gd name="connsiteY0" fmla="*/ 102178 h 2452270"/>
                <a:gd name="connsiteX1" fmla="*/ 102178 w 2043558"/>
                <a:gd name="connsiteY1" fmla="*/ 0 h 2452270"/>
                <a:gd name="connsiteX2" fmla="*/ 1941380 w 2043558"/>
                <a:gd name="connsiteY2" fmla="*/ 0 h 2452270"/>
                <a:gd name="connsiteX3" fmla="*/ 2043558 w 2043558"/>
                <a:gd name="connsiteY3" fmla="*/ 102178 h 2452270"/>
                <a:gd name="connsiteX4" fmla="*/ 2043558 w 2043558"/>
                <a:gd name="connsiteY4" fmla="*/ 2350092 h 2452270"/>
                <a:gd name="connsiteX5" fmla="*/ 1941380 w 2043558"/>
                <a:gd name="connsiteY5" fmla="*/ 2452270 h 2452270"/>
                <a:gd name="connsiteX6" fmla="*/ 102178 w 2043558"/>
                <a:gd name="connsiteY6" fmla="*/ 2452270 h 2452270"/>
                <a:gd name="connsiteX7" fmla="*/ 0 w 2043558"/>
                <a:gd name="connsiteY7" fmla="*/ 2350092 h 2452270"/>
                <a:gd name="connsiteX8" fmla="*/ 0 w 2043558"/>
                <a:gd name="connsiteY8" fmla="*/ 102178 h 24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58" h="2452270">
                  <a:moveTo>
                    <a:pt x="1958409" y="1"/>
                  </a:moveTo>
                  <a:cubicBezTo>
                    <a:pt x="2005435" y="1"/>
                    <a:pt x="2043558" y="54897"/>
                    <a:pt x="2043558" y="122614"/>
                  </a:cubicBezTo>
                  <a:lnTo>
                    <a:pt x="2043558" y="2329656"/>
                  </a:lnTo>
                  <a:cubicBezTo>
                    <a:pt x="2043558" y="2397373"/>
                    <a:pt x="2005435" y="2452269"/>
                    <a:pt x="1958409" y="2452269"/>
                  </a:cubicBezTo>
                  <a:lnTo>
                    <a:pt x="85149" y="2452269"/>
                  </a:lnTo>
                  <a:cubicBezTo>
                    <a:pt x="38123" y="2452269"/>
                    <a:pt x="0" y="2397373"/>
                    <a:pt x="0" y="2329656"/>
                  </a:cubicBezTo>
                  <a:lnTo>
                    <a:pt x="0" y="122614"/>
                  </a:lnTo>
                  <a:cubicBezTo>
                    <a:pt x="0" y="54897"/>
                    <a:pt x="38123" y="1"/>
                    <a:pt x="85149" y="1"/>
                  </a:cubicBezTo>
                  <a:lnTo>
                    <a:pt x="1958409" y="1"/>
                  </a:lnTo>
                  <a:close/>
                </a:path>
              </a:pathLst>
            </a:custGeom>
            <a:solidFill>
              <a:srgbClr val="FEC51D"/>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41408" tIns="24004" rIns="31115" bIns="1634846" numCol="1" spcCol="1270" anchor="t" anchorCtr="0">
              <a:noAutofit/>
            </a:bodyPr>
            <a:lstStyle/>
            <a:p>
              <a:pPr marL="0" marR="0" lvl="0" indent="0" algn="r" defTabSz="311150" rtl="0" eaLnBrk="1" fontAlgn="auto" latinLnBrk="0" hangingPunct="1">
                <a:lnSpc>
                  <a:spcPct val="90000"/>
                </a:lnSpc>
                <a:spcBef>
                  <a:spcPct val="0"/>
                </a:spcBef>
                <a:spcAft>
                  <a:spcPct val="3500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23" name="Flowchart: Extract 22"/>
            <p:cNvSpPr/>
            <p:nvPr/>
          </p:nvSpPr>
          <p:spPr>
            <a:xfrm rot="5400000">
              <a:off x="2789199" y="4406699"/>
              <a:ext cx="360309" cy="306533"/>
            </a:xfrm>
            <a:prstGeom prst="flowChartExtract">
              <a:avLst/>
            </a:prstGeom>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Source Sans Pro"/>
                <a:ea typeface="+mn-ea"/>
                <a:cs typeface="+mn-cs"/>
              </a:endParaRPr>
            </a:p>
          </p:txBody>
        </p:sp>
        <p:sp>
          <p:nvSpPr>
            <p:cNvPr id="24" name="Freeform 23"/>
            <p:cNvSpPr/>
            <p:nvPr/>
          </p:nvSpPr>
          <p:spPr>
            <a:xfrm rot="16200000">
              <a:off x="5016648" y="2809296"/>
              <a:ext cx="2158703" cy="2043559"/>
            </a:xfrm>
            <a:custGeom>
              <a:avLst/>
              <a:gdLst>
                <a:gd name="connsiteX0" fmla="*/ 0 w 2043558"/>
                <a:gd name="connsiteY0" fmla="*/ 102178 h 2452270"/>
                <a:gd name="connsiteX1" fmla="*/ 102178 w 2043558"/>
                <a:gd name="connsiteY1" fmla="*/ 0 h 2452270"/>
                <a:gd name="connsiteX2" fmla="*/ 1941380 w 2043558"/>
                <a:gd name="connsiteY2" fmla="*/ 0 h 2452270"/>
                <a:gd name="connsiteX3" fmla="*/ 2043558 w 2043558"/>
                <a:gd name="connsiteY3" fmla="*/ 102178 h 2452270"/>
                <a:gd name="connsiteX4" fmla="*/ 2043558 w 2043558"/>
                <a:gd name="connsiteY4" fmla="*/ 2350092 h 2452270"/>
                <a:gd name="connsiteX5" fmla="*/ 1941380 w 2043558"/>
                <a:gd name="connsiteY5" fmla="*/ 2452270 h 2452270"/>
                <a:gd name="connsiteX6" fmla="*/ 102178 w 2043558"/>
                <a:gd name="connsiteY6" fmla="*/ 2452270 h 2452270"/>
                <a:gd name="connsiteX7" fmla="*/ 0 w 2043558"/>
                <a:gd name="connsiteY7" fmla="*/ 2350092 h 2452270"/>
                <a:gd name="connsiteX8" fmla="*/ 0 w 2043558"/>
                <a:gd name="connsiteY8" fmla="*/ 102178 h 24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58" h="2452270">
                  <a:moveTo>
                    <a:pt x="1958409" y="1"/>
                  </a:moveTo>
                  <a:cubicBezTo>
                    <a:pt x="2005435" y="1"/>
                    <a:pt x="2043558" y="54897"/>
                    <a:pt x="2043558" y="122614"/>
                  </a:cubicBezTo>
                  <a:lnTo>
                    <a:pt x="2043558" y="2329656"/>
                  </a:lnTo>
                  <a:cubicBezTo>
                    <a:pt x="2043558" y="2397373"/>
                    <a:pt x="2005435" y="2452269"/>
                    <a:pt x="1958409" y="2452269"/>
                  </a:cubicBezTo>
                  <a:lnTo>
                    <a:pt x="85149" y="2452269"/>
                  </a:lnTo>
                  <a:cubicBezTo>
                    <a:pt x="38123" y="2452269"/>
                    <a:pt x="0" y="2397373"/>
                    <a:pt x="0" y="2329656"/>
                  </a:cubicBezTo>
                  <a:lnTo>
                    <a:pt x="0" y="122614"/>
                  </a:lnTo>
                  <a:cubicBezTo>
                    <a:pt x="0" y="54897"/>
                    <a:pt x="38123" y="1"/>
                    <a:pt x="85149" y="1"/>
                  </a:cubicBezTo>
                  <a:lnTo>
                    <a:pt x="1958409" y="1"/>
                  </a:lnTo>
                  <a:close/>
                </a:path>
              </a:pathLst>
            </a:custGeom>
            <a:solidFill>
              <a:srgbClr val="E71D36"/>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41407" tIns="24003" rIns="31115" bIns="1634847" numCol="1" spcCol="1270" anchor="t" anchorCtr="0">
              <a:noAutofit/>
            </a:bodyPr>
            <a:lstStyle/>
            <a:p>
              <a:pPr marL="0" marR="0" lvl="0" indent="0" algn="r" defTabSz="311150" rtl="0" eaLnBrk="1" fontAlgn="auto" latinLnBrk="0" hangingPunct="1">
                <a:lnSpc>
                  <a:spcPct val="90000"/>
                </a:lnSpc>
                <a:spcBef>
                  <a:spcPct val="0"/>
                </a:spcBef>
                <a:spcAft>
                  <a:spcPct val="3500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25" name="Flowchart: Extract 24"/>
            <p:cNvSpPr/>
            <p:nvPr/>
          </p:nvSpPr>
          <p:spPr>
            <a:xfrm rot="5400000">
              <a:off x="4904283" y="4406699"/>
              <a:ext cx="360309" cy="306533"/>
            </a:xfrm>
            <a:prstGeom prst="flowChartExtract">
              <a:avLst/>
            </a:prstGeom>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Source Sans Pro"/>
                <a:ea typeface="+mn-ea"/>
                <a:cs typeface="+mn-cs"/>
              </a:endParaRPr>
            </a:p>
          </p:txBody>
        </p:sp>
        <p:sp>
          <p:nvSpPr>
            <p:cNvPr id="28" name="Freeform 27"/>
            <p:cNvSpPr/>
            <p:nvPr/>
          </p:nvSpPr>
          <p:spPr>
            <a:xfrm rot="16200000">
              <a:off x="7131728" y="2809296"/>
              <a:ext cx="2158705" cy="2043558"/>
            </a:xfrm>
            <a:custGeom>
              <a:avLst/>
              <a:gdLst>
                <a:gd name="connsiteX0" fmla="*/ 0 w 2043558"/>
                <a:gd name="connsiteY0" fmla="*/ 102178 h 2452270"/>
                <a:gd name="connsiteX1" fmla="*/ 102178 w 2043558"/>
                <a:gd name="connsiteY1" fmla="*/ 0 h 2452270"/>
                <a:gd name="connsiteX2" fmla="*/ 1941380 w 2043558"/>
                <a:gd name="connsiteY2" fmla="*/ 0 h 2452270"/>
                <a:gd name="connsiteX3" fmla="*/ 2043558 w 2043558"/>
                <a:gd name="connsiteY3" fmla="*/ 102178 h 2452270"/>
                <a:gd name="connsiteX4" fmla="*/ 2043558 w 2043558"/>
                <a:gd name="connsiteY4" fmla="*/ 2350092 h 2452270"/>
                <a:gd name="connsiteX5" fmla="*/ 1941380 w 2043558"/>
                <a:gd name="connsiteY5" fmla="*/ 2452270 h 2452270"/>
                <a:gd name="connsiteX6" fmla="*/ 102178 w 2043558"/>
                <a:gd name="connsiteY6" fmla="*/ 2452270 h 2452270"/>
                <a:gd name="connsiteX7" fmla="*/ 0 w 2043558"/>
                <a:gd name="connsiteY7" fmla="*/ 2350092 h 2452270"/>
                <a:gd name="connsiteX8" fmla="*/ 0 w 2043558"/>
                <a:gd name="connsiteY8" fmla="*/ 102178 h 24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58" h="2452270">
                  <a:moveTo>
                    <a:pt x="1958409" y="1"/>
                  </a:moveTo>
                  <a:cubicBezTo>
                    <a:pt x="2005435" y="1"/>
                    <a:pt x="2043558" y="54897"/>
                    <a:pt x="2043558" y="122614"/>
                  </a:cubicBezTo>
                  <a:lnTo>
                    <a:pt x="2043558" y="2329656"/>
                  </a:lnTo>
                  <a:cubicBezTo>
                    <a:pt x="2043558" y="2397373"/>
                    <a:pt x="2005435" y="2452269"/>
                    <a:pt x="1958409" y="2452269"/>
                  </a:cubicBezTo>
                  <a:lnTo>
                    <a:pt x="85149" y="2452269"/>
                  </a:lnTo>
                  <a:cubicBezTo>
                    <a:pt x="38123" y="2452269"/>
                    <a:pt x="0" y="2397373"/>
                    <a:pt x="0" y="2329656"/>
                  </a:cubicBezTo>
                  <a:lnTo>
                    <a:pt x="0" y="122614"/>
                  </a:lnTo>
                  <a:cubicBezTo>
                    <a:pt x="0" y="54897"/>
                    <a:pt x="38123" y="1"/>
                    <a:pt x="85149" y="1"/>
                  </a:cubicBezTo>
                  <a:lnTo>
                    <a:pt x="1958409" y="1"/>
                  </a:lnTo>
                  <a:close/>
                </a:path>
              </a:pathLst>
            </a:custGeom>
            <a:solidFill>
              <a:srgbClr val="000064"/>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41408" tIns="24003" rIns="31114" bIns="1634846" numCol="1" spcCol="1270" anchor="t" anchorCtr="0">
              <a:noAutofit/>
            </a:bodyPr>
            <a:lstStyle/>
            <a:p>
              <a:pPr marL="0" marR="0" lvl="0" indent="0" algn="r" defTabSz="311150" rtl="0" eaLnBrk="1" fontAlgn="auto" latinLnBrk="0" hangingPunct="1">
                <a:lnSpc>
                  <a:spcPct val="90000"/>
                </a:lnSpc>
                <a:spcBef>
                  <a:spcPct val="0"/>
                </a:spcBef>
                <a:spcAft>
                  <a:spcPct val="3500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30" name="TextBox 29"/>
            <p:cNvSpPr txBox="1"/>
            <p:nvPr/>
          </p:nvSpPr>
          <p:spPr>
            <a:xfrm>
              <a:off x="893514" y="3332042"/>
              <a:ext cx="1873112" cy="1172629"/>
            </a:xfrm>
            <a:prstGeom prst="rect">
              <a:avLst/>
            </a:prstGeom>
            <a:noFill/>
          </p:spPr>
          <p:txBody>
            <a:bodyPr wrap="square" lIns="91440" tIns="45720" rIns="91440" bIns="45720" rtlCol="0" anchor="ctr">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ndara"/>
                  <a:ea typeface="+mn-ea"/>
                  <a:cs typeface="+mn-cs"/>
                </a:rPr>
                <a:t>Identified a team of experts</a:t>
              </a:r>
            </a:p>
          </p:txBody>
        </p:sp>
        <p:sp>
          <p:nvSpPr>
            <p:cNvPr id="31" name="TextBox 30"/>
            <p:cNvSpPr txBox="1"/>
            <p:nvPr/>
          </p:nvSpPr>
          <p:spPr>
            <a:xfrm>
              <a:off x="3044358" y="3424810"/>
              <a:ext cx="1873112" cy="812530"/>
            </a:xfrm>
            <a:prstGeom prst="rect">
              <a:avLst/>
            </a:prstGeom>
            <a:noFill/>
          </p:spPr>
          <p:txBody>
            <a:bodyPr wrap="square" lIns="91440" tIns="45720" rIns="91440" bIns="45720" rtlCol="0" anchor="ctr">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ndara"/>
                  <a:ea typeface="+mn-ea"/>
                  <a:cs typeface="+mn-cs"/>
                </a:rPr>
                <a:t>Co-chair leadership</a:t>
              </a:r>
            </a:p>
          </p:txBody>
        </p:sp>
        <p:sp>
          <p:nvSpPr>
            <p:cNvPr id="32" name="TextBox 31"/>
            <p:cNvSpPr txBox="1"/>
            <p:nvPr/>
          </p:nvSpPr>
          <p:spPr>
            <a:xfrm>
              <a:off x="5188553" y="3428131"/>
              <a:ext cx="1873112" cy="1172629"/>
            </a:xfrm>
            <a:prstGeom prst="rect">
              <a:avLst/>
            </a:prstGeom>
            <a:noFill/>
          </p:spPr>
          <p:txBody>
            <a:bodyPr wrap="square" rtlCol="0" anchor="ctr">
              <a:spAutoFit/>
            </a:bodyPr>
            <a:lstStyle/>
            <a:p>
              <a:pPr marL="0" marR="0" lvl="0" indent="0" algn="ctr" defTabSz="31115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Group meetings</a:t>
              </a:r>
            </a:p>
            <a:p>
              <a:pPr marL="0" marR="0" lvl="0" indent="0" algn="ctr" defTabSz="311150" rtl="0" eaLnBrk="1" fontAlgn="auto" latinLnBrk="0" hangingPunct="1">
                <a:lnSpc>
                  <a:spcPct val="90000"/>
                </a:lnSpc>
                <a:spcBef>
                  <a:spcPct val="0"/>
                </a:spcBef>
                <a:spcAft>
                  <a:spcPts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33" name="TextBox 32"/>
            <p:cNvSpPr txBox="1"/>
            <p:nvPr/>
          </p:nvSpPr>
          <p:spPr>
            <a:xfrm>
              <a:off x="7193847" y="3425992"/>
              <a:ext cx="2043558" cy="812530"/>
            </a:xfrm>
            <a:prstGeom prst="rect">
              <a:avLst/>
            </a:prstGeom>
            <a:noFill/>
          </p:spPr>
          <p:txBody>
            <a:bodyPr wrap="square" lIns="0" rIns="0" rtlCol="0" anchor="ctr">
              <a:spAutoFit/>
            </a:bodyPr>
            <a:lstStyle/>
            <a:p>
              <a:pPr marL="0" marR="0" lvl="0" indent="0" algn="ctr" defTabSz="31115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Asynchronous work</a:t>
              </a:r>
            </a:p>
          </p:txBody>
        </p:sp>
        <p:sp>
          <p:nvSpPr>
            <p:cNvPr id="27" name="Flowchart: Extract 26"/>
            <p:cNvSpPr/>
            <p:nvPr/>
          </p:nvSpPr>
          <p:spPr>
            <a:xfrm rot="5400000">
              <a:off x="7019366" y="4406699"/>
              <a:ext cx="360309" cy="306533"/>
            </a:xfrm>
            <a:prstGeom prst="flowChartExtract">
              <a:avLst/>
            </a:prstGeom>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Source Sans Pro"/>
                <a:ea typeface="+mn-ea"/>
                <a:cs typeface="+mn-cs"/>
              </a:endParaRPr>
            </a:p>
          </p:txBody>
        </p:sp>
        <p:sp>
          <p:nvSpPr>
            <p:cNvPr id="34" name="Freeform 33"/>
            <p:cNvSpPr/>
            <p:nvPr/>
          </p:nvSpPr>
          <p:spPr>
            <a:xfrm rot="16200000">
              <a:off x="9246278" y="2809296"/>
              <a:ext cx="2158706" cy="2043558"/>
            </a:xfrm>
            <a:custGeom>
              <a:avLst/>
              <a:gdLst>
                <a:gd name="connsiteX0" fmla="*/ 0 w 2043558"/>
                <a:gd name="connsiteY0" fmla="*/ 102178 h 2452270"/>
                <a:gd name="connsiteX1" fmla="*/ 102178 w 2043558"/>
                <a:gd name="connsiteY1" fmla="*/ 0 h 2452270"/>
                <a:gd name="connsiteX2" fmla="*/ 1941380 w 2043558"/>
                <a:gd name="connsiteY2" fmla="*/ 0 h 2452270"/>
                <a:gd name="connsiteX3" fmla="*/ 2043558 w 2043558"/>
                <a:gd name="connsiteY3" fmla="*/ 102178 h 2452270"/>
                <a:gd name="connsiteX4" fmla="*/ 2043558 w 2043558"/>
                <a:gd name="connsiteY4" fmla="*/ 2350092 h 2452270"/>
                <a:gd name="connsiteX5" fmla="*/ 1941380 w 2043558"/>
                <a:gd name="connsiteY5" fmla="*/ 2452270 h 2452270"/>
                <a:gd name="connsiteX6" fmla="*/ 102178 w 2043558"/>
                <a:gd name="connsiteY6" fmla="*/ 2452270 h 2452270"/>
                <a:gd name="connsiteX7" fmla="*/ 0 w 2043558"/>
                <a:gd name="connsiteY7" fmla="*/ 2350092 h 2452270"/>
                <a:gd name="connsiteX8" fmla="*/ 0 w 2043558"/>
                <a:gd name="connsiteY8" fmla="*/ 102178 h 24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58" h="2452270">
                  <a:moveTo>
                    <a:pt x="1958409" y="1"/>
                  </a:moveTo>
                  <a:cubicBezTo>
                    <a:pt x="2005435" y="1"/>
                    <a:pt x="2043558" y="54897"/>
                    <a:pt x="2043558" y="122614"/>
                  </a:cubicBezTo>
                  <a:lnTo>
                    <a:pt x="2043558" y="2329656"/>
                  </a:lnTo>
                  <a:cubicBezTo>
                    <a:pt x="2043558" y="2397373"/>
                    <a:pt x="2005435" y="2452269"/>
                    <a:pt x="1958409" y="2452269"/>
                  </a:cubicBezTo>
                  <a:lnTo>
                    <a:pt x="85149" y="2452269"/>
                  </a:lnTo>
                  <a:cubicBezTo>
                    <a:pt x="38123" y="2452269"/>
                    <a:pt x="0" y="2397373"/>
                    <a:pt x="0" y="2329656"/>
                  </a:cubicBezTo>
                  <a:lnTo>
                    <a:pt x="0" y="122614"/>
                  </a:lnTo>
                  <a:cubicBezTo>
                    <a:pt x="0" y="54897"/>
                    <a:pt x="38123" y="1"/>
                    <a:pt x="85149" y="1"/>
                  </a:cubicBezTo>
                  <a:lnTo>
                    <a:pt x="1958409" y="1"/>
                  </a:lnTo>
                  <a:close/>
                </a:path>
              </a:pathLst>
            </a:custGeom>
            <a:solidFill>
              <a:srgbClr val="15B292"/>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41408" tIns="24003" rIns="31114" bIns="1634846" numCol="1" spcCol="1270" anchor="t" anchorCtr="0">
              <a:noAutofit/>
            </a:bodyPr>
            <a:lstStyle/>
            <a:p>
              <a:pPr marL="0" marR="0" lvl="0" indent="0" algn="r" defTabSz="311150" rtl="0" eaLnBrk="1" fontAlgn="auto" latinLnBrk="0" hangingPunct="1">
                <a:lnSpc>
                  <a:spcPct val="90000"/>
                </a:lnSpc>
                <a:spcBef>
                  <a:spcPct val="0"/>
                </a:spcBef>
                <a:spcAft>
                  <a:spcPct val="3500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35" name="TextBox 34"/>
            <p:cNvSpPr txBox="1"/>
            <p:nvPr/>
          </p:nvSpPr>
          <p:spPr>
            <a:xfrm>
              <a:off x="9389075" y="3424810"/>
              <a:ext cx="1873112" cy="812530"/>
            </a:xfrm>
            <a:prstGeom prst="rect">
              <a:avLst/>
            </a:prstGeom>
            <a:noFill/>
          </p:spPr>
          <p:txBody>
            <a:bodyPr wrap="square" lIns="91440" tIns="45720" rIns="91440" bIns="45720" rtlCol="0" anchor="ctr">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ndara"/>
                  <a:ea typeface="+mn-ea"/>
                  <a:cs typeface="+mn-cs"/>
                </a:rPr>
                <a:t>Iterative design</a:t>
              </a:r>
              <a:endParaRPr kumimoji="0" lang="en-US" sz="2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36" name="Flowchart: Extract 35"/>
            <p:cNvSpPr/>
            <p:nvPr/>
          </p:nvSpPr>
          <p:spPr>
            <a:xfrm rot="5400000">
              <a:off x="9133916" y="4406699"/>
              <a:ext cx="360309" cy="306533"/>
            </a:xfrm>
            <a:prstGeom prst="flowChartExtract">
              <a:avLst/>
            </a:prstGeom>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Source Sans Pro"/>
                <a:ea typeface="+mn-ea"/>
                <a:cs typeface="+mn-cs"/>
              </a:endParaRPr>
            </a:p>
          </p:txBody>
        </p:sp>
      </p:grpSp>
    </p:spTree>
    <p:extLst>
      <p:ext uri="{BB962C8B-B14F-4D97-AF65-F5344CB8AC3E}">
        <p14:creationId xmlns:p14="http://schemas.microsoft.com/office/powerpoint/2010/main" val="3217362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39175" y="5772150"/>
            <a:ext cx="3257550" cy="1019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430458"/>
            <a:ext cx="10515600" cy="787400"/>
          </a:xfrm>
        </p:spPr>
        <p:txBody>
          <a:bodyPr anchor="t">
            <a:normAutofit/>
          </a:bodyPr>
          <a:lstStyle/>
          <a:p>
            <a:r>
              <a:rPr lang="en-US" dirty="0">
                <a:latin typeface="Candara" panose="020E0502030303020204" pitchFamily="34" charset="0"/>
              </a:rPr>
              <a:t>Priorities of the workgroup</a:t>
            </a:r>
          </a:p>
        </p:txBody>
      </p:sp>
      <p:graphicFrame>
        <p:nvGraphicFramePr>
          <p:cNvPr id="5" name="Content Placeholder 2">
            <a:extLst>
              <a:ext uri="{FF2B5EF4-FFF2-40B4-BE49-F238E27FC236}">
                <a16:creationId xmlns:a16="http://schemas.microsoft.com/office/drawing/2014/main" id="{AB313057-CC10-5FE0-09E5-F9C63544DD4D}"/>
              </a:ext>
            </a:extLst>
          </p:cNvPr>
          <p:cNvGraphicFramePr>
            <a:graphicFrameLocks noGrp="1"/>
          </p:cNvGraphicFramePr>
          <p:nvPr>
            <p:ph idx="1"/>
          </p:nvPr>
        </p:nvGraphicFramePr>
        <p:xfrm>
          <a:off x="600075" y="1314450"/>
          <a:ext cx="10753725" cy="5343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7027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CE46-5B29-C350-3F9F-F2F2BB95FDDC}"/>
              </a:ext>
            </a:extLst>
          </p:cNvPr>
          <p:cNvSpPr>
            <a:spLocks noGrp="1"/>
          </p:cNvSpPr>
          <p:nvPr>
            <p:ph type="title"/>
          </p:nvPr>
        </p:nvSpPr>
        <p:spPr>
          <a:xfrm>
            <a:off x="838200" y="103189"/>
            <a:ext cx="10515600" cy="787400"/>
          </a:xfrm>
        </p:spPr>
        <p:txBody>
          <a:bodyPr>
            <a:normAutofit fontScale="90000"/>
          </a:bodyPr>
          <a:lstStyle/>
          <a:p>
            <a:r>
              <a:rPr lang="en-US" dirty="0">
                <a:latin typeface="Candara" panose="020E0502030303020204" pitchFamily="34" charset="0"/>
              </a:rPr>
              <a:t>Addiction and Pain Management Researchers want…</a:t>
            </a:r>
          </a:p>
        </p:txBody>
      </p:sp>
      <p:sp>
        <p:nvSpPr>
          <p:cNvPr id="3" name="Content Placeholder 2">
            <a:extLst>
              <a:ext uri="{FF2B5EF4-FFF2-40B4-BE49-F238E27FC236}">
                <a16:creationId xmlns:a16="http://schemas.microsoft.com/office/drawing/2014/main" id="{4E76BCE6-11BE-392C-4BD9-EE4DFB9DF409}"/>
              </a:ext>
            </a:extLst>
          </p:cNvPr>
          <p:cNvSpPr>
            <a:spLocks noGrp="1"/>
          </p:cNvSpPr>
          <p:nvPr>
            <p:ph idx="1"/>
          </p:nvPr>
        </p:nvSpPr>
        <p:spPr/>
        <p:txBody>
          <a:bodyPr/>
          <a:lstStyle/>
          <a:p>
            <a:r>
              <a:rPr lang="en-US" dirty="0">
                <a:latin typeface="Candara" panose="020E0502030303020204" pitchFamily="34" charset="0"/>
              </a:rPr>
              <a:t>To increase the potential for translation and true public health impact for the interventions, programs or services they are designing, evaluating, or disseminating</a:t>
            </a:r>
          </a:p>
          <a:p>
            <a:r>
              <a:rPr lang="en-US" dirty="0">
                <a:latin typeface="Candara" panose="020E0502030303020204" pitchFamily="34" charset="0"/>
              </a:rPr>
              <a:t>To understand the potential real world “</a:t>
            </a:r>
            <a:r>
              <a:rPr lang="en-US" dirty="0" err="1">
                <a:latin typeface="Candara" panose="020E0502030303020204" pitchFamily="34" charset="0"/>
              </a:rPr>
              <a:t>implementability</a:t>
            </a:r>
            <a:r>
              <a:rPr lang="en-US" dirty="0">
                <a:latin typeface="Candara" panose="020E0502030303020204" pitchFamily="34" charset="0"/>
              </a:rPr>
              <a:t>” of their interventions ranging from pharmacological to psychosocial to data dashboards</a:t>
            </a:r>
          </a:p>
          <a:p>
            <a:r>
              <a:rPr lang="en-US" dirty="0">
                <a:latin typeface="Candara" panose="020E0502030303020204" pitchFamily="34" charset="0"/>
              </a:rPr>
              <a:t>To do more than qualitative interviews about barriers and facilitators in their Specific Aim 3</a:t>
            </a:r>
          </a:p>
          <a:p>
            <a:r>
              <a:rPr lang="en-US" dirty="0">
                <a:latin typeface="Candara" panose="020E0502030303020204" pitchFamily="34" charset="0"/>
              </a:rPr>
              <a:t>Pragmatic guidance from the field of implementation science….not theories, models, and frameworks</a:t>
            </a:r>
          </a:p>
        </p:txBody>
      </p:sp>
    </p:spTree>
    <p:extLst>
      <p:ext uri="{BB962C8B-B14F-4D97-AF65-F5344CB8AC3E}">
        <p14:creationId xmlns:p14="http://schemas.microsoft.com/office/powerpoint/2010/main" val="2277942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normAutofit/>
          </a:bodyPr>
          <a:lstStyle/>
          <a:p>
            <a:r>
              <a:rPr lang="en-US" dirty="0">
                <a:latin typeface="Candara" panose="020E0502030303020204" pitchFamily="34" charset="0"/>
              </a:rPr>
              <a:t>Product</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2518865"/>
            <a:ext cx="7820025" cy="3386635"/>
          </a:xfrm>
        </p:spPr>
        <p:txBody>
          <a:bodyPr>
            <a:normAutofit/>
          </a:bodyPr>
          <a:lstStyle/>
          <a:p>
            <a:r>
              <a:rPr lang="en-US" sz="3200" dirty="0">
                <a:latin typeface="Candara" panose="020E0502030303020204" pitchFamily="34" charset="0"/>
              </a:rPr>
              <a:t>Semi-structured </a:t>
            </a:r>
          </a:p>
          <a:p>
            <a:r>
              <a:rPr lang="en-US" sz="3200" dirty="0">
                <a:latin typeface="Candara" panose="020E0502030303020204" pitchFamily="34" charset="0"/>
              </a:rPr>
              <a:t>Self-administered or used as a guide for qualitative interviews</a:t>
            </a:r>
          </a:p>
          <a:p>
            <a:r>
              <a:rPr lang="en-US" sz="3200" dirty="0">
                <a:latin typeface="Candara" panose="020E0502030303020204" pitchFamily="34" charset="0"/>
              </a:rPr>
              <a:t>Probes organized around common domains of major frameworks</a:t>
            </a:r>
          </a:p>
          <a:p>
            <a:r>
              <a:rPr lang="en-US" sz="3200" dirty="0">
                <a:latin typeface="Candara" panose="020E0502030303020204" pitchFamily="34" charset="0"/>
              </a:rPr>
              <a:t>Equity-focused lens</a:t>
            </a:r>
          </a:p>
        </p:txBody>
      </p:sp>
      <p:sp>
        <p:nvSpPr>
          <p:cNvPr id="5" name="Rectangle 4"/>
          <p:cNvSpPr/>
          <p:nvPr/>
        </p:nvSpPr>
        <p:spPr>
          <a:xfrm>
            <a:off x="838200" y="1329752"/>
            <a:ext cx="1087755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Contextual Determinants Affecting 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ndara" panose="020E0502030303020204" pitchFamily="34" charset="0"/>
                <a:ea typeface="+mn-ea"/>
                <a:cs typeface="+mn-cs"/>
              </a:rPr>
              <a:t>Qualitative Interview Guide</a:t>
            </a:r>
          </a:p>
        </p:txBody>
      </p:sp>
      <p:pic>
        <p:nvPicPr>
          <p:cNvPr id="6" name="Picture 5">
            <a:extLst>
              <a:ext uri="{FF2B5EF4-FFF2-40B4-BE49-F238E27FC236}">
                <a16:creationId xmlns:a16="http://schemas.microsoft.com/office/drawing/2014/main" id="{C93F0074-63DE-B994-D4AA-75ACAFC30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8226" y="1868361"/>
            <a:ext cx="2904532" cy="3759912"/>
          </a:xfrm>
          <a:prstGeom prst="rect">
            <a:avLst/>
          </a:prstGeom>
        </p:spPr>
      </p:pic>
    </p:spTree>
    <p:extLst>
      <p:ext uri="{BB962C8B-B14F-4D97-AF65-F5344CB8AC3E}">
        <p14:creationId xmlns:p14="http://schemas.microsoft.com/office/powerpoint/2010/main" val="3444605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noAutofit/>
          </a:bodyPr>
          <a:lstStyle/>
          <a:p>
            <a:r>
              <a:rPr lang="en-US" sz="3600" dirty="0">
                <a:latin typeface="Candara" panose="020E0502030303020204" pitchFamily="34" charset="0"/>
              </a:rPr>
              <a:t>Contextual Determinants Affecting Implementation</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450641"/>
            <a:ext cx="7067550" cy="5093741"/>
          </a:xfrm>
        </p:spPr>
        <p:txBody>
          <a:bodyPr>
            <a:noAutofit/>
          </a:bodyPr>
          <a:lstStyle/>
          <a:p>
            <a:pPr marL="342900" indent="-342900">
              <a:spcBef>
                <a:spcPts val="0"/>
              </a:spcBef>
              <a:buFont typeface="+mj-lt"/>
              <a:buAutoNum type="arabicPeriod"/>
            </a:pPr>
            <a:r>
              <a:rPr lang="en-US" sz="1800" b="1" dirty="0">
                <a:latin typeface="Candara" panose="020E0502030303020204" pitchFamily="34" charset="0"/>
                <a:ea typeface="Century Gothic" panose="020B0502020202020204" pitchFamily="34" charset="0"/>
                <a:cs typeface="Century Gothic" panose="020B0502020202020204" pitchFamily="34" charset="0"/>
              </a:rPr>
              <a:t>Can you think of any challenges or barriers to:</a:t>
            </a:r>
          </a:p>
          <a:p>
            <a:pPr marL="800100" lvl="1" indent="-342900">
              <a:spcBef>
                <a:spcPts val="0"/>
              </a:spcBef>
              <a:buFont typeface="+mj-lt"/>
              <a:buAutoNum type="alphaLcPeriod"/>
            </a:pPr>
            <a:r>
              <a:rPr lang="en-US" sz="1600" dirty="0">
                <a:latin typeface="Candara" panose="020E0502030303020204" pitchFamily="34" charset="0"/>
                <a:ea typeface="Century Gothic" panose="020B0502020202020204" pitchFamily="34" charset="0"/>
                <a:cs typeface="Century Gothic" panose="020B0502020202020204" pitchFamily="34" charset="0"/>
              </a:rPr>
              <a:t>Getting (NAME OF INTERVENTION) implemented? </a:t>
            </a:r>
          </a:p>
          <a:p>
            <a:pPr marL="800100" lvl="1" indent="-342900">
              <a:spcBef>
                <a:spcPts val="0"/>
              </a:spcBef>
              <a:buFont typeface="+mj-lt"/>
              <a:buAutoNum type="alphaLcPeriod"/>
            </a:pPr>
            <a:r>
              <a:rPr lang="en-US" sz="1600" dirty="0">
                <a:latin typeface="Candara" panose="020E0502030303020204" pitchFamily="34" charset="0"/>
                <a:ea typeface="Century Gothic" panose="020B0502020202020204" pitchFamily="34" charset="0"/>
                <a:cs typeface="Century Gothic" panose="020B0502020202020204" pitchFamily="34" charset="0"/>
              </a:rPr>
              <a:t>Getting (NAME OF INTERVENTION) delivered as intended?  And </a:t>
            </a:r>
          </a:p>
          <a:p>
            <a:pPr marL="800100" lvl="1" indent="-342900">
              <a:spcBef>
                <a:spcPts val="0"/>
              </a:spcBef>
              <a:buFont typeface="+mj-lt"/>
              <a:buAutoNum type="alphaLcPeriod"/>
            </a:pPr>
            <a:r>
              <a:rPr lang="en-US" sz="1600" dirty="0">
                <a:latin typeface="Candara" panose="020E0502030303020204" pitchFamily="34" charset="0"/>
                <a:ea typeface="Century Gothic" panose="020B0502020202020204" pitchFamily="34" charset="0"/>
                <a:cs typeface="Century Gothic" panose="020B0502020202020204" pitchFamily="34" charset="0"/>
              </a:rPr>
              <a:t>Slowing down, interfering, or halting the process? </a:t>
            </a:r>
          </a:p>
          <a:p>
            <a:pPr marL="342900" indent="-342900">
              <a:spcBef>
                <a:spcPts val="0"/>
              </a:spcBef>
              <a:buFont typeface="+mj-lt"/>
              <a:buAutoNum type="arabicPeriod"/>
            </a:pPr>
            <a:endParaRPr lang="en-US" sz="1800" dirty="0">
              <a:effectLst/>
              <a:latin typeface="Candara" panose="020E0502030303020204" pitchFamily="34" charset="0"/>
              <a:ea typeface="Century Gothic" panose="020B0502020202020204" pitchFamily="34" charset="0"/>
              <a:cs typeface="Century Gothic" panose="020B0502020202020204" pitchFamily="34" charset="0"/>
            </a:endParaRPr>
          </a:p>
          <a:p>
            <a:pPr marL="342900" indent="-342900">
              <a:spcBef>
                <a:spcPts val="0"/>
              </a:spcBef>
              <a:buFont typeface="+mj-lt"/>
              <a:buAutoNum type="arabicPeriod"/>
            </a:pPr>
            <a:r>
              <a:rPr lang="en-US" sz="1800" b="1" dirty="0">
                <a:latin typeface="Candara" panose="020E0502030303020204" pitchFamily="34" charset="0"/>
                <a:ea typeface="Century Gothic" panose="020B0502020202020204" pitchFamily="34" charset="0"/>
                <a:cs typeface="Century Gothic" panose="020B0502020202020204" pitchFamily="34" charset="0"/>
              </a:rPr>
              <a:t>C</a:t>
            </a:r>
            <a:r>
              <a:rPr lang="en-US" sz="1800" b="1" dirty="0">
                <a:effectLst/>
                <a:latin typeface="Candara" panose="020E0502030303020204" pitchFamily="34" charset="0"/>
                <a:ea typeface="Century Gothic" panose="020B0502020202020204" pitchFamily="34" charset="0"/>
                <a:cs typeface="Century Gothic" panose="020B0502020202020204" pitchFamily="34" charset="0"/>
              </a:rPr>
              <a:t>an you think of anything that will (or did) help to:</a:t>
            </a:r>
            <a:endParaRPr lang="en-US" sz="1800" dirty="0">
              <a:latin typeface="Candara" panose="020E0502030303020204" pitchFamily="34" charset="0"/>
              <a:ea typeface="Century Gothic" panose="020B0502020202020204" pitchFamily="34" charset="0"/>
              <a:cs typeface="Century Gothic" panose="020B0502020202020204" pitchFamily="34" charset="0"/>
            </a:endParaRPr>
          </a:p>
          <a:p>
            <a:pPr marL="800100" lvl="1" indent="-342900">
              <a:spcBef>
                <a:spcPts val="0"/>
              </a:spcBef>
              <a:buFont typeface="+mj-lt"/>
              <a:buAutoNum type="alphaLcPeriod"/>
            </a:pPr>
            <a:r>
              <a:rPr lang="en-US" sz="1600" dirty="0">
                <a:effectLst/>
                <a:latin typeface="Candara" panose="020E0502030303020204" pitchFamily="34" charset="0"/>
                <a:ea typeface="Century Gothic" panose="020B0502020202020204" pitchFamily="34" charset="0"/>
                <a:cs typeface="Century Gothic" panose="020B0502020202020204" pitchFamily="34" charset="0"/>
              </a:rPr>
              <a:t>Get (NAME OF INTERVENTION) implemented? </a:t>
            </a:r>
          </a:p>
          <a:p>
            <a:pPr marL="800100" lvl="1" indent="-342900">
              <a:spcBef>
                <a:spcPts val="0"/>
              </a:spcBef>
              <a:buFont typeface="+mj-lt"/>
              <a:buAutoNum type="alphaLcPeriod"/>
            </a:pPr>
            <a:r>
              <a:rPr lang="en-US" sz="1600" dirty="0">
                <a:effectLst/>
                <a:latin typeface="Candara" panose="020E0502030303020204" pitchFamily="34" charset="0"/>
                <a:ea typeface="Century Gothic" panose="020B0502020202020204" pitchFamily="34" charset="0"/>
                <a:cs typeface="Century Gothic" panose="020B0502020202020204" pitchFamily="34" charset="0"/>
              </a:rPr>
              <a:t>Get (NAME OF INTERVENTION) delivered as intended?  </a:t>
            </a:r>
          </a:p>
          <a:p>
            <a:pPr marL="800100" lvl="1" indent="-342900">
              <a:spcBef>
                <a:spcPts val="0"/>
              </a:spcBef>
              <a:buFont typeface="+mj-lt"/>
              <a:buAutoNum type="alphaLcPeriod"/>
            </a:pPr>
            <a:r>
              <a:rPr lang="en-US" sz="1600" dirty="0">
                <a:effectLst/>
                <a:latin typeface="Candara" panose="020E0502030303020204" pitchFamily="34" charset="0"/>
                <a:ea typeface="Century Gothic" panose="020B0502020202020204" pitchFamily="34" charset="0"/>
                <a:cs typeface="Century Gothic" panose="020B0502020202020204" pitchFamily="34" charset="0"/>
              </a:rPr>
              <a:t>Reinforce or accelerate the process? </a:t>
            </a:r>
            <a:r>
              <a:rPr lang="en-US" sz="1600" b="1" dirty="0">
                <a:effectLst/>
                <a:latin typeface="Candara" panose="020E0502030303020204" pitchFamily="34" charset="0"/>
                <a:ea typeface="Century Gothic" panose="020B0502020202020204" pitchFamily="34" charset="0"/>
                <a:cs typeface="Century Gothic" panose="020B0502020202020204" pitchFamily="34" charset="0"/>
              </a:rPr>
              <a:t> </a:t>
            </a:r>
          </a:p>
          <a:p>
            <a:pPr marL="800100" lvl="1" indent="-342900">
              <a:spcBef>
                <a:spcPts val="0"/>
              </a:spcBef>
              <a:buFont typeface="+mj-lt"/>
              <a:buAutoNum type="alphaLcPeriod"/>
            </a:pPr>
            <a:endParaRPr lang="en-US" sz="1800" dirty="0">
              <a:latin typeface="Candara" panose="020E0502030303020204" pitchFamily="34" charset="0"/>
              <a:ea typeface="Century Gothic" panose="020B0502020202020204" pitchFamily="34" charset="0"/>
              <a:cs typeface="Century Gothic" panose="020B0502020202020204" pitchFamily="34" charset="0"/>
            </a:endParaRPr>
          </a:p>
          <a:p>
            <a:pPr marL="285750" indent="-285750">
              <a:spcBef>
                <a:spcPts val="0"/>
              </a:spcBef>
              <a:buFont typeface="+mj-lt"/>
              <a:buAutoNum type="arabicPeriod"/>
            </a:pPr>
            <a:r>
              <a:rPr lang="en-US" sz="1800" b="1" dirty="0">
                <a:effectLst/>
                <a:latin typeface="Candara" panose="020E0502030303020204" pitchFamily="34" charset="0"/>
                <a:ea typeface="Century Gothic" panose="020B0502020202020204" pitchFamily="34" charset="0"/>
                <a:cs typeface="Century Gothic" panose="020B0502020202020204" pitchFamily="34" charset="0"/>
              </a:rPr>
              <a:t>Can you think of ways that these barriers and facilitators are connected to one another (i.e., how they may work together)?</a:t>
            </a:r>
          </a:p>
          <a:p>
            <a:pPr marL="342900" indent="-342900">
              <a:spcBef>
                <a:spcPts val="0"/>
              </a:spcBef>
              <a:buFont typeface="+mj-lt"/>
              <a:buAutoNum type="arabicPeriod"/>
            </a:pPr>
            <a:endParaRPr lang="en-US" sz="1800" dirty="0">
              <a:latin typeface="Candara" panose="020E0502030303020204" pitchFamily="34" charset="0"/>
              <a:ea typeface="Century Gothic" panose="020B0502020202020204" pitchFamily="34" charset="0"/>
              <a:cs typeface="Century Gothic" panose="020B0502020202020204" pitchFamily="34" charset="0"/>
            </a:endParaRPr>
          </a:p>
          <a:p>
            <a:pPr marL="285750" indent="-285750">
              <a:spcBef>
                <a:spcPts val="0"/>
              </a:spcBef>
              <a:buFont typeface="+mj-lt"/>
              <a:buAutoNum type="arabicPeriod"/>
            </a:pPr>
            <a:r>
              <a:rPr lang="en-US" sz="1800" b="1" dirty="0">
                <a:effectLst/>
                <a:latin typeface="Candara" panose="020E0502030303020204" pitchFamily="34" charset="0"/>
                <a:ea typeface="Century Gothic" panose="020B0502020202020204" pitchFamily="34" charset="0"/>
                <a:cs typeface="Century Gothic" panose="020B0502020202020204" pitchFamily="34" charset="0"/>
              </a:rPr>
              <a:t>How would you define implementing this intervention in an equitable fashion, in your context, for the population that you work with? What may get in the way of making this happen?</a:t>
            </a:r>
          </a:p>
          <a:p>
            <a:pPr marL="342900" indent="-342900">
              <a:spcBef>
                <a:spcPts val="0"/>
              </a:spcBef>
              <a:buFont typeface="+mj-lt"/>
              <a:buAutoNum type="arabicPeriod"/>
            </a:pPr>
            <a:endParaRPr lang="en-US" sz="1800" dirty="0">
              <a:latin typeface="Candara" panose="020E0502030303020204" pitchFamily="34" charset="0"/>
              <a:ea typeface="Century Gothic" panose="020B0502020202020204" pitchFamily="34" charset="0"/>
              <a:cs typeface="Century Gothic" panose="020B0502020202020204" pitchFamily="34" charset="0"/>
            </a:endParaRPr>
          </a:p>
          <a:p>
            <a:pPr marL="285750" indent="-285750">
              <a:spcBef>
                <a:spcPts val="0"/>
              </a:spcBef>
              <a:buFont typeface="+mj-lt"/>
              <a:buAutoNum type="arabicPeriod"/>
            </a:pPr>
            <a:r>
              <a:rPr lang="en-US" sz="1800" b="1" dirty="0">
                <a:effectLst/>
                <a:latin typeface="Candara" panose="020E0502030303020204" pitchFamily="34" charset="0"/>
                <a:ea typeface="Century Gothic" panose="020B0502020202020204" pitchFamily="34" charset="0"/>
                <a:cs typeface="Century Gothic" panose="020B0502020202020204" pitchFamily="34" charset="0"/>
              </a:rPr>
              <a:t>What kinds of disparities exist among [recipients]? </a:t>
            </a:r>
            <a:endParaRPr lang="en-US" sz="1800" dirty="0">
              <a:effectLst/>
              <a:latin typeface="Candara" panose="020E0502030303020204" pitchFamily="34" charset="0"/>
              <a:ea typeface="Century Gothic" panose="020B0502020202020204" pitchFamily="34" charset="0"/>
              <a:cs typeface="Century Gothic" panose="020B0502020202020204" pitchFamily="34" charset="0"/>
            </a:endParaRPr>
          </a:p>
          <a:p>
            <a:pPr marL="800100" lvl="1" indent="-342900" algn="just">
              <a:spcBef>
                <a:spcPts val="0"/>
              </a:spcBef>
              <a:buFont typeface="+mj-lt"/>
              <a:buAutoNum type="alphaLcPeriod"/>
            </a:pPr>
            <a:r>
              <a:rPr lang="en-US" sz="1600" dirty="0">
                <a:effectLst/>
                <a:latin typeface="Candara" panose="020E0502030303020204" pitchFamily="34" charset="0"/>
                <a:ea typeface="Century Gothic" panose="020B0502020202020204" pitchFamily="34" charset="0"/>
                <a:cs typeface="Century Gothic" panose="020B0502020202020204" pitchFamily="34" charset="0"/>
              </a:rPr>
              <a:t>How might implementing [service] help close those gaps? </a:t>
            </a:r>
          </a:p>
          <a:p>
            <a:pPr marL="800100" lvl="1" indent="-342900" algn="just">
              <a:spcBef>
                <a:spcPts val="0"/>
              </a:spcBef>
              <a:buFont typeface="+mj-lt"/>
              <a:buAutoNum type="alphaLcPeriod"/>
            </a:pPr>
            <a:r>
              <a:rPr lang="en-US" sz="1600" dirty="0">
                <a:effectLst/>
                <a:latin typeface="Candara" panose="020E0502030303020204" pitchFamily="34" charset="0"/>
                <a:ea typeface="Century Gothic" panose="020B0502020202020204" pitchFamily="34" charset="0"/>
                <a:cs typeface="Century Gothic" panose="020B0502020202020204" pitchFamily="34" charset="0"/>
              </a:rPr>
              <a:t>How might [service] implementation make those gaps worse?</a:t>
            </a:r>
          </a:p>
          <a:p>
            <a:pPr marL="800100" lvl="1" indent="-342900" algn="just">
              <a:spcBef>
                <a:spcPts val="0"/>
              </a:spcBef>
              <a:buFont typeface="+mj-lt"/>
              <a:buAutoNum type="alphaLcPeriod"/>
            </a:pPr>
            <a:r>
              <a:rPr lang="en-US" sz="1600" dirty="0">
                <a:effectLst/>
                <a:latin typeface="Candara" panose="020E0502030303020204" pitchFamily="34" charset="0"/>
                <a:ea typeface="Century Gothic" panose="020B0502020202020204" pitchFamily="34" charset="0"/>
                <a:cs typeface="Century Gothic" panose="020B0502020202020204" pitchFamily="34" charset="0"/>
              </a:rPr>
              <a:t>What should we avoid so we don't make things worse?</a:t>
            </a:r>
          </a:p>
        </p:txBody>
      </p:sp>
      <p:sp>
        <p:nvSpPr>
          <p:cNvPr id="4" name="Content Placeholder 2">
            <a:extLst>
              <a:ext uri="{FF2B5EF4-FFF2-40B4-BE49-F238E27FC236}">
                <a16:creationId xmlns:a16="http://schemas.microsoft.com/office/drawing/2014/main" id="{3E31084E-F23D-A260-7684-C52B6E174DCD}"/>
              </a:ext>
            </a:extLst>
          </p:cNvPr>
          <p:cNvSpPr txBox="1">
            <a:spLocks/>
          </p:cNvSpPr>
          <p:nvPr/>
        </p:nvSpPr>
        <p:spPr>
          <a:xfrm>
            <a:off x="8286750" y="1717341"/>
            <a:ext cx="3448050" cy="3911934"/>
          </a:xfrm>
          <a:prstGeom prst="rect">
            <a:avLst/>
          </a:prstGeom>
          <a:gradFill flip="none" rotWithShape="1">
            <a:gsLst>
              <a:gs pos="0">
                <a:srgbClr val="4B91ED">
                  <a:tint val="66000"/>
                  <a:satMod val="160000"/>
                </a:srgbClr>
              </a:gs>
              <a:gs pos="50000">
                <a:srgbClr val="4B91ED">
                  <a:tint val="44500"/>
                  <a:satMod val="160000"/>
                </a:srgbClr>
              </a:gs>
              <a:gs pos="100000">
                <a:srgbClr val="4B91ED">
                  <a:tint val="23500"/>
                  <a:satMod val="160000"/>
                </a:srgbClr>
              </a:gs>
            </a:gsLst>
            <a:lin ang="2700000" scaled="1"/>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Multi-level probes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Systems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Organization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Clinical or site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Individual provider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Characteristics of the intervention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Patient </a:t>
            </a:r>
          </a:p>
        </p:txBody>
      </p:sp>
    </p:spTree>
    <p:extLst>
      <p:ext uri="{BB962C8B-B14F-4D97-AF65-F5344CB8AC3E}">
        <p14:creationId xmlns:p14="http://schemas.microsoft.com/office/powerpoint/2010/main" val="914409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430458"/>
            <a:ext cx="10515600" cy="787400"/>
          </a:xfrm>
        </p:spPr>
        <p:txBody>
          <a:bodyPr anchor="t">
            <a:normAutofit/>
          </a:bodyPr>
          <a:lstStyle/>
          <a:p>
            <a:r>
              <a:rPr lang="en-US" dirty="0">
                <a:latin typeface="Candara" panose="020E0502030303020204" pitchFamily="34" charset="0"/>
              </a:rPr>
              <a:t>Impact and Implications</a:t>
            </a:r>
          </a:p>
        </p:txBody>
      </p:sp>
      <p:graphicFrame>
        <p:nvGraphicFramePr>
          <p:cNvPr id="5" name="Content Placeholder 2">
            <a:extLst>
              <a:ext uri="{FF2B5EF4-FFF2-40B4-BE49-F238E27FC236}">
                <a16:creationId xmlns:a16="http://schemas.microsoft.com/office/drawing/2014/main" id="{3883DFF7-FA2A-4284-6BD4-B06DFC30CDAD}"/>
              </a:ext>
            </a:extLst>
          </p:cNvPr>
          <p:cNvGraphicFramePr>
            <a:graphicFrameLocks noGrp="1"/>
          </p:cNvGraphicFramePr>
          <p:nvPr>
            <p:ph idx="1"/>
          </p:nvPr>
        </p:nvGraphicFramePr>
        <p:xfrm>
          <a:off x="838200" y="1401176"/>
          <a:ext cx="10515600" cy="456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9782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Available Now! </a:t>
            </a:r>
          </a:p>
        </p:txBody>
      </p:sp>
      <p:sp>
        <p:nvSpPr>
          <p:cNvPr id="5" name="TextBox 4">
            <a:extLst>
              <a:ext uri="{FF2B5EF4-FFF2-40B4-BE49-F238E27FC236}">
                <a16:creationId xmlns:a16="http://schemas.microsoft.com/office/drawing/2014/main" id="{649E70D4-7027-4501-8223-45D584AC7935}"/>
              </a:ext>
            </a:extLst>
          </p:cNvPr>
          <p:cNvSpPr txBox="1"/>
          <p:nvPr/>
        </p:nvSpPr>
        <p:spPr>
          <a:xfrm>
            <a:off x="695459" y="4800849"/>
            <a:ext cx="1000301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Download 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www.hd2arasc.org/implementation-guides-and-measures</a:t>
            </a:r>
          </a:p>
        </p:txBody>
      </p:sp>
      <p:pic>
        <p:nvPicPr>
          <p:cNvPr id="7" name="Picture 6">
            <a:extLst>
              <a:ext uri="{FF2B5EF4-FFF2-40B4-BE49-F238E27FC236}">
                <a16:creationId xmlns:a16="http://schemas.microsoft.com/office/drawing/2014/main" id="{9E15A0DD-E941-41E4-B5A5-6378D6F59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197" y="1992757"/>
            <a:ext cx="1664980" cy="2155314"/>
          </a:xfrm>
          <a:prstGeom prst="rect">
            <a:avLst/>
          </a:prstGeom>
        </p:spPr>
      </p:pic>
      <p:pic>
        <p:nvPicPr>
          <p:cNvPr id="11" name="Picture 10">
            <a:extLst>
              <a:ext uri="{FF2B5EF4-FFF2-40B4-BE49-F238E27FC236}">
                <a16:creationId xmlns:a16="http://schemas.microsoft.com/office/drawing/2014/main" id="{045CCB1E-A90F-47D3-BEA3-45B82673D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570" y="1984886"/>
            <a:ext cx="1664981" cy="2155315"/>
          </a:xfrm>
          <a:prstGeom prst="rect">
            <a:avLst/>
          </a:prstGeom>
        </p:spPr>
      </p:pic>
      <p:pic>
        <p:nvPicPr>
          <p:cNvPr id="13" name="Picture 12">
            <a:extLst>
              <a:ext uri="{FF2B5EF4-FFF2-40B4-BE49-F238E27FC236}">
                <a16:creationId xmlns:a16="http://schemas.microsoft.com/office/drawing/2014/main" id="{C86CAF20-5E1E-4C48-A7E6-E5939BCE8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823" y="1984886"/>
            <a:ext cx="2665669" cy="1416599"/>
          </a:xfrm>
          <a:prstGeom prst="rect">
            <a:avLst/>
          </a:prstGeom>
        </p:spPr>
      </p:pic>
      <p:pic>
        <p:nvPicPr>
          <p:cNvPr id="15" name="Picture 14">
            <a:extLst>
              <a:ext uri="{FF2B5EF4-FFF2-40B4-BE49-F238E27FC236}">
                <a16:creationId xmlns:a16="http://schemas.microsoft.com/office/drawing/2014/main" id="{1BDFF482-F56A-4023-8030-0CEA285A2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767" y="1992757"/>
            <a:ext cx="1664980" cy="2155314"/>
          </a:xfrm>
          <a:prstGeom prst="rect">
            <a:avLst/>
          </a:prstGeom>
        </p:spPr>
      </p:pic>
      <p:pic>
        <p:nvPicPr>
          <p:cNvPr id="4" name="Picture 3">
            <a:extLst>
              <a:ext uri="{FF2B5EF4-FFF2-40B4-BE49-F238E27FC236}">
                <a16:creationId xmlns:a16="http://schemas.microsoft.com/office/drawing/2014/main" id="{0FBDC7C0-FBC7-4AA0-A4DA-553F99436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64" y="1984886"/>
            <a:ext cx="1664980" cy="2155314"/>
          </a:xfrm>
          <a:prstGeom prst="rect">
            <a:avLst/>
          </a:prstGeom>
        </p:spPr>
      </p:pic>
    </p:spTree>
    <p:extLst>
      <p:ext uri="{BB962C8B-B14F-4D97-AF65-F5344CB8AC3E}">
        <p14:creationId xmlns:p14="http://schemas.microsoft.com/office/powerpoint/2010/main" val="1266881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F2DA-0243-CA0B-BF7F-CA643B900F87}"/>
              </a:ext>
            </a:extLst>
          </p:cNvPr>
          <p:cNvSpPr>
            <a:spLocks noGrp="1"/>
          </p:cNvSpPr>
          <p:nvPr>
            <p:ph type="title"/>
          </p:nvPr>
        </p:nvSpPr>
        <p:spPr/>
        <p:txBody>
          <a:bodyPr/>
          <a:lstStyle/>
          <a:p>
            <a:r>
              <a:rPr lang="en-US" dirty="0">
                <a:latin typeface="Candara" panose="020E0502030303020204" pitchFamily="34" charset="0"/>
              </a:rPr>
              <a:t>References</a:t>
            </a:r>
          </a:p>
        </p:txBody>
      </p:sp>
      <p:sp>
        <p:nvSpPr>
          <p:cNvPr id="3" name="Content Placeholder 2">
            <a:extLst>
              <a:ext uri="{FF2B5EF4-FFF2-40B4-BE49-F238E27FC236}">
                <a16:creationId xmlns:a16="http://schemas.microsoft.com/office/drawing/2014/main" id="{9917154F-1CCE-013F-3866-5863202E1E75}"/>
              </a:ext>
            </a:extLst>
          </p:cNvPr>
          <p:cNvSpPr>
            <a:spLocks noGrp="1"/>
          </p:cNvSpPr>
          <p:nvPr>
            <p:ph idx="1"/>
          </p:nvPr>
        </p:nvSpPr>
        <p:spPr/>
        <p:txBody>
          <a:bodyPr>
            <a:normAutofit fontScale="77500" lnSpcReduction="20000"/>
          </a:bodyPr>
          <a:lstStyle/>
          <a:p>
            <a:pPr>
              <a:lnSpc>
                <a:spcPct val="120000"/>
              </a:lnSpc>
            </a:pPr>
            <a:r>
              <a:rPr lang="en-US" dirty="0">
                <a:latin typeface="Candara" panose="020E0502030303020204" pitchFamily="34" charset="0"/>
              </a:rPr>
              <a:t>Damschroder LJ, Reardon CM, </a:t>
            </a:r>
            <a:r>
              <a:rPr lang="en-US" dirty="0" err="1">
                <a:latin typeface="Candara" panose="020E0502030303020204" pitchFamily="34" charset="0"/>
              </a:rPr>
              <a:t>Widerquist</a:t>
            </a:r>
            <a:r>
              <a:rPr lang="en-US" dirty="0">
                <a:latin typeface="Candara" panose="020E0502030303020204" pitchFamily="34" charset="0"/>
              </a:rPr>
              <a:t> MAO, Lowery J. The updated Consolidated Framework for Implementation Research based on user feedback. Implement Sci. 2022;17(1):75. Published 2022 Oct 29. doi:10.1186/s13012-022-01245-0</a:t>
            </a:r>
          </a:p>
          <a:p>
            <a:pPr>
              <a:lnSpc>
                <a:spcPct val="120000"/>
              </a:lnSpc>
            </a:pPr>
            <a:r>
              <a:rPr lang="en-US" dirty="0">
                <a:latin typeface="Candara" panose="020E0502030303020204" pitchFamily="34" charset="0"/>
              </a:rPr>
              <a:t>Feldstein AC, Glasgow RE. A practical, robust implementation and sustainability model (PRISM) for integrating research findings into practice. </a:t>
            </a:r>
            <a:r>
              <a:rPr lang="en-US" dirty="0" err="1">
                <a:latin typeface="Candara" panose="020E0502030303020204" pitchFamily="34" charset="0"/>
              </a:rPr>
              <a:t>Jt</a:t>
            </a:r>
            <a:r>
              <a:rPr lang="en-US" dirty="0">
                <a:latin typeface="Candara" panose="020E0502030303020204" pitchFamily="34" charset="0"/>
              </a:rPr>
              <a:t> Comm J Qual Patient </a:t>
            </a:r>
            <a:r>
              <a:rPr lang="en-US" dirty="0" err="1">
                <a:latin typeface="Candara" panose="020E0502030303020204" pitchFamily="34" charset="0"/>
              </a:rPr>
              <a:t>Saf</a:t>
            </a:r>
            <a:r>
              <a:rPr lang="en-US" dirty="0">
                <a:latin typeface="Candara" panose="020E0502030303020204" pitchFamily="34" charset="0"/>
              </a:rPr>
              <a:t>. 2008;34(4):228-243. doi:10.1016/s1553-7250(08)34030-6</a:t>
            </a:r>
          </a:p>
          <a:p>
            <a:pPr>
              <a:lnSpc>
                <a:spcPct val="120000"/>
              </a:lnSpc>
            </a:pPr>
            <a:r>
              <a:rPr lang="en-US" b="0" i="0" dirty="0">
                <a:solidFill>
                  <a:srgbClr val="212121"/>
                </a:solidFill>
                <a:effectLst/>
                <a:latin typeface="Candara" panose="020E0502030303020204" pitchFamily="34" charset="0"/>
              </a:rPr>
              <a:t>Kitson A, Harvey G, McCormack B. Enabling the implementation of evidence based practice: a conceptual framework. Qual Health Care. 1998;7(3):149-158. doi:10.1136/qshc.7.3.149</a:t>
            </a:r>
          </a:p>
          <a:p>
            <a:pPr>
              <a:lnSpc>
                <a:spcPct val="120000"/>
              </a:lnSpc>
            </a:pPr>
            <a:r>
              <a:rPr lang="en-US" b="0" i="0" dirty="0">
                <a:solidFill>
                  <a:srgbClr val="212121"/>
                </a:solidFill>
                <a:effectLst/>
                <a:latin typeface="Candara" panose="020E0502030303020204" pitchFamily="34" charset="0"/>
              </a:rPr>
              <a:t>Michie S, Johnston M, Abraham C, et al. Making psychological theory useful for implementing evidence based practice: a consensus approach. </a:t>
            </a:r>
            <a:r>
              <a:rPr lang="en-US" b="0" dirty="0">
                <a:solidFill>
                  <a:srgbClr val="212121"/>
                </a:solidFill>
                <a:effectLst/>
                <a:latin typeface="Candara" panose="020E0502030303020204" pitchFamily="34" charset="0"/>
              </a:rPr>
              <a:t>Qual </a:t>
            </a:r>
            <a:r>
              <a:rPr lang="en-US" b="0" dirty="0" err="1">
                <a:solidFill>
                  <a:srgbClr val="212121"/>
                </a:solidFill>
                <a:effectLst/>
                <a:latin typeface="Candara" panose="020E0502030303020204" pitchFamily="34" charset="0"/>
              </a:rPr>
              <a:t>Saf</a:t>
            </a:r>
            <a:r>
              <a:rPr lang="en-US" b="0" dirty="0">
                <a:solidFill>
                  <a:srgbClr val="212121"/>
                </a:solidFill>
                <a:effectLst/>
                <a:latin typeface="Candara" panose="020E0502030303020204" pitchFamily="34" charset="0"/>
              </a:rPr>
              <a:t> Health Care</a:t>
            </a:r>
            <a:r>
              <a:rPr lang="en-US" b="0" i="0" dirty="0">
                <a:solidFill>
                  <a:srgbClr val="212121"/>
                </a:solidFill>
                <a:effectLst/>
                <a:latin typeface="Candara" panose="020E0502030303020204" pitchFamily="34" charset="0"/>
              </a:rPr>
              <a:t>. 2005;14(1):26-33. doi:10.1136/qshc.2004.011155</a:t>
            </a:r>
          </a:p>
        </p:txBody>
      </p:sp>
    </p:spTree>
    <p:extLst>
      <p:ext uri="{BB962C8B-B14F-4D97-AF65-F5344CB8AC3E}">
        <p14:creationId xmlns:p14="http://schemas.microsoft.com/office/powerpoint/2010/main" val="2360502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479F-63B2-4A35-A90B-89F63D794B89}"/>
              </a:ext>
            </a:extLst>
          </p:cNvPr>
          <p:cNvSpPr>
            <a:spLocks noGrp="1"/>
          </p:cNvSpPr>
          <p:nvPr>
            <p:ph type="title"/>
          </p:nvPr>
        </p:nvSpPr>
        <p:spPr>
          <a:xfrm>
            <a:off x="838200" y="4592522"/>
            <a:ext cx="10515600" cy="1922578"/>
          </a:xfrm>
        </p:spPr>
        <p:txBody>
          <a:bodyPr>
            <a:noAutofit/>
          </a:bodyPr>
          <a:lstStyle/>
          <a:p>
            <a:r>
              <a:rPr lang="en-US" dirty="0">
                <a:solidFill>
                  <a:schemeClr val="bg1"/>
                </a:solidFill>
                <a:latin typeface="Candara" panose="020E0502030303020204" pitchFamily="34" charset="0"/>
              </a:rPr>
              <a:t> </a:t>
            </a:r>
            <a:br>
              <a:rPr lang="en-US" dirty="0">
                <a:solidFill>
                  <a:schemeClr val="bg1"/>
                </a:solidFill>
                <a:latin typeface="Candara" panose="020E0502030303020204" pitchFamily="34" charset="0"/>
              </a:rPr>
            </a:br>
            <a:r>
              <a:rPr lang="en-US" sz="4000" dirty="0">
                <a:latin typeface="Candara" panose="020E0502030303020204" pitchFamily="34" charset="0"/>
              </a:rPr>
              <a:t>HEAL Data2Action Research Adoption Support Center: </a:t>
            </a:r>
            <a:br>
              <a:rPr lang="en-US" sz="4000" dirty="0">
                <a:latin typeface="Candara" panose="020E0502030303020204" pitchFamily="34" charset="0"/>
              </a:rPr>
            </a:br>
            <a:r>
              <a:rPr lang="en-US" sz="4000" i="1" dirty="0">
                <a:latin typeface="Candara" panose="020E0502030303020204" pitchFamily="34" charset="0"/>
              </a:rPr>
              <a:t>Documenting Strategies that Support Implementation of Effective Interventions</a:t>
            </a:r>
            <a:br>
              <a:rPr lang="en-US" sz="4000" i="1" dirty="0">
                <a:latin typeface="Candara" panose="020E0502030303020204" pitchFamily="34" charset="0"/>
              </a:rPr>
            </a:br>
            <a:br>
              <a:rPr lang="en-US" sz="2800" dirty="0">
                <a:latin typeface="Candara" panose="020E0502030303020204" pitchFamily="34" charset="0"/>
              </a:rPr>
            </a:br>
            <a:r>
              <a:rPr lang="en-US" sz="4000" dirty="0">
                <a:latin typeface="Candara" panose="020E0502030303020204" pitchFamily="34" charset="0"/>
              </a:rPr>
              <a:t>Bryan R. Garner, PhD, The Ohio State University</a:t>
            </a:r>
            <a:br>
              <a:rPr lang="en-US" sz="4000" dirty="0">
                <a:latin typeface="Candara" panose="020E0502030303020204" pitchFamily="34" charset="0"/>
              </a:rPr>
            </a:br>
            <a:br>
              <a:rPr lang="en-US" sz="2800" dirty="0">
                <a:latin typeface="Candara" panose="020E0502030303020204" pitchFamily="34" charset="0"/>
              </a:rPr>
            </a:br>
            <a:r>
              <a:rPr lang="en-US" sz="2400" b="0" dirty="0">
                <a:latin typeface="Candara" panose="020E0502030303020204" pitchFamily="34" charset="0"/>
              </a:rPr>
              <a:t>5th Annual NIH HEAL Initiative Scientific Meeting, Jan 7, 2024</a:t>
            </a:r>
            <a:br>
              <a:rPr lang="en-US" sz="2400" b="0" dirty="0">
                <a:latin typeface="Candara" panose="020E0502030303020204" pitchFamily="34" charset="0"/>
              </a:rPr>
            </a:br>
            <a:br>
              <a:rPr lang="en-US" sz="1400" b="0" dirty="0">
                <a:latin typeface="Candara" panose="020E0502030303020204" pitchFamily="34" charset="0"/>
              </a:rPr>
            </a:br>
            <a:r>
              <a:rPr lang="en-US" sz="1400" b="0" dirty="0">
                <a:latin typeface="Candara" panose="020E0502030303020204" pitchFamily="34" charset="0"/>
                <a:cs typeface="Times New Roman" panose="02020603050405020304" pitchFamily="18" charset="0"/>
              </a:rPr>
              <a:t>NIDA </a:t>
            </a:r>
            <a:r>
              <a:rPr lang="en-US" sz="1400" b="0" dirty="0">
                <a:effectLst/>
                <a:latin typeface="Candara" panose="020E0502030303020204" pitchFamily="34" charset="0"/>
                <a:ea typeface="Aptos" panose="020B0004020202020204" pitchFamily="34" charset="0"/>
                <a:cs typeface="Times New Roman" panose="02020603050405020304" pitchFamily="18" charset="0"/>
              </a:rPr>
              <a:t>50DA054072, NIDA U2CDA057717</a:t>
            </a:r>
            <a:endParaRPr lang="en-US" sz="22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310783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Authors &amp; Acknowledgements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741724" y="2913497"/>
            <a:ext cx="1994452" cy="682378"/>
          </a:xfrm>
        </p:spPr>
        <p:txBody>
          <a:bodyPr>
            <a:noAutofit/>
          </a:bodyPr>
          <a:lstStyle/>
          <a:p>
            <a:pPr marL="0" indent="0" algn="ctr">
              <a:buNone/>
            </a:pPr>
            <a:r>
              <a:rPr lang="en-US" sz="1400" dirty="0">
                <a:latin typeface="Candara" panose="020E0502030303020204" pitchFamily="34" charset="0"/>
              </a:rPr>
              <a:t>Bryan Garner, PhD      The Ohio State University</a:t>
            </a:r>
          </a:p>
        </p:txBody>
      </p:sp>
      <p:sp>
        <p:nvSpPr>
          <p:cNvPr id="4" name="Rectangle 3">
            <a:extLst>
              <a:ext uri="{FF2B5EF4-FFF2-40B4-BE49-F238E27FC236}">
                <a16:creationId xmlns:a16="http://schemas.microsoft.com/office/drawing/2014/main" id="{F6C5258A-3609-4BA3-B248-646C257A6767}"/>
              </a:ext>
            </a:extLst>
          </p:cNvPr>
          <p:cNvSpPr/>
          <p:nvPr/>
        </p:nvSpPr>
        <p:spPr>
          <a:xfrm>
            <a:off x="463730" y="6201927"/>
            <a:ext cx="8570542"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ndara"/>
                <a:ea typeface="+mn-ea"/>
                <a:cs typeface="+mn-cs"/>
              </a:rPr>
              <a:t>This work was supported by the NIH National Institute on Drug Abuse through P50D054072, and by the NIH National Institute on Drug Abuse through the Helping to End Addiction Long-term® Initiative, or NIH HEAL Initiative® as part of the HEAL Data2Action Program under grant number U2CDA057717. </a:t>
            </a:r>
            <a:endParaRPr kumimoji="0" lang="en-US" sz="1100" b="0" i="0" u="none" strike="noStrike" kern="1200" cap="none" spc="0" normalizeH="0" baseline="0" noProof="0" dirty="0">
              <a:ln>
                <a:noFill/>
              </a:ln>
              <a:solidFill>
                <a:prstClr val="black"/>
              </a:solidFill>
              <a:effectLst/>
              <a:uLnTx/>
              <a:uFillTx/>
              <a:latin typeface="Source Sans Pro"/>
              <a:ea typeface="+mn-ea"/>
              <a:cs typeface="+mn-cs"/>
            </a:endParaRPr>
          </a:p>
        </p:txBody>
      </p:sp>
      <p:pic>
        <p:nvPicPr>
          <p:cNvPr id="2050" name="Picture 2" descr="Bryan R. Garner, PhD | Ohio State College of Medicine">
            <a:extLst>
              <a:ext uri="{FF2B5EF4-FFF2-40B4-BE49-F238E27FC236}">
                <a16:creationId xmlns:a16="http://schemas.microsoft.com/office/drawing/2014/main" id="{F7F17E78-80B2-488D-9203-BE109922B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312" y="129632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ather Gotham - Clinical Associate Professor - Stanford University School  of Medicine | LinkedIn">
            <a:extLst>
              <a:ext uri="{FF2B5EF4-FFF2-40B4-BE49-F238E27FC236}">
                <a16:creationId xmlns:a16="http://schemas.microsoft.com/office/drawing/2014/main" id="{F8044949-5CBC-4E2F-807F-8E10834E2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358" y="129632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nnah Knudsen — University of Kentucky">
            <a:extLst>
              <a:ext uri="{FF2B5EF4-FFF2-40B4-BE49-F238E27FC236}">
                <a16:creationId xmlns:a16="http://schemas.microsoft.com/office/drawing/2014/main" id="{5D5A7FB5-BB3B-4553-A4BA-2B2FA44AC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97" t="2395" r="7400" b="2718"/>
          <a:stretch/>
        </p:blipFill>
        <p:spPr bwMode="auto">
          <a:xfrm>
            <a:off x="7639041" y="1296329"/>
            <a:ext cx="1600198" cy="1600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8699B13D-9D4A-4CFB-A44B-75188D9CE921}"/>
              </a:ext>
            </a:extLst>
          </p:cNvPr>
          <p:cNvSpPr txBox="1">
            <a:spLocks/>
          </p:cNvSpPr>
          <p:nvPr/>
        </p:nvSpPr>
        <p:spPr>
          <a:xfrm>
            <a:off x="3022770" y="2913497"/>
            <a:ext cx="1994452" cy="682378"/>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Heather Gotham, PhD Stanford University School of Medicine</a:t>
            </a:r>
          </a:p>
        </p:txBody>
      </p:sp>
      <p:sp>
        <p:nvSpPr>
          <p:cNvPr id="22" name="Content Placeholder 2">
            <a:extLst>
              <a:ext uri="{FF2B5EF4-FFF2-40B4-BE49-F238E27FC236}">
                <a16:creationId xmlns:a16="http://schemas.microsoft.com/office/drawing/2014/main" id="{8E9E0E2D-B8ED-4CF1-B3B2-7221EFEA286E}"/>
              </a:ext>
            </a:extLst>
          </p:cNvPr>
          <p:cNvSpPr txBox="1">
            <a:spLocks/>
          </p:cNvSpPr>
          <p:nvPr/>
        </p:nvSpPr>
        <p:spPr>
          <a:xfrm>
            <a:off x="5144787" y="2913497"/>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Sara Becker, PhD Northwestern University</a:t>
            </a:r>
          </a:p>
        </p:txBody>
      </p:sp>
      <p:sp>
        <p:nvSpPr>
          <p:cNvPr id="23" name="Content Placeholder 2">
            <a:extLst>
              <a:ext uri="{FF2B5EF4-FFF2-40B4-BE49-F238E27FC236}">
                <a16:creationId xmlns:a16="http://schemas.microsoft.com/office/drawing/2014/main" id="{8EBE1E70-6A8E-4F0D-80D6-26E7C1C99CCB}"/>
              </a:ext>
            </a:extLst>
          </p:cNvPr>
          <p:cNvSpPr txBox="1">
            <a:spLocks/>
          </p:cNvSpPr>
          <p:nvPr/>
        </p:nvSpPr>
        <p:spPr>
          <a:xfrm>
            <a:off x="7498005" y="2913497"/>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Hannah Knudsen, PhD University of Kentucky</a:t>
            </a:r>
          </a:p>
        </p:txBody>
      </p:sp>
      <p:sp>
        <p:nvSpPr>
          <p:cNvPr id="24" name="Content Placeholder 2">
            <a:extLst>
              <a:ext uri="{FF2B5EF4-FFF2-40B4-BE49-F238E27FC236}">
                <a16:creationId xmlns:a16="http://schemas.microsoft.com/office/drawing/2014/main" id="{DB12B999-A0E9-44C0-B45C-49C869E23372}"/>
              </a:ext>
            </a:extLst>
          </p:cNvPr>
          <p:cNvSpPr txBox="1">
            <a:spLocks/>
          </p:cNvSpPr>
          <p:nvPr/>
        </p:nvSpPr>
        <p:spPr>
          <a:xfrm>
            <a:off x="9756438" y="2913497"/>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Todd Molfenter, PhD University of Wisconsin, Madison</a:t>
            </a:r>
          </a:p>
        </p:txBody>
      </p:sp>
      <p:sp>
        <p:nvSpPr>
          <p:cNvPr id="26" name="Content Placeholder 2">
            <a:extLst>
              <a:ext uri="{FF2B5EF4-FFF2-40B4-BE49-F238E27FC236}">
                <a16:creationId xmlns:a16="http://schemas.microsoft.com/office/drawing/2014/main" id="{710F483D-B862-4FA7-950C-A6B93C849F88}"/>
              </a:ext>
            </a:extLst>
          </p:cNvPr>
          <p:cNvSpPr txBox="1">
            <a:spLocks/>
          </p:cNvSpPr>
          <p:nvPr/>
        </p:nvSpPr>
        <p:spPr>
          <a:xfrm>
            <a:off x="1808524" y="5326304"/>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Byron Powell, PhD     Washington University in St. Louis</a:t>
            </a:r>
          </a:p>
        </p:txBody>
      </p:sp>
      <p:pic>
        <p:nvPicPr>
          <p:cNvPr id="30" name="Picture 8" descr="Hannah Knudsen — University of Kentucky">
            <a:extLst>
              <a:ext uri="{FF2B5EF4-FFF2-40B4-BE49-F238E27FC236}">
                <a16:creationId xmlns:a16="http://schemas.microsoft.com/office/drawing/2014/main" id="{1E0D6FBB-1E0F-44BF-B993-44B606AC10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 t="-2864" r="2412" b="2864"/>
          <a:stretch/>
        </p:blipFill>
        <p:spPr bwMode="auto">
          <a:xfrm>
            <a:off x="8773394" y="3691314"/>
            <a:ext cx="1600198" cy="1600200"/>
          </a:xfrm>
          <a:prstGeom prst="rect">
            <a:avLst/>
          </a:prstGeom>
          <a:noFill/>
          <a:extLst>
            <a:ext uri="{909E8E84-426E-40DD-AFC4-6F175D3DCCD1}">
              <a14:hiddenFill xmlns:a14="http://schemas.microsoft.com/office/drawing/2010/main">
                <a:solidFill>
                  <a:srgbClr val="FFFFFF"/>
                </a:solidFill>
              </a14:hiddenFill>
            </a:ext>
          </a:extLst>
        </p:spPr>
      </p:pic>
      <p:sp>
        <p:nvSpPr>
          <p:cNvPr id="31" name="Content Placeholder 2">
            <a:extLst>
              <a:ext uri="{FF2B5EF4-FFF2-40B4-BE49-F238E27FC236}">
                <a16:creationId xmlns:a16="http://schemas.microsoft.com/office/drawing/2014/main" id="{E32040A9-91D3-4943-A004-0F547EF4F07F}"/>
              </a:ext>
            </a:extLst>
          </p:cNvPr>
          <p:cNvSpPr txBox="1">
            <a:spLocks/>
          </p:cNvSpPr>
          <p:nvPr/>
        </p:nvSpPr>
        <p:spPr>
          <a:xfrm>
            <a:off x="4089570" y="5326304"/>
            <a:ext cx="1994452" cy="682378"/>
          </a:xfrm>
          <a:prstGeom prst="rect">
            <a:avLst/>
          </a:prstGeom>
        </p:spPr>
        <p:txBody>
          <a:bodyPr vert="horz" lIns="91440" tIns="45720" rIns="91440" bIns="45720" rtlCol="0">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Lisa Saldana, PhD </a:t>
            </a:r>
            <a:r>
              <a:rPr kumimoji="0" lang="en-US" sz="13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Chestnut Health Systems – Lighthouse Institute</a:t>
            </a:r>
          </a:p>
        </p:txBody>
      </p:sp>
      <p:sp>
        <p:nvSpPr>
          <p:cNvPr id="32" name="Content Placeholder 2">
            <a:extLst>
              <a:ext uri="{FF2B5EF4-FFF2-40B4-BE49-F238E27FC236}">
                <a16:creationId xmlns:a16="http://schemas.microsoft.com/office/drawing/2014/main" id="{A75C1785-621C-44A5-B9C7-770F3AFCCDD4}"/>
              </a:ext>
            </a:extLst>
          </p:cNvPr>
          <p:cNvSpPr txBox="1">
            <a:spLocks/>
          </p:cNvSpPr>
          <p:nvPr/>
        </p:nvSpPr>
        <p:spPr>
          <a:xfrm>
            <a:off x="6386398" y="5326304"/>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JD Smith, PhD University of Utah</a:t>
            </a:r>
          </a:p>
        </p:txBody>
      </p:sp>
      <p:sp>
        <p:nvSpPr>
          <p:cNvPr id="33" name="Content Placeholder 2">
            <a:extLst>
              <a:ext uri="{FF2B5EF4-FFF2-40B4-BE49-F238E27FC236}">
                <a16:creationId xmlns:a16="http://schemas.microsoft.com/office/drawing/2014/main" id="{18DA7189-B11B-40D5-992A-E382ACD46B0E}"/>
              </a:ext>
            </a:extLst>
          </p:cNvPr>
          <p:cNvSpPr txBox="1">
            <a:spLocks/>
          </p:cNvSpPr>
          <p:nvPr/>
        </p:nvSpPr>
        <p:spPr>
          <a:xfrm>
            <a:off x="8564805" y="5326304"/>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Mia Navarro, MS     Stanford University School of Medicine</a:t>
            </a:r>
          </a:p>
        </p:txBody>
      </p:sp>
      <p:pic>
        <p:nvPicPr>
          <p:cNvPr id="2062" name="Picture 14" descr="Lisa Saldana, PhD - C-DIAS">
            <a:extLst>
              <a:ext uri="{FF2B5EF4-FFF2-40B4-BE49-F238E27FC236}">
                <a16:creationId xmlns:a16="http://schemas.microsoft.com/office/drawing/2014/main" id="{264A04D0-0E59-46A8-9782-1CE7720D1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687" y="3691834"/>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J.D. Smith, PhD | HIV Implementation Science Coordination Initiative">
            <a:extLst>
              <a:ext uri="{FF2B5EF4-FFF2-40B4-BE49-F238E27FC236}">
                <a16:creationId xmlns:a16="http://schemas.microsoft.com/office/drawing/2014/main" id="{119E0BB3-5954-4158-B447-2E46D80578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853" y="3685259"/>
            <a:ext cx="1648691"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ia Navarro | Stanford Medicine">
            <a:extLst>
              <a:ext uri="{FF2B5EF4-FFF2-40B4-BE49-F238E27FC236}">
                <a16:creationId xmlns:a16="http://schemas.microsoft.com/office/drawing/2014/main" id="{71BA0F79-33DF-4F62-979A-AD15260485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67" t="10053" r="6441" b="4055"/>
          <a:stretch/>
        </p:blipFill>
        <p:spPr bwMode="auto">
          <a:xfrm>
            <a:off x="8773353" y="3691834"/>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F6ED675-4E2B-496C-B4B8-7C52B9276F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1914" y="1296330"/>
            <a:ext cx="1600198" cy="1600198"/>
          </a:xfrm>
          <a:prstGeom prst="rect">
            <a:avLst/>
          </a:prstGeom>
        </p:spPr>
      </p:pic>
      <p:pic>
        <p:nvPicPr>
          <p:cNvPr id="8" name="Picture 7">
            <a:extLst>
              <a:ext uri="{FF2B5EF4-FFF2-40B4-BE49-F238E27FC236}">
                <a16:creationId xmlns:a16="http://schemas.microsoft.com/office/drawing/2014/main" id="{98C03B46-18FA-407B-9983-754AC0F694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6169" y="1278934"/>
            <a:ext cx="1634990" cy="1634990"/>
          </a:xfrm>
          <a:prstGeom prst="rect">
            <a:avLst/>
          </a:prstGeom>
        </p:spPr>
      </p:pic>
      <p:pic>
        <p:nvPicPr>
          <p:cNvPr id="7" name="Picture 6">
            <a:extLst>
              <a:ext uri="{FF2B5EF4-FFF2-40B4-BE49-F238E27FC236}">
                <a16:creationId xmlns:a16="http://schemas.microsoft.com/office/drawing/2014/main" id="{0B647B8A-9407-4A7B-AE4A-80E42EB12F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5650" y="3691834"/>
            <a:ext cx="1600200" cy="1600200"/>
          </a:xfrm>
          <a:prstGeom prst="rect">
            <a:avLst/>
          </a:prstGeom>
        </p:spPr>
      </p:pic>
    </p:spTree>
    <p:extLst>
      <p:ext uri="{BB962C8B-B14F-4D97-AF65-F5344CB8AC3E}">
        <p14:creationId xmlns:p14="http://schemas.microsoft.com/office/powerpoint/2010/main" val="3397346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1" y="1605790"/>
            <a:ext cx="6447020" cy="3999880"/>
          </a:xfrm>
        </p:spPr>
        <p:txBody>
          <a:bodyPr>
            <a:normAutofit fontScale="92500"/>
          </a:bodyPr>
          <a:lstStyle/>
          <a:p>
            <a:r>
              <a:rPr lang="en-US" dirty="0">
                <a:latin typeface="Candara" panose="020E0502030303020204" pitchFamily="34" charset="0"/>
              </a:rPr>
              <a:t>“the stuff we do to help people DO THE THING (i.e., intervention)” (Curran, 2020)</a:t>
            </a:r>
          </a:p>
          <a:p>
            <a:r>
              <a:rPr lang="en-US" dirty="0">
                <a:latin typeface="Candara" panose="020E0502030303020204" pitchFamily="34" charset="0"/>
              </a:rPr>
              <a:t>“methods or techniques used to enhance the adoption, implementation, and sustainability of a clinical program or practice” (Proctor et al., 2013)</a:t>
            </a:r>
          </a:p>
          <a:p>
            <a:r>
              <a:rPr lang="en-US" dirty="0">
                <a:latin typeface="Candara" panose="020E0502030303020204" pitchFamily="34" charset="0"/>
              </a:rPr>
              <a:t>There are several existing lists of implementation strategies</a:t>
            </a:r>
          </a:p>
          <a:p>
            <a:pPr lvl="1"/>
            <a:r>
              <a:rPr lang="en-US" dirty="0">
                <a:latin typeface="Candara" panose="020E0502030303020204" pitchFamily="34" charset="0"/>
              </a:rPr>
              <a:t>Powell et al.’s (2015) Expert Recommendations for Implementing Change (ERIC) </a:t>
            </a:r>
          </a:p>
          <a:p>
            <a:endParaRPr lang="en-US" dirty="0">
              <a:latin typeface="Candara" panose="020E0502030303020204" pitchFamily="34" charset="0"/>
            </a:endParaRPr>
          </a:p>
        </p:txBody>
      </p:sp>
      <p:pic>
        <p:nvPicPr>
          <p:cNvPr id="5" name="Picture 4">
            <a:extLst>
              <a:ext uri="{FF2B5EF4-FFF2-40B4-BE49-F238E27FC236}">
                <a16:creationId xmlns:a16="http://schemas.microsoft.com/office/drawing/2014/main" id="{06919E71-9C06-4FC4-ACDE-9C7AA7D6F319}"/>
              </a:ext>
            </a:extLst>
          </p:cNvPr>
          <p:cNvPicPr>
            <a:picLocks noChangeAspect="1"/>
          </p:cNvPicPr>
          <p:nvPr/>
        </p:nvPicPr>
        <p:blipFill>
          <a:blip r:embed="rId2"/>
          <a:stretch>
            <a:fillRect/>
          </a:stretch>
        </p:blipFill>
        <p:spPr>
          <a:xfrm>
            <a:off x="7794886" y="1456944"/>
            <a:ext cx="4005000" cy="3999880"/>
          </a:xfrm>
          <a:prstGeom prst="rect">
            <a:avLst/>
          </a:prstGeom>
        </p:spPr>
      </p:pic>
      <p:sp>
        <p:nvSpPr>
          <p:cNvPr id="7" name="Title 1">
            <a:extLst>
              <a:ext uri="{FF2B5EF4-FFF2-40B4-BE49-F238E27FC236}">
                <a16:creationId xmlns:a16="http://schemas.microsoft.com/office/drawing/2014/main" id="{3D7494B9-59F1-4ADF-A8A8-74F99B9B3CC1}"/>
              </a:ext>
            </a:extLst>
          </p:cNvPr>
          <p:cNvSpPr>
            <a:spLocks noGrp="1"/>
          </p:cNvSpPr>
          <p:nvPr>
            <p:ph type="title"/>
          </p:nvPr>
        </p:nvSpPr>
        <p:spPr>
          <a:xfrm>
            <a:off x="838200" y="430458"/>
            <a:ext cx="10515600" cy="787400"/>
          </a:xfrm>
        </p:spPr>
        <p:txBody>
          <a:bodyPr/>
          <a:lstStyle/>
          <a:p>
            <a:r>
              <a:rPr lang="en-US" dirty="0">
                <a:latin typeface="Candara" panose="020E0502030303020204" pitchFamily="34" charset="0"/>
              </a:rPr>
              <a:t>Implementation Strategies</a:t>
            </a:r>
          </a:p>
        </p:txBody>
      </p:sp>
    </p:spTree>
    <p:extLst>
      <p:ext uri="{BB962C8B-B14F-4D97-AF65-F5344CB8AC3E}">
        <p14:creationId xmlns:p14="http://schemas.microsoft.com/office/powerpoint/2010/main" val="595111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Why Track Implementation Strategies?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401177"/>
            <a:ext cx="10515600" cy="4385848"/>
          </a:xfrm>
        </p:spPr>
        <p:txBody>
          <a:bodyPr vert="horz" lIns="91440" tIns="45720" rIns="91440" bIns="45720" rtlCol="0" anchor="t">
            <a:normAutofit/>
          </a:bodyPr>
          <a:lstStyle/>
          <a:p>
            <a:r>
              <a:rPr lang="en-US" dirty="0">
                <a:latin typeface="Candara" panose="020E0502030303020204" pitchFamily="34" charset="0"/>
              </a:rPr>
              <a:t>Allow other researchers to </a:t>
            </a:r>
            <a:r>
              <a:rPr lang="en-US" u="sng" dirty="0">
                <a:latin typeface="Candara" panose="020E0502030303020204" pitchFamily="34" charset="0"/>
              </a:rPr>
              <a:t>replicate</a:t>
            </a:r>
            <a:r>
              <a:rPr lang="en-US" dirty="0">
                <a:latin typeface="Candara" panose="020E0502030303020204" pitchFamily="34" charset="0"/>
              </a:rPr>
              <a:t> the results of a study</a:t>
            </a:r>
          </a:p>
          <a:p>
            <a:pPr lvl="1"/>
            <a:r>
              <a:rPr lang="en-US" dirty="0">
                <a:latin typeface="Candara" panose="020E0502030303020204" pitchFamily="34" charset="0"/>
              </a:rPr>
              <a:t>What happened to get the intervention used in study sites?</a:t>
            </a:r>
          </a:p>
          <a:p>
            <a:r>
              <a:rPr lang="en-US" dirty="0">
                <a:latin typeface="Candara" panose="020E0502030303020204" pitchFamily="34" charset="0"/>
              </a:rPr>
              <a:t>Translate interventions into practice</a:t>
            </a:r>
          </a:p>
          <a:p>
            <a:pPr lvl="1"/>
            <a:r>
              <a:rPr lang="en-US" dirty="0">
                <a:latin typeface="Candara" panose="020E0502030303020204" pitchFamily="34" charset="0"/>
              </a:rPr>
              <a:t>What steps are needed to embed an effective intervention into a real-world setting?</a:t>
            </a:r>
          </a:p>
          <a:p>
            <a:r>
              <a:rPr lang="en-US" dirty="0">
                <a:latin typeface="Candara" panose="020E0502030303020204" pitchFamily="34" charset="0"/>
              </a:rPr>
              <a:t>Analyze intervention effects</a:t>
            </a:r>
          </a:p>
          <a:p>
            <a:pPr lvl="1"/>
            <a:r>
              <a:rPr lang="en-US" dirty="0">
                <a:latin typeface="Candara" panose="020E0502030303020204" pitchFamily="34" charset="0"/>
              </a:rPr>
              <a:t>Did differences in implementation strategies affect differences in intervention outcomes across sites or samples?</a:t>
            </a:r>
          </a:p>
          <a:p>
            <a:endParaRPr lang="en-US" dirty="0">
              <a:latin typeface="Candara"/>
            </a:endParaRPr>
          </a:p>
          <a:p>
            <a:pPr marL="0" indent="0">
              <a:buNone/>
            </a:pPr>
            <a:endParaRPr lang="en-US" dirty="0">
              <a:latin typeface="Candara" panose="020E0502030303020204" pitchFamily="34" charset="0"/>
            </a:endParaRPr>
          </a:p>
        </p:txBody>
      </p:sp>
    </p:spTree>
    <p:extLst>
      <p:ext uri="{BB962C8B-B14F-4D97-AF65-F5344CB8AC3E}">
        <p14:creationId xmlns:p14="http://schemas.microsoft.com/office/powerpoint/2010/main" val="3691243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Why is This Tool Needed?</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401176"/>
            <a:ext cx="10515600" cy="4925936"/>
          </a:xfrm>
        </p:spPr>
        <p:txBody>
          <a:bodyPr vert="horz" lIns="91440" tIns="45720" rIns="91440" bIns="45720" rtlCol="0" anchor="t">
            <a:normAutofit/>
          </a:bodyPr>
          <a:lstStyle/>
          <a:p>
            <a:r>
              <a:rPr lang="en-US" dirty="0">
                <a:latin typeface="Candara" panose="020E0502030303020204" pitchFamily="34" charset="0"/>
              </a:rPr>
              <a:t>Researchers have strategy tracking methods</a:t>
            </a:r>
          </a:p>
          <a:p>
            <a:pPr lvl="1"/>
            <a:r>
              <a:rPr lang="en-US" dirty="0">
                <a:latin typeface="Candara" panose="020E0502030303020204" pitchFamily="34" charset="0"/>
              </a:rPr>
              <a:t>Bunger et al. (2017) - Tracking Implementation Strategies</a:t>
            </a:r>
          </a:p>
          <a:p>
            <a:pPr lvl="1"/>
            <a:r>
              <a:rPr lang="en-US" dirty="0">
                <a:latin typeface="Candara" panose="020E0502030303020204" pitchFamily="34" charset="0"/>
              </a:rPr>
              <a:t>Boyd et al. (2018) - A Method for Tracking Implementation Strategies</a:t>
            </a:r>
          </a:p>
          <a:p>
            <a:pPr lvl="1"/>
            <a:r>
              <a:rPr lang="en-US" dirty="0">
                <a:latin typeface="Candara" panose="020E0502030303020204" pitchFamily="34" charset="0"/>
              </a:rPr>
              <a:t>Walsh-Bailey et al. (2021) - A pilot study comparing tools for tracking implementation strategies</a:t>
            </a:r>
          </a:p>
          <a:p>
            <a:pPr lvl="1"/>
            <a:r>
              <a:rPr lang="en-US" dirty="0">
                <a:latin typeface="Candara"/>
              </a:rPr>
              <a:t>Smith et al. (2023) - Longitudinal Implementation Strategy Tracking System (LISTS)</a:t>
            </a:r>
          </a:p>
          <a:p>
            <a:pPr marL="457200" lvl="1" indent="0">
              <a:buNone/>
            </a:pPr>
            <a:endParaRPr lang="en-US" dirty="0">
              <a:latin typeface="Candara"/>
            </a:endParaRPr>
          </a:p>
          <a:p>
            <a:r>
              <a:rPr lang="en-US" dirty="0">
                <a:latin typeface="Candara"/>
              </a:rPr>
              <a:t>However, there is a need for a more simple, pragmatic tool</a:t>
            </a:r>
          </a:p>
          <a:p>
            <a:pPr lvl="1"/>
            <a:r>
              <a:rPr lang="en-US" dirty="0">
                <a:latin typeface="Candara"/>
              </a:rPr>
              <a:t>Doesn’t rely on D&amp;I experts</a:t>
            </a:r>
          </a:p>
          <a:p>
            <a:pPr lvl="1"/>
            <a:r>
              <a:rPr lang="en-US" dirty="0">
                <a:latin typeface="Candara"/>
              </a:rPr>
              <a:t>Flexible and modifiable based on level of specificity needed</a:t>
            </a:r>
            <a:endParaRPr lang="en-US" dirty="0">
              <a:latin typeface="Candara" panose="020E0502030303020204" pitchFamily="34" charset="0"/>
            </a:endParaRPr>
          </a:p>
          <a:p>
            <a:pPr lvl="1"/>
            <a:r>
              <a:rPr lang="en-US" dirty="0">
                <a:latin typeface="Candara"/>
              </a:rPr>
              <a:t>Easy for research staff to use</a:t>
            </a:r>
          </a:p>
        </p:txBody>
      </p:sp>
    </p:spTree>
    <p:extLst>
      <p:ext uri="{BB962C8B-B14F-4D97-AF65-F5344CB8AC3E}">
        <p14:creationId xmlns:p14="http://schemas.microsoft.com/office/powerpoint/2010/main" val="355595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472EA-81FF-4D67-A2B6-9F227A8F82E4}"/>
              </a:ext>
            </a:extLst>
          </p:cNvPr>
          <p:cNvSpPr txBox="1"/>
          <p:nvPr/>
        </p:nvSpPr>
        <p:spPr>
          <a:xfrm>
            <a:off x="5882294" y="1807487"/>
            <a:ext cx="6204797" cy="40010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ndara" panose="020E0502030303020204" pitchFamily="34" charset="0"/>
              </a:rPr>
              <a:t>Evidence for the Intervention</a:t>
            </a:r>
            <a:r>
              <a:rPr kumimoji="0" lang="en-US" b="1" i="0" u="none" strike="noStrike" kern="1200" cap="none" spc="0" normalizeH="0" baseline="0" noProof="0" dirty="0">
                <a:ln>
                  <a:noFill/>
                </a:ln>
                <a:solidFill>
                  <a:prstClr val="black"/>
                </a:solidFill>
                <a:effectLst/>
                <a:uLnTx/>
                <a:uFillTx/>
                <a:latin typeface="Candara" panose="020E0502030303020204" pitchFamily="34" charset="0"/>
              </a:rPr>
              <a:t>:  </a:t>
            </a:r>
            <a:r>
              <a:rPr kumimoji="0" lang="en-US" b="0" i="0" u="none" strike="noStrike" kern="1200" cap="none" spc="0" normalizeH="0" baseline="0" noProof="0" dirty="0">
                <a:ln>
                  <a:noFill/>
                </a:ln>
                <a:solidFill>
                  <a:prstClr val="black"/>
                </a:solidFill>
                <a:effectLst/>
                <a:uLnTx/>
                <a:uFillTx/>
                <a:latin typeface="Candara" panose="020E0502030303020204" pitchFamily="34" charset="0"/>
              </a:rPr>
              <a:t>Research supporting the intervention’s effectiveness, delivery, and adaptation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ndara" panose="020E0502030303020204" pitchFamily="34" charset="0"/>
              </a:rPr>
              <a:t>Partner Engagement</a:t>
            </a:r>
            <a:r>
              <a:rPr kumimoji="0" lang="en-US" b="0" i="0" u="none" strike="noStrike" kern="1200" cap="none" spc="0" normalizeH="0" baseline="0" noProof="0" dirty="0">
                <a:ln>
                  <a:noFill/>
                </a:ln>
                <a:solidFill>
                  <a:prstClr val="black"/>
                </a:solidFill>
                <a:effectLst/>
                <a:uLnTx/>
                <a:uFillTx/>
                <a:latin typeface="Candara" panose="020E0502030303020204" pitchFamily="34" charset="0"/>
              </a:rPr>
              <a:t>:  Collaboration with partners (participants, sites, community) to define the population, problem, intervention, &amp; strategies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ndara" panose="020E0502030303020204" pitchFamily="34" charset="0"/>
              </a:rPr>
              <a:t>Contextual Determinants</a:t>
            </a:r>
            <a:r>
              <a:rPr kumimoji="0" lang="en-US" b="1" i="0" u="none" strike="noStrike" kern="1200" cap="none" spc="0" normalizeH="0" baseline="0" noProof="0" dirty="0">
                <a:ln>
                  <a:noFill/>
                </a:ln>
                <a:solidFill>
                  <a:prstClr val="black"/>
                </a:solidFill>
                <a:effectLst/>
                <a:uLnTx/>
                <a:uFillTx/>
                <a:latin typeface="Candara" panose="020E0502030303020204" pitchFamily="34" charset="0"/>
              </a:rPr>
              <a:t>: </a:t>
            </a:r>
            <a:r>
              <a:rPr kumimoji="0" lang="en-US" b="0" i="0" u="none" strike="noStrike" kern="1200" cap="none" spc="0" normalizeH="0" baseline="0" noProof="0" dirty="0">
                <a:ln>
                  <a:noFill/>
                </a:ln>
                <a:solidFill>
                  <a:prstClr val="black"/>
                </a:solidFill>
                <a:effectLst/>
                <a:uLnTx/>
                <a:uFillTx/>
                <a:latin typeface="Candara" panose="020E0502030303020204" pitchFamily="34" charset="0"/>
              </a:rPr>
              <a:t>Systems, cultural, organizational, and individual factors that affect the reach and adoption of the intervention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ndara" panose="020E0502030303020204" pitchFamily="34" charset="0"/>
              </a:rPr>
              <a:t>Implementation &amp; Sustainment Strategies</a:t>
            </a:r>
            <a:r>
              <a:rPr kumimoji="0" lang="en-US" b="1" i="0" u="none" strike="noStrike" kern="1200" cap="none" spc="0" normalizeH="0" baseline="0" noProof="0" dirty="0">
                <a:ln>
                  <a:noFill/>
                </a:ln>
                <a:solidFill>
                  <a:prstClr val="black"/>
                </a:solidFill>
                <a:effectLst/>
                <a:uLnTx/>
                <a:uFillTx/>
                <a:latin typeface="Candara" panose="020E0502030303020204" pitchFamily="34" charset="0"/>
              </a:rPr>
              <a:t>: </a:t>
            </a:r>
            <a:r>
              <a:rPr kumimoji="0" lang="en-US" b="0" i="0" u="none" strike="noStrike" kern="1200" cap="none" spc="0" normalizeH="0" baseline="0" noProof="0" dirty="0">
                <a:ln>
                  <a:noFill/>
                </a:ln>
                <a:solidFill>
                  <a:prstClr val="black"/>
                </a:solidFill>
                <a:effectLst/>
                <a:uLnTx/>
                <a:uFillTx/>
                <a:latin typeface="Candara" panose="020E0502030303020204" pitchFamily="34" charset="0"/>
              </a:rPr>
              <a:t>Procedures to support end-users to install and sustain the intervention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1" i="0" u="sng" strike="noStrike" kern="1200" cap="none" spc="0" normalizeH="0" baseline="0" noProof="0" dirty="0">
                <a:ln>
                  <a:noFill/>
                </a:ln>
                <a:solidFill>
                  <a:prstClr val="black"/>
                </a:solidFill>
                <a:effectLst/>
                <a:uLnTx/>
                <a:uFillTx/>
                <a:latin typeface="Candara" panose="020E0502030303020204" pitchFamily="34" charset="0"/>
              </a:rPr>
              <a:t>Implementation &amp; Sustainment Outcomes</a:t>
            </a:r>
            <a:r>
              <a:rPr kumimoji="0" lang="en-US" b="1" i="0" u="none" strike="noStrike" kern="1200" cap="none" spc="0" normalizeH="0" baseline="0" noProof="0" dirty="0">
                <a:ln>
                  <a:noFill/>
                </a:ln>
                <a:solidFill>
                  <a:prstClr val="black"/>
                </a:solidFill>
                <a:effectLst/>
                <a:uLnTx/>
                <a:uFillTx/>
                <a:latin typeface="Candara" panose="020E0502030303020204" pitchFamily="34" charset="0"/>
              </a:rPr>
              <a:t>:</a:t>
            </a:r>
            <a:r>
              <a:rPr kumimoji="0" lang="en-US" b="0" i="0" u="none" strike="noStrike" kern="1200" cap="none" spc="0" normalizeH="0" baseline="0" noProof="0" dirty="0">
                <a:ln>
                  <a:noFill/>
                </a:ln>
                <a:solidFill>
                  <a:prstClr val="black"/>
                </a:solidFill>
                <a:effectLst/>
                <a:uLnTx/>
                <a:uFillTx/>
                <a:latin typeface="Candara" panose="020E0502030303020204" pitchFamily="34" charset="0"/>
              </a:rPr>
              <a:t> Effects of actions to implement the intervention including extent of use by the deliverers (adoption) and receivers (reach)</a:t>
            </a:r>
          </a:p>
        </p:txBody>
      </p:sp>
      <p:sp>
        <p:nvSpPr>
          <p:cNvPr id="6" name="Title 5">
            <a:extLst>
              <a:ext uri="{FF2B5EF4-FFF2-40B4-BE49-F238E27FC236}">
                <a16:creationId xmlns:a16="http://schemas.microsoft.com/office/drawing/2014/main" id="{0F94D0C6-DA4A-4B8B-A0B7-673803A74293}"/>
              </a:ext>
            </a:extLst>
          </p:cNvPr>
          <p:cNvSpPr>
            <a:spLocks noGrp="1"/>
          </p:cNvSpPr>
          <p:nvPr>
            <p:ph type="title"/>
          </p:nvPr>
        </p:nvSpPr>
        <p:spPr>
          <a:xfrm>
            <a:off x="779522" y="58830"/>
            <a:ext cx="10515600" cy="787400"/>
          </a:xfrm>
        </p:spPr>
        <p:txBody>
          <a:bodyPr>
            <a:normAutofit fontScale="90000"/>
          </a:bodyPr>
          <a:lstStyle/>
          <a:p>
            <a:r>
              <a:rPr lang="en-US" dirty="0">
                <a:latin typeface="Candara" panose="020E0502030303020204" pitchFamily="34" charset="0"/>
              </a:rPr>
              <a:t>Pragmatic implementation science to improve the chance for translation: 5 key components</a:t>
            </a:r>
            <a:br>
              <a:rPr lang="en-US" dirty="0">
                <a:latin typeface="Candara" panose="020E0502030303020204" pitchFamily="34" charset="0"/>
              </a:rPr>
            </a:br>
            <a:endParaRPr lang="en-US" dirty="0">
              <a:latin typeface="Candara" panose="020E0502030303020204" pitchFamily="34" charset="0"/>
            </a:endParaRPr>
          </a:p>
        </p:txBody>
      </p:sp>
      <p:graphicFrame>
        <p:nvGraphicFramePr>
          <p:cNvPr id="10" name="Content Placeholder 6">
            <a:extLst>
              <a:ext uri="{FF2B5EF4-FFF2-40B4-BE49-F238E27FC236}">
                <a16:creationId xmlns:a16="http://schemas.microsoft.com/office/drawing/2014/main" id="{91CFFEEB-4C98-4D8B-9617-074325115396}"/>
              </a:ext>
            </a:extLst>
          </p:cNvPr>
          <p:cNvGraphicFramePr>
            <a:graphicFrameLocks/>
          </p:cNvGraphicFramePr>
          <p:nvPr>
            <p:extLst>
              <p:ext uri="{D42A27DB-BD31-4B8C-83A1-F6EECF244321}">
                <p14:modId xmlns:p14="http://schemas.microsoft.com/office/powerpoint/2010/main" val="3460050043"/>
              </p:ext>
            </p:extLst>
          </p:nvPr>
        </p:nvGraphicFramePr>
        <p:xfrm>
          <a:off x="611142" y="1817652"/>
          <a:ext cx="4801910" cy="4240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3328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Methods</a:t>
            </a:r>
          </a:p>
        </p:txBody>
      </p:sp>
      <p:grpSp>
        <p:nvGrpSpPr>
          <p:cNvPr id="4" name="Group 3">
            <a:extLst>
              <a:ext uri="{FF2B5EF4-FFF2-40B4-BE49-F238E27FC236}">
                <a16:creationId xmlns:a16="http://schemas.microsoft.com/office/drawing/2014/main" id="{B60EEB6D-2463-0C2F-B016-4D0CA36D2D9B}"/>
              </a:ext>
            </a:extLst>
          </p:cNvPr>
          <p:cNvGrpSpPr/>
          <p:nvPr/>
        </p:nvGrpSpPr>
        <p:grpSpPr>
          <a:xfrm>
            <a:off x="622300" y="2224672"/>
            <a:ext cx="10985500" cy="2436228"/>
            <a:chOff x="844052" y="2751722"/>
            <a:chExt cx="10503358" cy="2158706"/>
          </a:xfrm>
        </p:grpSpPr>
        <p:sp>
          <p:nvSpPr>
            <p:cNvPr id="5" name="Freeform 20">
              <a:extLst>
                <a:ext uri="{FF2B5EF4-FFF2-40B4-BE49-F238E27FC236}">
                  <a16:creationId xmlns:a16="http://schemas.microsoft.com/office/drawing/2014/main" id="{EB5C2571-DC14-0118-A84C-D7C8FF899993}"/>
                </a:ext>
              </a:extLst>
            </p:cNvPr>
            <p:cNvSpPr/>
            <p:nvPr/>
          </p:nvSpPr>
          <p:spPr>
            <a:xfrm rot="16200000">
              <a:off x="786482" y="2809297"/>
              <a:ext cx="2158700" cy="2043559"/>
            </a:xfrm>
            <a:custGeom>
              <a:avLst/>
              <a:gdLst>
                <a:gd name="connsiteX0" fmla="*/ 0 w 2043558"/>
                <a:gd name="connsiteY0" fmla="*/ 102178 h 2452270"/>
                <a:gd name="connsiteX1" fmla="*/ 102178 w 2043558"/>
                <a:gd name="connsiteY1" fmla="*/ 0 h 2452270"/>
                <a:gd name="connsiteX2" fmla="*/ 1941380 w 2043558"/>
                <a:gd name="connsiteY2" fmla="*/ 0 h 2452270"/>
                <a:gd name="connsiteX3" fmla="*/ 2043558 w 2043558"/>
                <a:gd name="connsiteY3" fmla="*/ 102178 h 2452270"/>
                <a:gd name="connsiteX4" fmla="*/ 2043558 w 2043558"/>
                <a:gd name="connsiteY4" fmla="*/ 2350092 h 2452270"/>
                <a:gd name="connsiteX5" fmla="*/ 1941380 w 2043558"/>
                <a:gd name="connsiteY5" fmla="*/ 2452270 h 2452270"/>
                <a:gd name="connsiteX6" fmla="*/ 102178 w 2043558"/>
                <a:gd name="connsiteY6" fmla="*/ 2452270 h 2452270"/>
                <a:gd name="connsiteX7" fmla="*/ 0 w 2043558"/>
                <a:gd name="connsiteY7" fmla="*/ 2350092 h 2452270"/>
                <a:gd name="connsiteX8" fmla="*/ 0 w 2043558"/>
                <a:gd name="connsiteY8" fmla="*/ 102178 h 24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58" h="2452270">
                  <a:moveTo>
                    <a:pt x="1958409" y="1"/>
                  </a:moveTo>
                  <a:cubicBezTo>
                    <a:pt x="2005435" y="1"/>
                    <a:pt x="2043558" y="54897"/>
                    <a:pt x="2043558" y="122614"/>
                  </a:cubicBezTo>
                  <a:lnTo>
                    <a:pt x="2043558" y="2329656"/>
                  </a:lnTo>
                  <a:cubicBezTo>
                    <a:pt x="2043558" y="2397373"/>
                    <a:pt x="2005435" y="2452269"/>
                    <a:pt x="1958409" y="2452269"/>
                  </a:cubicBezTo>
                  <a:lnTo>
                    <a:pt x="85149" y="2452269"/>
                  </a:lnTo>
                  <a:cubicBezTo>
                    <a:pt x="38123" y="2452269"/>
                    <a:pt x="0" y="2397373"/>
                    <a:pt x="0" y="2329656"/>
                  </a:cubicBezTo>
                  <a:lnTo>
                    <a:pt x="0" y="122614"/>
                  </a:lnTo>
                  <a:cubicBezTo>
                    <a:pt x="0" y="54897"/>
                    <a:pt x="38123" y="1"/>
                    <a:pt x="85149" y="1"/>
                  </a:cubicBezTo>
                  <a:lnTo>
                    <a:pt x="1958409" y="1"/>
                  </a:lnTo>
                  <a:close/>
                </a:path>
              </a:pathLst>
            </a:custGeom>
            <a:solidFill>
              <a:srgbClr val="4B91ED"/>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vert" wrap="square" lIns="441407" tIns="24005" rIns="31116" bIns="1634845" numCol="1" spcCol="1270" anchor="ctr" anchorCtr="1">
              <a:no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6" name="Freeform 21">
              <a:extLst>
                <a:ext uri="{FF2B5EF4-FFF2-40B4-BE49-F238E27FC236}">
                  <a16:creationId xmlns:a16="http://schemas.microsoft.com/office/drawing/2014/main" id="{1B48EC8E-B849-915C-0BC5-F88C0F024FFC}"/>
                </a:ext>
              </a:extLst>
            </p:cNvPr>
            <p:cNvSpPr/>
            <p:nvPr/>
          </p:nvSpPr>
          <p:spPr>
            <a:xfrm rot="16200000">
              <a:off x="2901563" y="2809297"/>
              <a:ext cx="2158703" cy="2043559"/>
            </a:xfrm>
            <a:custGeom>
              <a:avLst/>
              <a:gdLst>
                <a:gd name="connsiteX0" fmla="*/ 0 w 2043558"/>
                <a:gd name="connsiteY0" fmla="*/ 102178 h 2452270"/>
                <a:gd name="connsiteX1" fmla="*/ 102178 w 2043558"/>
                <a:gd name="connsiteY1" fmla="*/ 0 h 2452270"/>
                <a:gd name="connsiteX2" fmla="*/ 1941380 w 2043558"/>
                <a:gd name="connsiteY2" fmla="*/ 0 h 2452270"/>
                <a:gd name="connsiteX3" fmla="*/ 2043558 w 2043558"/>
                <a:gd name="connsiteY3" fmla="*/ 102178 h 2452270"/>
                <a:gd name="connsiteX4" fmla="*/ 2043558 w 2043558"/>
                <a:gd name="connsiteY4" fmla="*/ 2350092 h 2452270"/>
                <a:gd name="connsiteX5" fmla="*/ 1941380 w 2043558"/>
                <a:gd name="connsiteY5" fmla="*/ 2452270 h 2452270"/>
                <a:gd name="connsiteX6" fmla="*/ 102178 w 2043558"/>
                <a:gd name="connsiteY6" fmla="*/ 2452270 h 2452270"/>
                <a:gd name="connsiteX7" fmla="*/ 0 w 2043558"/>
                <a:gd name="connsiteY7" fmla="*/ 2350092 h 2452270"/>
                <a:gd name="connsiteX8" fmla="*/ 0 w 2043558"/>
                <a:gd name="connsiteY8" fmla="*/ 102178 h 24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58" h="2452270">
                  <a:moveTo>
                    <a:pt x="1958409" y="1"/>
                  </a:moveTo>
                  <a:cubicBezTo>
                    <a:pt x="2005435" y="1"/>
                    <a:pt x="2043558" y="54897"/>
                    <a:pt x="2043558" y="122614"/>
                  </a:cubicBezTo>
                  <a:lnTo>
                    <a:pt x="2043558" y="2329656"/>
                  </a:lnTo>
                  <a:cubicBezTo>
                    <a:pt x="2043558" y="2397373"/>
                    <a:pt x="2005435" y="2452269"/>
                    <a:pt x="1958409" y="2452269"/>
                  </a:cubicBezTo>
                  <a:lnTo>
                    <a:pt x="85149" y="2452269"/>
                  </a:lnTo>
                  <a:cubicBezTo>
                    <a:pt x="38123" y="2452269"/>
                    <a:pt x="0" y="2397373"/>
                    <a:pt x="0" y="2329656"/>
                  </a:cubicBezTo>
                  <a:lnTo>
                    <a:pt x="0" y="122614"/>
                  </a:lnTo>
                  <a:cubicBezTo>
                    <a:pt x="0" y="54897"/>
                    <a:pt x="38123" y="1"/>
                    <a:pt x="85149" y="1"/>
                  </a:cubicBezTo>
                  <a:lnTo>
                    <a:pt x="1958409" y="1"/>
                  </a:lnTo>
                  <a:close/>
                </a:path>
              </a:pathLst>
            </a:custGeom>
            <a:solidFill>
              <a:srgbClr val="FEC51D"/>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41408" tIns="24004" rIns="31115" bIns="1634846" numCol="1" spcCol="1270" anchor="t" anchorCtr="0">
              <a:noAutofit/>
            </a:bodyPr>
            <a:lstStyle/>
            <a:p>
              <a:pPr marL="0" marR="0" lvl="0" indent="0" algn="r" defTabSz="31115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7" name="Flowchart: Extract 6">
              <a:extLst>
                <a:ext uri="{FF2B5EF4-FFF2-40B4-BE49-F238E27FC236}">
                  <a16:creationId xmlns:a16="http://schemas.microsoft.com/office/drawing/2014/main" id="{D6D7402C-1B57-7026-0604-EC967BBAB8E4}"/>
                </a:ext>
              </a:extLst>
            </p:cNvPr>
            <p:cNvSpPr/>
            <p:nvPr/>
          </p:nvSpPr>
          <p:spPr>
            <a:xfrm rot="5400000">
              <a:off x="2789199" y="4406699"/>
              <a:ext cx="360309" cy="306533"/>
            </a:xfrm>
            <a:prstGeom prst="flowChartExtract">
              <a:avLst/>
            </a:prstGeom>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Source Sans Pro"/>
                <a:ea typeface="+mn-ea"/>
                <a:cs typeface="+mn-cs"/>
              </a:endParaRPr>
            </a:p>
          </p:txBody>
        </p:sp>
        <p:sp>
          <p:nvSpPr>
            <p:cNvPr id="8" name="Freeform 23">
              <a:extLst>
                <a:ext uri="{FF2B5EF4-FFF2-40B4-BE49-F238E27FC236}">
                  <a16:creationId xmlns:a16="http://schemas.microsoft.com/office/drawing/2014/main" id="{D0BB42EA-4652-5001-55B8-2C442036C8FE}"/>
                </a:ext>
              </a:extLst>
            </p:cNvPr>
            <p:cNvSpPr/>
            <p:nvPr/>
          </p:nvSpPr>
          <p:spPr>
            <a:xfrm rot="16200000">
              <a:off x="5016648" y="2809296"/>
              <a:ext cx="2158703" cy="2043559"/>
            </a:xfrm>
            <a:custGeom>
              <a:avLst/>
              <a:gdLst>
                <a:gd name="connsiteX0" fmla="*/ 0 w 2043558"/>
                <a:gd name="connsiteY0" fmla="*/ 102178 h 2452270"/>
                <a:gd name="connsiteX1" fmla="*/ 102178 w 2043558"/>
                <a:gd name="connsiteY1" fmla="*/ 0 h 2452270"/>
                <a:gd name="connsiteX2" fmla="*/ 1941380 w 2043558"/>
                <a:gd name="connsiteY2" fmla="*/ 0 h 2452270"/>
                <a:gd name="connsiteX3" fmla="*/ 2043558 w 2043558"/>
                <a:gd name="connsiteY3" fmla="*/ 102178 h 2452270"/>
                <a:gd name="connsiteX4" fmla="*/ 2043558 w 2043558"/>
                <a:gd name="connsiteY4" fmla="*/ 2350092 h 2452270"/>
                <a:gd name="connsiteX5" fmla="*/ 1941380 w 2043558"/>
                <a:gd name="connsiteY5" fmla="*/ 2452270 h 2452270"/>
                <a:gd name="connsiteX6" fmla="*/ 102178 w 2043558"/>
                <a:gd name="connsiteY6" fmla="*/ 2452270 h 2452270"/>
                <a:gd name="connsiteX7" fmla="*/ 0 w 2043558"/>
                <a:gd name="connsiteY7" fmla="*/ 2350092 h 2452270"/>
                <a:gd name="connsiteX8" fmla="*/ 0 w 2043558"/>
                <a:gd name="connsiteY8" fmla="*/ 102178 h 24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58" h="2452270">
                  <a:moveTo>
                    <a:pt x="1958409" y="1"/>
                  </a:moveTo>
                  <a:cubicBezTo>
                    <a:pt x="2005435" y="1"/>
                    <a:pt x="2043558" y="54897"/>
                    <a:pt x="2043558" y="122614"/>
                  </a:cubicBezTo>
                  <a:lnTo>
                    <a:pt x="2043558" y="2329656"/>
                  </a:lnTo>
                  <a:cubicBezTo>
                    <a:pt x="2043558" y="2397373"/>
                    <a:pt x="2005435" y="2452269"/>
                    <a:pt x="1958409" y="2452269"/>
                  </a:cubicBezTo>
                  <a:lnTo>
                    <a:pt x="85149" y="2452269"/>
                  </a:lnTo>
                  <a:cubicBezTo>
                    <a:pt x="38123" y="2452269"/>
                    <a:pt x="0" y="2397373"/>
                    <a:pt x="0" y="2329656"/>
                  </a:cubicBezTo>
                  <a:lnTo>
                    <a:pt x="0" y="122614"/>
                  </a:lnTo>
                  <a:cubicBezTo>
                    <a:pt x="0" y="54897"/>
                    <a:pt x="38123" y="1"/>
                    <a:pt x="85149" y="1"/>
                  </a:cubicBezTo>
                  <a:lnTo>
                    <a:pt x="1958409" y="1"/>
                  </a:lnTo>
                  <a:close/>
                </a:path>
              </a:pathLst>
            </a:custGeom>
            <a:solidFill>
              <a:srgbClr val="E71D36"/>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41407" tIns="24003" rIns="31115" bIns="1634847" numCol="1" spcCol="1270" anchor="t" anchorCtr="0">
              <a:noAutofit/>
            </a:bodyPr>
            <a:lstStyle/>
            <a:p>
              <a:pPr marL="0" marR="0" lvl="0" indent="0" algn="r" defTabSz="31115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9" name="Flowchart: Extract 8">
              <a:extLst>
                <a:ext uri="{FF2B5EF4-FFF2-40B4-BE49-F238E27FC236}">
                  <a16:creationId xmlns:a16="http://schemas.microsoft.com/office/drawing/2014/main" id="{45E01862-F852-DBE6-E12A-FB66072D8E99}"/>
                </a:ext>
              </a:extLst>
            </p:cNvPr>
            <p:cNvSpPr/>
            <p:nvPr/>
          </p:nvSpPr>
          <p:spPr>
            <a:xfrm rot="5400000">
              <a:off x="4904283" y="4406699"/>
              <a:ext cx="360309" cy="306533"/>
            </a:xfrm>
            <a:prstGeom prst="flowChartExtract">
              <a:avLst/>
            </a:prstGeom>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Source Sans Pro"/>
                <a:ea typeface="+mn-ea"/>
                <a:cs typeface="+mn-cs"/>
              </a:endParaRPr>
            </a:p>
          </p:txBody>
        </p:sp>
        <p:sp>
          <p:nvSpPr>
            <p:cNvPr id="10" name="Freeform 27">
              <a:extLst>
                <a:ext uri="{FF2B5EF4-FFF2-40B4-BE49-F238E27FC236}">
                  <a16:creationId xmlns:a16="http://schemas.microsoft.com/office/drawing/2014/main" id="{321DE9F0-544F-340C-579B-97FC53D6D72B}"/>
                </a:ext>
              </a:extLst>
            </p:cNvPr>
            <p:cNvSpPr/>
            <p:nvPr/>
          </p:nvSpPr>
          <p:spPr>
            <a:xfrm rot="16200000">
              <a:off x="7131728" y="2809296"/>
              <a:ext cx="2158705" cy="2043558"/>
            </a:xfrm>
            <a:custGeom>
              <a:avLst/>
              <a:gdLst>
                <a:gd name="connsiteX0" fmla="*/ 0 w 2043558"/>
                <a:gd name="connsiteY0" fmla="*/ 102178 h 2452270"/>
                <a:gd name="connsiteX1" fmla="*/ 102178 w 2043558"/>
                <a:gd name="connsiteY1" fmla="*/ 0 h 2452270"/>
                <a:gd name="connsiteX2" fmla="*/ 1941380 w 2043558"/>
                <a:gd name="connsiteY2" fmla="*/ 0 h 2452270"/>
                <a:gd name="connsiteX3" fmla="*/ 2043558 w 2043558"/>
                <a:gd name="connsiteY3" fmla="*/ 102178 h 2452270"/>
                <a:gd name="connsiteX4" fmla="*/ 2043558 w 2043558"/>
                <a:gd name="connsiteY4" fmla="*/ 2350092 h 2452270"/>
                <a:gd name="connsiteX5" fmla="*/ 1941380 w 2043558"/>
                <a:gd name="connsiteY5" fmla="*/ 2452270 h 2452270"/>
                <a:gd name="connsiteX6" fmla="*/ 102178 w 2043558"/>
                <a:gd name="connsiteY6" fmla="*/ 2452270 h 2452270"/>
                <a:gd name="connsiteX7" fmla="*/ 0 w 2043558"/>
                <a:gd name="connsiteY7" fmla="*/ 2350092 h 2452270"/>
                <a:gd name="connsiteX8" fmla="*/ 0 w 2043558"/>
                <a:gd name="connsiteY8" fmla="*/ 102178 h 24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58" h="2452270">
                  <a:moveTo>
                    <a:pt x="1958409" y="1"/>
                  </a:moveTo>
                  <a:cubicBezTo>
                    <a:pt x="2005435" y="1"/>
                    <a:pt x="2043558" y="54897"/>
                    <a:pt x="2043558" y="122614"/>
                  </a:cubicBezTo>
                  <a:lnTo>
                    <a:pt x="2043558" y="2329656"/>
                  </a:lnTo>
                  <a:cubicBezTo>
                    <a:pt x="2043558" y="2397373"/>
                    <a:pt x="2005435" y="2452269"/>
                    <a:pt x="1958409" y="2452269"/>
                  </a:cubicBezTo>
                  <a:lnTo>
                    <a:pt x="85149" y="2452269"/>
                  </a:lnTo>
                  <a:cubicBezTo>
                    <a:pt x="38123" y="2452269"/>
                    <a:pt x="0" y="2397373"/>
                    <a:pt x="0" y="2329656"/>
                  </a:cubicBezTo>
                  <a:lnTo>
                    <a:pt x="0" y="122614"/>
                  </a:lnTo>
                  <a:cubicBezTo>
                    <a:pt x="0" y="54897"/>
                    <a:pt x="38123" y="1"/>
                    <a:pt x="85149" y="1"/>
                  </a:cubicBezTo>
                  <a:lnTo>
                    <a:pt x="1958409" y="1"/>
                  </a:lnTo>
                  <a:close/>
                </a:path>
              </a:pathLst>
            </a:custGeom>
            <a:solidFill>
              <a:srgbClr val="000064"/>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41408" tIns="24003" rIns="31114" bIns="1634846" numCol="1" spcCol="1270" anchor="t" anchorCtr="0">
              <a:noAutofit/>
            </a:bodyPr>
            <a:lstStyle/>
            <a:p>
              <a:pPr marL="0" marR="0" lvl="0" indent="0" algn="r" defTabSz="31115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11" name="TextBox 10">
              <a:extLst>
                <a:ext uri="{FF2B5EF4-FFF2-40B4-BE49-F238E27FC236}">
                  <a16:creationId xmlns:a16="http://schemas.microsoft.com/office/drawing/2014/main" id="{1D223B5C-A040-82B3-5AD8-C7E9CB339A0B}"/>
                </a:ext>
              </a:extLst>
            </p:cNvPr>
            <p:cNvSpPr txBox="1"/>
            <p:nvPr/>
          </p:nvSpPr>
          <p:spPr>
            <a:xfrm>
              <a:off x="893514" y="3435648"/>
              <a:ext cx="1873112" cy="965416"/>
            </a:xfrm>
            <a:prstGeom prst="rect">
              <a:avLst/>
            </a:prstGeom>
            <a:noFill/>
          </p:spPr>
          <p:txBody>
            <a:bodyPr wrap="square" lIns="91440" tIns="45720" rIns="91440" bIns="45720" rtlCol="0" anchor="ctr">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ndara"/>
                  <a:ea typeface="+mn-ea"/>
                  <a:cs typeface="+mn-cs"/>
                </a:rPr>
                <a:t>Identified a team of experts</a:t>
              </a:r>
            </a:p>
          </p:txBody>
        </p:sp>
        <p:sp>
          <p:nvSpPr>
            <p:cNvPr id="12" name="TextBox 11">
              <a:extLst>
                <a:ext uri="{FF2B5EF4-FFF2-40B4-BE49-F238E27FC236}">
                  <a16:creationId xmlns:a16="http://schemas.microsoft.com/office/drawing/2014/main" id="{7690C7F4-BB85-D7EE-74FA-F1ECA7F03C7D}"/>
                </a:ext>
              </a:extLst>
            </p:cNvPr>
            <p:cNvSpPr txBox="1"/>
            <p:nvPr/>
          </p:nvSpPr>
          <p:spPr>
            <a:xfrm>
              <a:off x="3044358" y="3495635"/>
              <a:ext cx="1873112" cy="670882"/>
            </a:xfrm>
            <a:prstGeom prst="rect">
              <a:avLst/>
            </a:prstGeom>
            <a:noFill/>
          </p:spPr>
          <p:txBody>
            <a:bodyPr wrap="square" lIns="91440" tIns="45720" rIns="91440" bIns="45720" rtlCol="0" anchor="ctr">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ndara"/>
                  <a:ea typeface="+mn-ea"/>
                  <a:cs typeface="+mn-cs"/>
                </a:rPr>
                <a:t>Regular team meetings</a:t>
              </a:r>
            </a:p>
          </p:txBody>
        </p:sp>
        <p:sp>
          <p:nvSpPr>
            <p:cNvPr id="13" name="TextBox 12">
              <a:extLst>
                <a:ext uri="{FF2B5EF4-FFF2-40B4-BE49-F238E27FC236}">
                  <a16:creationId xmlns:a16="http://schemas.microsoft.com/office/drawing/2014/main" id="{E87D5081-432D-596F-A94B-5812B123FB57}"/>
                </a:ext>
              </a:extLst>
            </p:cNvPr>
            <p:cNvSpPr txBox="1"/>
            <p:nvPr/>
          </p:nvSpPr>
          <p:spPr>
            <a:xfrm>
              <a:off x="5188553" y="3531738"/>
              <a:ext cx="1873112" cy="965416"/>
            </a:xfrm>
            <a:prstGeom prst="rect">
              <a:avLst/>
            </a:prstGeom>
            <a:noFill/>
          </p:spPr>
          <p:txBody>
            <a:bodyPr wrap="square" rtlCol="0" anchor="ctr">
              <a:spAutoFit/>
            </a:bodyPr>
            <a:lstStyle/>
            <a:p>
              <a:pPr marL="0" marR="0" lvl="0" indent="0" algn="ctr" defTabSz="31115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Facilitator meetings</a:t>
              </a:r>
            </a:p>
            <a:p>
              <a:pPr marL="0" marR="0" lvl="0" indent="0" algn="ctr" defTabSz="31115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14" name="TextBox 13">
              <a:extLst>
                <a:ext uri="{FF2B5EF4-FFF2-40B4-BE49-F238E27FC236}">
                  <a16:creationId xmlns:a16="http://schemas.microsoft.com/office/drawing/2014/main" id="{05FE7FFD-B26E-740C-2FF2-4B9F11CB84E2}"/>
                </a:ext>
              </a:extLst>
            </p:cNvPr>
            <p:cNvSpPr txBox="1"/>
            <p:nvPr/>
          </p:nvSpPr>
          <p:spPr>
            <a:xfrm>
              <a:off x="7193847" y="3202283"/>
              <a:ext cx="2043558" cy="1259950"/>
            </a:xfrm>
            <a:prstGeom prst="rect">
              <a:avLst/>
            </a:prstGeom>
            <a:noFill/>
          </p:spPr>
          <p:txBody>
            <a:bodyPr wrap="square" lIns="0" rIns="0" rtlCol="0" anchor="ctr">
              <a:spAutoFit/>
            </a:bodyPr>
            <a:lstStyle/>
            <a:p>
              <a:pPr marL="0" marR="0" lvl="0" indent="0" algn="ctr" defTabSz="31115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Sought feedback from research collaborators</a:t>
              </a:r>
            </a:p>
          </p:txBody>
        </p:sp>
        <p:sp>
          <p:nvSpPr>
            <p:cNvPr id="15" name="Flowchart: Extract 14">
              <a:extLst>
                <a:ext uri="{FF2B5EF4-FFF2-40B4-BE49-F238E27FC236}">
                  <a16:creationId xmlns:a16="http://schemas.microsoft.com/office/drawing/2014/main" id="{E35C0E87-F9AD-5267-05D4-85C82E5F8D2B}"/>
                </a:ext>
              </a:extLst>
            </p:cNvPr>
            <p:cNvSpPr/>
            <p:nvPr/>
          </p:nvSpPr>
          <p:spPr>
            <a:xfrm rot="5400000">
              <a:off x="7019366" y="4406699"/>
              <a:ext cx="360309" cy="306533"/>
            </a:xfrm>
            <a:prstGeom prst="flowChartExtract">
              <a:avLst/>
            </a:prstGeom>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Source Sans Pro"/>
                <a:ea typeface="+mn-ea"/>
                <a:cs typeface="+mn-cs"/>
              </a:endParaRPr>
            </a:p>
          </p:txBody>
        </p:sp>
        <p:sp>
          <p:nvSpPr>
            <p:cNvPr id="16" name="Freeform 33">
              <a:extLst>
                <a:ext uri="{FF2B5EF4-FFF2-40B4-BE49-F238E27FC236}">
                  <a16:creationId xmlns:a16="http://schemas.microsoft.com/office/drawing/2014/main" id="{7C960B95-A0A5-B7AA-BFE2-ED82DE420C08}"/>
                </a:ext>
              </a:extLst>
            </p:cNvPr>
            <p:cNvSpPr/>
            <p:nvPr/>
          </p:nvSpPr>
          <p:spPr>
            <a:xfrm rot="16200000">
              <a:off x="9246278" y="2809296"/>
              <a:ext cx="2158706" cy="2043558"/>
            </a:xfrm>
            <a:custGeom>
              <a:avLst/>
              <a:gdLst>
                <a:gd name="connsiteX0" fmla="*/ 0 w 2043558"/>
                <a:gd name="connsiteY0" fmla="*/ 102178 h 2452270"/>
                <a:gd name="connsiteX1" fmla="*/ 102178 w 2043558"/>
                <a:gd name="connsiteY1" fmla="*/ 0 h 2452270"/>
                <a:gd name="connsiteX2" fmla="*/ 1941380 w 2043558"/>
                <a:gd name="connsiteY2" fmla="*/ 0 h 2452270"/>
                <a:gd name="connsiteX3" fmla="*/ 2043558 w 2043558"/>
                <a:gd name="connsiteY3" fmla="*/ 102178 h 2452270"/>
                <a:gd name="connsiteX4" fmla="*/ 2043558 w 2043558"/>
                <a:gd name="connsiteY4" fmla="*/ 2350092 h 2452270"/>
                <a:gd name="connsiteX5" fmla="*/ 1941380 w 2043558"/>
                <a:gd name="connsiteY5" fmla="*/ 2452270 h 2452270"/>
                <a:gd name="connsiteX6" fmla="*/ 102178 w 2043558"/>
                <a:gd name="connsiteY6" fmla="*/ 2452270 h 2452270"/>
                <a:gd name="connsiteX7" fmla="*/ 0 w 2043558"/>
                <a:gd name="connsiteY7" fmla="*/ 2350092 h 2452270"/>
                <a:gd name="connsiteX8" fmla="*/ 0 w 2043558"/>
                <a:gd name="connsiteY8" fmla="*/ 102178 h 24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558" h="2452270">
                  <a:moveTo>
                    <a:pt x="1958409" y="1"/>
                  </a:moveTo>
                  <a:cubicBezTo>
                    <a:pt x="2005435" y="1"/>
                    <a:pt x="2043558" y="54897"/>
                    <a:pt x="2043558" y="122614"/>
                  </a:cubicBezTo>
                  <a:lnTo>
                    <a:pt x="2043558" y="2329656"/>
                  </a:lnTo>
                  <a:cubicBezTo>
                    <a:pt x="2043558" y="2397373"/>
                    <a:pt x="2005435" y="2452269"/>
                    <a:pt x="1958409" y="2452269"/>
                  </a:cubicBezTo>
                  <a:lnTo>
                    <a:pt x="85149" y="2452269"/>
                  </a:lnTo>
                  <a:cubicBezTo>
                    <a:pt x="38123" y="2452269"/>
                    <a:pt x="0" y="2397373"/>
                    <a:pt x="0" y="2329656"/>
                  </a:cubicBezTo>
                  <a:lnTo>
                    <a:pt x="0" y="122614"/>
                  </a:lnTo>
                  <a:cubicBezTo>
                    <a:pt x="0" y="54897"/>
                    <a:pt x="38123" y="1"/>
                    <a:pt x="85149" y="1"/>
                  </a:cubicBezTo>
                  <a:lnTo>
                    <a:pt x="1958409" y="1"/>
                  </a:lnTo>
                  <a:close/>
                </a:path>
              </a:pathLst>
            </a:custGeom>
            <a:solidFill>
              <a:srgbClr val="15B292"/>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441408" tIns="24003" rIns="31114" bIns="1634846" numCol="1" spcCol="1270" anchor="t" anchorCtr="0">
              <a:noAutofit/>
            </a:bodyPr>
            <a:lstStyle/>
            <a:p>
              <a:pPr marL="0" marR="0" lvl="0" indent="0" algn="r" defTabSz="311150" rtl="0" eaLnBrk="1" fontAlgn="auto" latinLnBrk="0" hangingPunct="1">
                <a:lnSpc>
                  <a:spcPct val="90000"/>
                </a:lnSpc>
                <a:spcBef>
                  <a:spcPct val="0"/>
                </a:spcBef>
                <a:spcAft>
                  <a:spcPct val="350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17" name="TextBox 16">
              <a:extLst>
                <a:ext uri="{FF2B5EF4-FFF2-40B4-BE49-F238E27FC236}">
                  <a16:creationId xmlns:a16="http://schemas.microsoft.com/office/drawing/2014/main" id="{53EFA583-1934-F6C2-9F9D-342437665B59}"/>
                </a:ext>
              </a:extLst>
            </p:cNvPr>
            <p:cNvSpPr txBox="1"/>
            <p:nvPr/>
          </p:nvSpPr>
          <p:spPr>
            <a:xfrm>
              <a:off x="9389075" y="3201102"/>
              <a:ext cx="1873112" cy="1259950"/>
            </a:xfrm>
            <a:prstGeom prst="rect">
              <a:avLst/>
            </a:prstGeom>
            <a:noFill/>
          </p:spPr>
          <p:txBody>
            <a:bodyPr wrap="square" lIns="91440" tIns="45720" rIns="91440" bIns="45720" rtlCol="0" anchor="ctr">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ndara"/>
                  <a:ea typeface="+mn-ea"/>
                  <a:cs typeface="+mn-cs"/>
                </a:rPr>
                <a:t>[TBC] Piloting with research collaborators</a:t>
              </a:r>
              <a:endPar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
          <p:nvSpPr>
            <p:cNvPr id="18" name="Flowchart: Extract 17">
              <a:extLst>
                <a:ext uri="{FF2B5EF4-FFF2-40B4-BE49-F238E27FC236}">
                  <a16:creationId xmlns:a16="http://schemas.microsoft.com/office/drawing/2014/main" id="{272048DE-A33B-8B88-7CAB-4D92CA21D965}"/>
                </a:ext>
              </a:extLst>
            </p:cNvPr>
            <p:cNvSpPr/>
            <p:nvPr/>
          </p:nvSpPr>
          <p:spPr>
            <a:xfrm rot="5400000">
              <a:off x="9133916" y="4406699"/>
              <a:ext cx="360309" cy="306533"/>
            </a:xfrm>
            <a:prstGeom prst="flowChartExtract">
              <a:avLst/>
            </a:prstGeom>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hueOff val="0"/>
                    <a:satOff val="0"/>
                    <a:lumOff val="0"/>
                    <a:alphaOff val="0"/>
                  </a:prstClr>
                </a:solidFill>
                <a:effectLst/>
                <a:uLnTx/>
                <a:uFillTx/>
                <a:latin typeface="Source Sans Pro"/>
                <a:ea typeface="+mn-ea"/>
                <a:cs typeface="+mn-cs"/>
              </a:endParaRPr>
            </a:p>
          </p:txBody>
        </p:sp>
      </p:grpSp>
    </p:spTree>
    <p:extLst>
      <p:ext uri="{BB962C8B-B14F-4D97-AF65-F5344CB8AC3E}">
        <p14:creationId xmlns:p14="http://schemas.microsoft.com/office/powerpoint/2010/main" val="464528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578995" y="343134"/>
            <a:ext cx="11034010" cy="787400"/>
          </a:xfrm>
        </p:spPr>
        <p:txBody>
          <a:bodyPr>
            <a:noAutofit/>
          </a:bodyPr>
          <a:lstStyle/>
          <a:p>
            <a:r>
              <a:rPr lang="en-US" sz="3600" dirty="0">
                <a:latin typeface="Candara" panose="020E0502030303020204" pitchFamily="34" charset="0"/>
              </a:rPr>
              <a:t>Strategies</a:t>
            </a:r>
            <a:r>
              <a:rPr lang="fr-FR" sz="3600" dirty="0">
                <a:latin typeface="Candara" panose="020E0502030303020204" pitchFamily="34" charset="0"/>
              </a:rPr>
              <a:t> Timeline, </a:t>
            </a:r>
            <a:r>
              <a:rPr lang="en-US" sz="3600" dirty="0">
                <a:latin typeface="Candara" panose="020E0502030303020204" pitchFamily="34" charset="0"/>
              </a:rPr>
              <a:t>Activities</a:t>
            </a:r>
            <a:r>
              <a:rPr lang="fr-FR" sz="3600" dirty="0">
                <a:latin typeface="Candara" panose="020E0502030303020204" pitchFamily="34" charset="0"/>
              </a:rPr>
              <a:t>, &amp; </a:t>
            </a:r>
            <a:r>
              <a:rPr lang="en-US" sz="3600" dirty="0">
                <a:latin typeface="Candara" panose="020E0502030303020204" pitchFamily="34" charset="0"/>
              </a:rPr>
              <a:t>Resources</a:t>
            </a:r>
            <a:r>
              <a:rPr lang="fr-FR" sz="3600" dirty="0">
                <a:latin typeface="Candara" panose="020E0502030303020204" pitchFamily="34" charset="0"/>
              </a:rPr>
              <a:t> (STAR) Log</a:t>
            </a:r>
            <a:endParaRPr lang="en-US" sz="3600" dirty="0">
              <a:latin typeface="Candara" panose="020E0502030303020204" pitchFamily="34" charset="0"/>
            </a:endParaRP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199" y="1401177"/>
            <a:ext cx="6921843" cy="4326289"/>
          </a:xfrm>
        </p:spPr>
        <p:txBody>
          <a:bodyPr vert="horz" lIns="91440" tIns="45720" rIns="91440" bIns="45720" rtlCol="0" anchor="t">
            <a:normAutofit/>
          </a:bodyPr>
          <a:lstStyle/>
          <a:p>
            <a:r>
              <a:rPr lang="en-US" dirty="0">
                <a:latin typeface="Candara"/>
              </a:rPr>
              <a:t>Provides a simplified, centralized method for research teams to track implementation strategies</a:t>
            </a:r>
          </a:p>
          <a:p>
            <a:r>
              <a:rPr lang="en-US" dirty="0">
                <a:latin typeface="Candara"/>
              </a:rPr>
              <a:t>Can be used at any time in your project (e.g., planning, execution) </a:t>
            </a:r>
          </a:p>
          <a:p>
            <a:r>
              <a:rPr lang="en-US" dirty="0">
                <a:latin typeface="Candara"/>
              </a:rPr>
              <a:t>Can be completed and/or updated on a cadence that makes sense for your project (e.g., monthly, quarterly)</a:t>
            </a:r>
            <a:endParaRPr lang="en-US" dirty="0"/>
          </a:p>
          <a:p>
            <a:pPr marL="0" indent="0">
              <a:buNone/>
            </a:pPr>
            <a:endParaRPr lang="en-US" dirty="0">
              <a:latin typeface="Candara" panose="020E0502030303020204" pitchFamily="34" charset="0"/>
            </a:endParaRPr>
          </a:p>
        </p:txBody>
      </p:sp>
      <p:pic>
        <p:nvPicPr>
          <p:cNvPr id="5" name="image1.png">
            <a:extLst>
              <a:ext uri="{FF2B5EF4-FFF2-40B4-BE49-F238E27FC236}">
                <a16:creationId xmlns:a16="http://schemas.microsoft.com/office/drawing/2014/main" id="{79AB9A77-D725-5F77-8B54-C758B457C282}"/>
              </a:ext>
            </a:extLst>
          </p:cNvPr>
          <p:cNvPicPr preferRelativeResize="0"/>
          <p:nvPr/>
        </p:nvPicPr>
        <p:blipFill>
          <a:blip r:embed="rId2" cstate="print"/>
          <a:stretch>
            <a:fillRect/>
          </a:stretch>
        </p:blipFill>
        <p:spPr>
          <a:xfrm>
            <a:off x="8318500" y="1185535"/>
            <a:ext cx="3543986" cy="3534745"/>
          </a:xfrm>
          <a:prstGeom prst="rect">
            <a:avLst/>
          </a:prstGeom>
          <a:noFill/>
        </p:spPr>
      </p:pic>
      <p:sp>
        <p:nvSpPr>
          <p:cNvPr id="4" name="TextBox 3">
            <a:extLst>
              <a:ext uri="{FF2B5EF4-FFF2-40B4-BE49-F238E27FC236}">
                <a16:creationId xmlns:a16="http://schemas.microsoft.com/office/drawing/2014/main" id="{1740441F-D579-ACB6-76C9-ADC55BE90DCE}"/>
              </a:ext>
            </a:extLst>
          </p:cNvPr>
          <p:cNvSpPr txBox="1"/>
          <p:nvPr/>
        </p:nvSpPr>
        <p:spPr>
          <a:xfrm>
            <a:off x="8713744" y="4267449"/>
            <a:ext cx="2753497" cy="1015663"/>
          </a:xfrm>
          <a:prstGeom prst="rect">
            <a:avLst/>
          </a:prstGeom>
          <a:solidFill>
            <a:srgbClr val="0000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Strategies</a:t>
            </a:r>
            <a:r>
              <a:rPr kumimoji="0" lang="fr-FR"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 Timeline, </a:t>
            </a:r>
            <a:r>
              <a:rPr kumimoji="0" lang="en-US"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Activities</a:t>
            </a:r>
            <a:r>
              <a:rPr kumimoji="0" lang="fr-FR"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 &amp; </a:t>
            </a:r>
            <a:r>
              <a:rPr kumimoji="0" lang="en-US"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Resources</a:t>
            </a:r>
            <a:r>
              <a:rPr kumimoji="0" lang="fr-FR"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 (STAR) Log</a:t>
            </a:r>
            <a:endParaRPr kumimoji="0" lang="en-US" sz="20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164471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noAutofit/>
          </a:bodyPr>
          <a:lstStyle/>
          <a:p>
            <a:r>
              <a:rPr lang="fr-FR" sz="3400" dirty="0">
                <a:latin typeface="Candara" panose="020E0502030303020204" pitchFamily="34" charset="0"/>
              </a:rPr>
              <a:t>Strategies Timeline, </a:t>
            </a:r>
            <a:r>
              <a:rPr lang="en-US" sz="3400" dirty="0">
                <a:latin typeface="Candara" panose="020E0502030303020204" pitchFamily="34" charset="0"/>
              </a:rPr>
              <a:t>Activities</a:t>
            </a:r>
            <a:r>
              <a:rPr lang="fr-FR" sz="3400" dirty="0">
                <a:latin typeface="Candara" panose="020E0502030303020204" pitchFamily="34" charset="0"/>
              </a:rPr>
              <a:t>, &amp; Resources (STAR) Log</a:t>
            </a:r>
            <a:endParaRPr lang="en-US" sz="3400" dirty="0">
              <a:latin typeface="Candara" panose="020E0502030303020204" pitchFamily="34" charset="0"/>
            </a:endParaRPr>
          </a:p>
        </p:txBody>
      </p:sp>
      <p:pic>
        <p:nvPicPr>
          <p:cNvPr id="7" name="Picture 6">
            <a:extLst>
              <a:ext uri="{FF2B5EF4-FFF2-40B4-BE49-F238E27FC236}">
                <a16:creationId xmlns:a16="http://schemas.microsoft.com/office/drawing/2014/main" id="{7BC41D1E-BD7A-4114-9453-E08241595D44}"/>
              </a:ext>
            </a:extLst>
          </p:cNvPr>
          <p:cNvPicPr>
            <a:picLocks noChangeAspect="1"/>
          </p:cNvPicPr>
          <p:nvPr/>
        </p:nvPicPr>
        <p:blipFill rotWithShape="1">
          <a:blip r:embed="rId2"/>
          <a:srcRect t="2139"/>
          <a:stretch/>
        </p:blipFill>
        <p:spPr>
          <a:xfrm>
            <a:off x="428288" y="1466022"/>
            <a:ext cx="10612596" cy="4465619"/>
          </a:xfrm>
          <a:prstGeom prst="rect">
            <a:avLst/>
          </a:prstGeom>
        </p:spPr>
      </p:pic>
    </p:spTree>
    <p:extLst>
      <p:ext uri="{BB962C8B-B14F-4D97-AF65-F5344CB8AC3E}">
        <p14:creationId xmlns:p14="http://schemas.microsoft.com/office/powerpoint/2010/main" val="673987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noAutofit/>
          </a:bodyPr>
          <a:lstStyle/>
          <a:p>
            <a:r>
              <a:rPr lang="fr-FR" sz="3400" dirty="0">
                <a:latin typeface="Candara" panose="020E0502030303020204" pitchFamily="34" charset="0"/>
              </a:rPr>
              <a:t>Strategies Timeline, </a:t>
            </a:r>
            <a:r>
              <a:rPr lang="en-US" sz="3400" dirty="0">
                <a:latin typeface="Candara" panose="020E0502030303020204" pitchFamily="34" charset="0"/>
              </a:rPr>
              <a:t>Activities</a:t>
            </a:r>
            <a:r>
              <a:rPr lang="fr-FR" sz="3400" dirty="0">
                <a:latin typeface="Candara" panose="020E0502030303020204" pitchFamily="34" charset="0"/>
              </a:rPr>
              <a:t>, &amp; Resources (STAR) Log</a:t>
            </a:r>
            <a:endParaRPr lang="en-US" sz="3400" dirty="0">
              <a:latin typeface="Candara" panose="020E0502030303020204" pitchFamily="34" charset="0"/>
            </a:endParaRPr>
          </a:p>
        </p:txBody>
      </p:sp>
      <p:pic>
        <p:nvPicPr>
          <p:cNvPr id="7" name="Picture 6">
            <a:extLst>
              <a:ext uri="{FF2B5EF4-FFF2-40B4-BE49-F238E27FC236}">
                <a16:creationId xmlns:a16="http://schemas.microsoft.com/office/drawing/2014/main" id="{2DA3C9D0-3BEB-480C-A0D1-CCFA7DC2049D}"/>
              </a:ext>
            </a:extLst>
          </p:cNvPr>
          <p:cNvPicPr>
            <a:picLocks noChangeAspect="1"/>
          </p:cNvPicPr>
          <p:nvPr/>
        </p:nvPicPr>
        <p:blipFill rotWithShape="1">
          <a:blip r:embed="rId2"/>
          <a:srcRect t="2542" b="12751"/>
          <a:stretch/>
        </p:blipFill>
        <p:spPr>
          <a:xfrm>
            <a:off x="1143999" y="1466021"/>
            <a:ext cx="7293846" cy="4465619"/>
          </a:xfrm>
          <a:prstGeom prst="rect">
            <a:avLst/>
          </a:prstGeom>
        </p:spPr>
      </p:pic>
    </p:spTree>
    <p:extLst>
      <p:ext uri="{BB962C8B-B14F-4D97-AF65-F5344CB8AC3E}">
        <p14:creationId xmlns:p14="http://schemas.microsoft.com/office/powerpoint/2010/main" val="4248794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Impact and Implications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401177"/>
            <a:ext cx="10515600" cy="4321988"/>
          </a:xfrm>
        </p:spPr>
        <p:txBody>
          <a:bodyPr vert="horz" lIns="91440" tIns="45720" rIns="91440" bIns="45720" rtlCol="0" anchor="t">
            <a:normAutofit/>
          </a:bodyPr>
          <a:lstStyle/>
          <a:p>
            <a:r>
              <a:rPr lang="en-US" dirty="0">
                <a:latin typeface="Candara"/>
              </a:rPr>
              <a:t>How can the STAR Log be used?</a:t>
            </a:r>
          </a:p>
          <a:p>
            <a:pPr lvl="1"/>
            <a:r>
              <a:rPr lang="en-US" dirty="0">
                <a:latin typeface="Candara"/>
              </a:rPr>
              <a:t>Outline resources and costs needed while planning a study</a:t>
            </a:r>
          </a:p>
          <a:p>
            <a:pPr lvl="1"/>
            <a:r>
              <a:rPr lang="en-US" dirty="0">
                <a:latin typeface="Candara"/>
              </a:rPr>
              <a:t>Replicate interventions in research studies or real-world settings</a:t>
            </a:r>
          </a:p>
          <a:p>
            <a:pPr lvl="1"/>
            <a:r>
              <a:rPr lang="en-US" dirty="0">
                <a:latin typeface="Candara"/>
              </a:rPr>
              <a:t>Track adaptations in implementation strategies used</a:t>
            </a:r>
            <a:endParaRPr lang="en-US" dirty="0">
              <a:latin typeface="Candara" panose="020E0502030303020204" pitchFamily="34" charset="0"/>
            </a:endParaRPr>
          </a:p>
          <a:p>
            <a:pPr lvl="1"/>
            <a:r>
              <a:rPr lang="en-US" dirty="0">
                <a:latin typeface="Candara"/>
              </a:rPr>
              <a:t>Facilitate cost-effectiveness analyses to share with policymakers and government officials</a:t>
            </a:r>
            <a:endParaRPr lang="en-US" dirty="0">
              <a:latin typeface="Candara" panose="020E0502030303020204" pitchFamily="34" charset="0"/>
            </a:endParaRPr>
          </a:p>
          <a:p>
            <a:pPr lvl="1"/>
            <a:r>
              <a:rPr lang="en-US" dirty="0">
                <a:latin typeface="Candara"/>
              </a:rPr>
              <a:t>Harmonize information across studies in meta-analyses or other reviews</a:t>
            </a:r>
            <a:endParaRPr lang="en-US" dirty="0">
              <a:latin typeface="Candara" panose="020E0502030303020204" pitchFamily="34" charset="0"/>
            </a:endParaRPr>
          </a:p>
          <a:p>
            <a:pPr marL="0" indent="0">
              <a:buNone/>
            </a:pPr>
            <a:endParaRPr lang="en-US" dirty="0">
              <a:latin typeface="Candara" panose="020E0502030303020204" pitchFamily="34" charset="0"/>
            </a:endParaRPr>
          </a:p>
        </p:txBody>
      </p:sp>
    </p:spTree>
    <p:extLst>
      <p:ext uri="{BB962C8B-B14F-4D97-AF65-F5344CB8AC3E}">
        <p14:creationId xmlns:p14="http://schemas.microsoft.com/office/powerpoint/2010/main" val="2115963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Available Now! </a:t>
            </a:r>
          </a:p>
        </p:txBody>
      </p:sp>
      <p:sp>
        <p:nvSpPr>
          <p:cNvPr id="5" name="TextBox 4">
            <a:extLst>
              <a:ext uri="{FF2B5EF4-FFF2-40B4-BE49-F238E27FC236}">
                <a16:creationId xmlns:a16="http://schemas.microsoft.com/office/drawing/2014/main" id="{649E70D4-7027-4501-8223-45D584AC7935}"/>
              </a:ext>
            </a:extLst>
          </p:cNvPr>
          <p:cNvSpPr txBox="1"/>
          <p:nvPr/>
        </p:nvSpPr>
        <p:spPr>
          <a:xfrm>
            <a:off x="695459" y="4800849"/>
            <a:ext cx="1000301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Download 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www.hd2arasc.org/implementation-guides-and-measures</a:t>
            </a:r>
          </a:p>
        </p:txBody>
      </p:sp>
      <p:pic>
        <p:nvPicPr>
          <p:cNvPr id="7" name="Picture 6">
            <a:extLst>
              <a:ext uri="{FF2B5EF4-FFF2-40B4-BE49-F238E27FC236}">
                <a16:creationId xmlns:a16="http://schemas.microsoft.com/office/drawing/2014/main" id="{9E15A0DD-E941-41E4-B5A5-6378D6F59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197" y="1992757"/>
            <a:ext cx="1664980" cy="2155314"/>
          </a:xfrm>
          <a:prstGeom prst="rect">
            <a:avLst/>
          </a:prstGeom>
        </p:spPr>
      </p:pic>
      <p:pic>
        <p:nvPicPr>
          <p:cNvPr id="11" name="Picture 10">
            <a:extLst>
              <a:ext uri="{FF2B5EF4-FFF2-40B4-BE49-F238E27FC236}">
                <a16:creationId xmlns:a16="http://schemas.microsoft.com/office/drawing/2014/main" id="{045CCB1E-A90F-47D3-BEA3-45B82673D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570" y="1984886"/>
            <a:ext cx="1664981" cy="2155315"/>
          </a:xfrm>
          <a:prstGeom prst="rect">
            <a:avLst/>
          </a:prstGeom>
        </p:spPr>
      </p:pic>
      <p:pic>
        <p:nvPicPr>
          <p:cNvPr id="13" name="Picture 12">
            <a:extLst>
              <a:ext uri="{FF2B5EF4-FFF2-40B4-BE49-F238E27FC236}">
                <a16:creationId xmlns:a16="http://schemas.microsoft.com/office/drawing/2014/main" id="{C86CAF20-5E1E-4C48-A7E6-E5939BCE8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823" y="1984886"/>
            <a:ext cx="2665669" cy="1416599"/>
          </a:xfrm>
          <a:prstGeom prst="rect">
            <a:avLst/>
          </a:prstGeom>
        </p:spPr>
      </p:pic>
      <p:pic>
        <p:nvPicPr>
          <p:cNvPr id="15" name="Picture 14">
            <a:extLst>
              <a:ext uri="{FF2B5EF4-FFF2-40B4-BE49-F238E27FC236}">
                <a16:creationId xmlns:a16="http://schemas.microsoft.com/office/drawing/2014/main" id="{1BDFF482-F56A-4023-8030-0CEA285A2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767" y="1992757"/>
            <a:ext cx="1664980" cy="2155314"/>
          </a:xfrm>
          <a:prstGeom prst="rect">
            <a:avLst/>
          </a:prstGeom>
        </p:spPr>
      </p:pic>
      <p:pic>
        <p:nvPicPr>
          <p:cNvPr id="4" name="Picture 3">
            <a:extLst>
              <a:ext uri="{FF2B5EF4-FFF2-40B4-BE49-F238E27FC236}">
                <a16:creationId xmlns:a16="http://schemas.microsoft.com/office/drawing/2014/main" id="{0FBDC7C0-FBC7-4AA0-A4DA-553F99436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64" y="1984886"/>
            <a:ext cx="1664980" cy="2155314"/>
          </a:xfrm>
          <a:prstGeom prst="rect">
            <a:avLst/>
          </a:prstGeom>
        </p:spPr>
      </p:pic>
    </p:spTree>
    <p:extLst>
      <p:ext uri="{BB962C8B-B14F-4D97-AF65-F5344CB8AC3E}">
        <p14:creationId xmlns:p14="http://schemas.microsoft.com/office/powerpoint/2010/main" val="3092177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479F-63B2-4A35-A90B-89F63D794B89}"/>
              </a:ext>
            </a:extLst>
          </p:cNvPr>
          <p:cNvSpPr>
            <a:spLocks noGrp="1"/>
          </p:cNvSpPr>
          <p:nvPr>
            <p:ph type="title"/>
          </p:nvPr>
        </p:nvSpPr>
        <p:spPr>
          <a:xfrm>
            <a:off x="838200" y="2765251"/>
            <a:ext cx="10515600" cy="3603996"/>
          </a:xfrm>
        </p:spPr>
        <p:txBody>
          <a:bodyPr>
            <a:normAutofit fontScale="90000"/>
          </a:bodyPr>
          <a:lstStyle/>
          <a:p>
            <a:r>
              <a:rPr lang="en-US" dirty="0">
                <a:solidFill>
                  <a:schemeClr val="bg1"/>
                </a:solidFill>
                <a:latin typeface="Candara" panose="020E0502030303020204" pitchFamily="34" charset="0"/>
              </a:rPr>
              <a:t> </a:t>
            </a:r>
            <a:br>
              <a:rPr lang="en-US" dirty="0">
                <a:solidFill>
                  <a:schemeClr val="bg1"/>
                </a:solidFill>
                <a:latin typeface="Candara" panose="020E0502030303020204" pitchFamily="34" charset="0"/>
              </a:rPr>
            </a:br>
            <a:r>
              <a:rPr lang="en-US" dirty="0">
                <a:latin typeface="Candara" panose="020E0502030303020204" pitchFamily="34" charset="0"/>
              </a:rPr>
              <a:t>HEAL Data2Action Research Adoption Support Center: </a:t>
            </a:r>
            <a:br>
              <a:rPr lang="en-US" dirty="0">
                <a:latin typeface="Candara" panose="020E0502030303020204" pitchFamily="34" charset="0"/>
              </a:rPr>
            </a:br>
            <a:r>
              <a:rPr lang="en-US" i="1" dirty="0">
                <a:latin typeface="Candara" panose="020E0502030303020204" pitchFamily="34" charset="0"/>
              </a:rPr>
              <a:t>Integrating Implementation Outcomes into Effectiveness Studies</a:t>
            </a:r>
            <a:br>
              <a:rPr lang="en-US" i="1" dirty="0">
                <a:latin typeface="Candara" panose="020E0502030303020204" pitchFamily="34" charset="0"/>
              </a:rPr>
            </a:br>
            <a:br>
              <a:rPr lang="en-US" sz="2700" dirty="0">
                <a:latin typeface="Candara" panose="020E0502030303020204" pitchFamily="34" charset="0"/>
              </a:rPr>
            </a:br>
            <a:r>
              <a:rPr lang="en-US" b="0" dirty="0">
                <a:latin typeface="Candara" panose="020E0502030303020204" pitchFamily="34" charset="0"/>
              </a:rPr>
              <a:t>William C. Becker, MD, Yale University</a:t>
            </a:r>
            <a:br>
              <a:rPr lang="en-US" b="0" dirty="0">
                <a:latin typeface="Candara" panose="020E0502030303020204" pitchFamily="34" charset="0"/>
              </a:rPr>
            </a:br>
            <a:br>
              <a:rPr lang="en-US" sz="2700" b="0" dirty="0">
                <a:latin typeface="Candara" panose="020E0502030303020204" pitchFamily="34" charset="0"/>
              </a:rPr>
            </a:br>
            <a:r>
              <a:rPr lang="en-US" sz="2700" b="0" dirty="0">
                <a:latin typeface="Candara" panose="020E0502030303020204" pitchFamily="34" charset="0"/>
              </a:rPr>
              <a:t>5th Annual NIH HEAL Initiative Scientific Meeting, Jan 7, 2024</a:t>
            </a:r>
            <a:br>
              <a:rPr lang="en-US" sz="2700" b="0" dirty="0">
                <a:latin typeface="Candara" panose="020E0502030303020204" pitchFamily="34" charset="0"/>
              </a:rPr>
            </a:br>
            <a:br>
              <a:rPr lang="en-US" sz="2700" b="0" dirty="0">
                <a:latin typeface="Candara" panose="020E0502030303020204" pitchFamily="34" charset="0"/>
              </a:rPr>
            </a:br>
            <a:r>
              <a:rPr lang="en-US" sz="1300" b="0" dirty="0">
                <a:effectLst/>
                <a:latin typeface="Candara" panose="020E0502030303020204" pitchFamily="34" charset="0"/>
                <a:ea typeface="Aptos" panose="020B0004020202020204" pitchFamily="34" charset="0"/>
                <a:cs typeface="Times New Roman" panose="02020603050405020304" pitchFamily="18" charset="0"/>
              </a:rPr>
              <a:t>P50DA054072, U2CDA057717</a:t>
            </a:r>
            <a:endParaRPr lang="en-US" sz="2200" b="0" dirty="0">
              <a:solidFill>
                <a:schemeClr val="bg1"/>
              </a:solidFill>
              <a:latin typeface="Candara" panose="020E0502030303020204" pitchFamily="34" charset="0"/>
            </a:endParaRPr>
          </a:p>
        </p:txBody>
      </p:sp>
    </p:spTree>
    <p:extLst>
      <p:ext uri="{BB962C8B-B14F-4D97-AF65-F5344CB8AC3E}">
        <p14:creationId xmlns:p14="http://schemas.microsoft.com/office/powerpoint/2010/main" val="2145738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Authors &amp; Acknowledgements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1697347" y="2968091"/>
            <a:ext cx="1994452" cy="682378"/>
          </a:xfrm>
        </p:spPr>
        <p:txBody>
          <a:bodyPr vert="horz" lIns="91440" tIns="45720" rIns="91440" bIns="45720" rtlCol="0" anchor="t">
            <a:noAutofit/>
          </a:bodyPr>
          <a:lstStyle/>
          <a:p>
            <a:pPr marL="0" indent="0" algn="ctr">
              <a:lnSpc>
                <a:spcPct val="100000"/>
              </a:lnSpc>
              <a:spcBef>
                <a:spcPts val="0"/>
              </a:spcBef>
              <a:buNone/>
            </a:pPr>
            <a:r>
              <a:rPr lang="en-US" sz="1400" dirty="0">
                <a:latin typeface="Candara"/>
              </a:rPr>
              <a:t>Beth McGinty, PhD</a:t>
            </a:r>
            <a:endParaRPr lang="en-US" dirty="0"/>
          </a:p>
          <a:p>
            <a:pPr marL="0" indent="0" algn="ctr">
              <a:spcBef>
                <a:spcPts val="0"/>
              </a:spcBef>
              <a:buNone/>
            </a:pPr>
            <a:r>
              <a:rPr lang="en-US" sz="1400" dirty="0">
                <a:latin typeface="Candara"/>
              </a:rPr>
              <a:t> Weill Cornell Medicine</a:t>
            </a:r>
            <a:endParaRPr lang="en-US"/>
          </a:p>
        </p:txBody>
      </p:sp>
      <p:sp>
        <p:nvSpPr>
          <p:cNvPr id="4" name="Rectangle 3">
            <a:extLst>
              <a:ext uri="{FF2B5EF4-FFF2-40B4-BE49-F238E27FC236}">
                <a16:creationId xmlns:a16="http://schemas.microsoft.com/office/drawing/2014/main" id="{F6C5258A-3609-4BA3-B248-646C257A6767}"/>
              </a:ext>
            </a:extLst>
          </p:cNvPr>
          <p:cNvSpPr/>
          <p:nvPr/>
        </p:nvSpPr>
        <p:spPr>
          <a:xfrm>
            <a:off x="463730" y="6142291"/>
            <a:ext cx="8570542"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ndara" panose="020E0502030303020204" pitchFamily="34" charset="0"/>
                <a:ea typeface="Aptos" panose="020B0004020202020204" pitchFamily="34" charset="0"/>
                <a:cs typeface="Times New Roman" panose="02020603050405020304" pitchFamily="18" charset="0"/>
              </a:rPr>
              <a:t>This work was supported by the National Institute on Drug Abuse (NIDA), National Institutes of Health (NIH) under award numbers P50DA054072 (PI: McGovern) and U2CDA057717 (Contact PI: McGovern). The content is solely the responsibility of the authors and does not represent the official position of NIDA/NIH. </a:t>
            </a:r>
            <a:endParaRPr kumimoji="0" lang="en-US" sz="8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pic>
        <p:nvPicPr>
          <p:cNvPr id="2056" name="Picture 8" descr="Hannah Knudsen — University of Kentucky">
            <a:extLst>
              <a:ext uri="{FF2B5EF4-FFF2-40B4-BE49-F238E27FC236}">
                <a16:creationId xmlns:a16="http://schemas.microsoft.com/office/drawing/2014/main" id="{5D5A7FB5-BB3B-4553-A4BA-2B2FA44AC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1" t="-2864" r="2412" b="2864"/>
          <a:stretch/>
        </p:blipFill>
        <p:spPr bwMode="auto">
          <a:xfrm>
            <a:off x="9081120" y="1332554"/>
            <a:ext cx="1600198" cy="16002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8699B13D-9D4A-4CFB-A44B-75188D9CE921}"/>
              </a:ext>
            </a:extLst>
          </p:cNvPr>
          <p:cNvSpPr txBox="1">
            <a:spLocks/>
          </p:cNvSpPr>
          <p:nvPr/>
        </p:nvSpPr>
        <p:spPr>
          <a:xfrm>
            <a:off x="4151350" y="2968091"/>
            <a:ext cx="1994452" cy="682378"/>
          </a:xfrm>
          <a:prstGeom prst="rect">
            <a:avLst/>
          </a:prstGeom>
        </p:spPr>
        <p:txBody>
          <a:bodyPr vert="horz" lIns="91440" tIns="45720" rIns="91440" bIns="45720" rtlCol="0" anchor="t">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William Becker, MD</a:t>
            </a:r>
            <a:endPar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 Yale University</a:t>
            </a:r>
            <a:endPar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22" name="Content Placeholder 2">
            <a:extLst>
              <a:ext uri="{FF2B5EF4-FFF2-40B4-BE49-F238E27FC236}">
                <a16:creationId xmlns:a16="http://schemas.microsoft.com/office/drawing/2014/main" id="{8E9E0E2D-B8ED-4CF1-B3B2-7221EFEA286E}"/>
              </a:ext>
            </a:extLst>
          </p:cNvPr>
          <p:cNvSpPr txBox="1">
            <a:spLocks/>
          </p:cNvSpPr>
          <p:nvPr/>
        </p:nvSpPr>
        <p:spPr>
          <a:xfrm>
            <a:off x="6503115" y="2968091"/>
            <a:ext cx="1994452" cy="6823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Margarita Alegria,  Massachusetts General Hospital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23" name="Content Placeholder 2">
            <a:extLst>
              <a:ext uri="{FF2B5EF4-FFF2-40B4-BE49-F238E27FC236}">
                <a16:creationId xmlns:a16="http://schemas.microsoft.com/office/drawing/2014/main" id="{8EBE1E70-6A8E-4F0D-80D6-26E7C1C99CCB}"/>
              </a:ext>
            </a:extLst>
          </p:cNvPr>
          <p:cNvSpPr txBox="1">
            <a:spLocks/>
          </p:cNvSpPr>
          <p:nvPr/>
        </p:nvSpPr>
        <p:spPr>
          <a:xfrm>
            <a:off x="8883993" y="2968091"/>
            <a:ext cx="1994452" cy="682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Hannah Knudsen, PhD University of Kentucky</a:t>
            </a:r>
          </a:p>
        </p:txBody>
      </p:sp>
      <p:sp>
        <p:nvSpPr>
          <p:cNvPr id="24" name="Content Placeholder 2">
            <a:extLst>
              <a:ext uri="{FF2B5EF4-FFF2-40B4-BE49-F238E27FC236}">
                <a16:creationId xmlns:a16="http://schemas.microsoft.com/office/drawing/2014/main" id="{DB12B999-A0E9-44C0-B45C-49C869E23372}"/>
              </a:ext>
            </a:extLst>
          </p:cNvPr>
          <p:cNvSpPr txBox="1">
            <a:spLocks/>
          </p:cNvSpPr>
          <p:nvPr/>
        </p:nvSpPr>
        <p:spPr>
          <a:xfrm>
            <a:off x="1693814" y="5283128"/>
            <a:ext cx="1994452" cy="6823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Joe Glass, PhD</a:t>
            </a:r>
            <a:endParaRPr kumimoji="0" lang="en-US" sz="2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 Kaiser Permanente Washington Health Research Institute</a:t>
            </a:r>
            <a:endParaRPr kumimoji="0" lang="en-US" sz="2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sp>
        <p:nvSpPr>
          <p:cNvPr id="26" name="Content Placeholder 2">
            <a:extLst>
              <a:ext uri="{FF2B5EF4-FFF2-40B4-BE49-F238E27FC236}">
                <a16:creationId xmlns:a16="http://schemas.microsoft.com/office/drawing/2014/main" id="{710F483D-B862-4FA7-950C-A6B93C849F88}"/>
              </a:ext>
            </a:extLst>
          </p:cNvPr>
          <p:cNvSpPr txBox="1">
            <a:spLocks/>
          </p:cNvSpPr>
          <p:nvPr/>
        </p:nvSpPr>
        <p:spPr>
          <a:xfrm>
            <a:off x="4008819" y="5283128"/>
            <a:ext cx="2140127" cy="69358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Patience Moyo Dow, PhD Brown University</a:t>
            </a:r>
          </a:p>
        </p:txBody>
      </p:sp>
      <p:sp>
        <p:nvSpPr>
          <p:cNvPr id="31" name="Content Placeholder 2">
            <a:extLst>
              <a:ext uri="{FF2B5EF4-FFF2-40B4-BE49-F238E27FC236}">
                <a16:creationId xmlns:a16="http://schemas.microsoft.com/office/drawing/2014/main" id="{E32040A9-91D3-4943-A004-0F547EF4F07F}"/>
              </a:ext>
            </a:extLst>
          </p:cNvPr>
          <p:cNvSpPr txBox="1">
            <a:spLocks/>
          </p:cNvSpPr>
          <p:nvPr/>
        </p:nvSpPr>
        <p:spPr>
          <a:xfrm>
            <a:off x="6570353" y="5283128"/>
            <a:ext cx="1994452" cy="682378"/>
          </a:xfrm>
          <a:prstGeom prst="rect">
            <a:avLst/>
          </a:prstGeom>
        </p:spPr>
        <p:txBody>
          <a:bodyPr vert="horz" lIns="91440" tIns="45720" rIns="91440" bIns="45720" rtlCol="0" anchor="t">
            <a:noAutofit/>
          </a:bodyPr>
          <a:lstStyle>
            <a:lvl1pPr indent="0" algn="ctr">
              <a:lnSpc>
                <a:spcPct val="90000"/>
              </a:lnSpc>
              <a:spcBef>
                <a:spcPts val="1000"/>
              </a:spcBef>
              <a:buFont typeface="Arial" panose="020B0604020202020204" pitchFamily="34" charset="0"/>
              <a:buNone/>
              <a:defRPr sz="1400">
                <a:latin typeface="Candara" panose="020E0502030303020204" pitchFamily="34" charset="0"/>
              </a:defRPr>
            </a:lvl1pPr>
            <a:lvl2pPr marL="685800" indent="-228600">
              <a:lnSpc>
                <a:spcPct val="90000"/>
              </a:lnSpc>
              <a:spcBef>
                <a:spcPts val="500"/>
              </a:spcBef>
              <a:buFont typeface="Arial" panose="020B0604020202020204" pitchFamily="34" charset="0"/>
              <a:buChar char="•"/>
              <a:defRPr sz="2400">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Karen Seal, MD, MPH University of California, San Francisco</a:t>
            </a:r>
          </a:p>
        </p:txBody>
      </p:sp>
      <p:sp>
        <p:nvSpPr>
          <p:cNvPr id="33" name="Content Placeholder 2">
            <a:extLst>
              <a:ext uri="{FF2B5EF4-FFF2-40B4-BE49-F238E27FC236}">
                <a16:creationId xmlns:a16="http://schemas.microsoft.com/office/drawing/2014/main" id="{18DA7189-B11B-40D5-992A-E382ACD46B0E}"/>
              </a:ext>
            </a:extLst>
          </p:cNvPr>
          <p:cNvSpPr txBox="1">
            <a:spLocks/>
          </p:cNvSpPr>
          <p:nvPr/>
        </p:nvSpPr>
        <p:spPr>
          <a:xfrm>
            <a:off x="9135012" y="5283128"/>
            <a:ext cx="1994452" cy="6823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ndara"/>
                <a:ea typeface="+mn-ea"/>
                <a:cs typeface="+mn-cs"/>
              </a:rPr>
              <a:t>Lia Chin-Purcell, MS Stanford University School of Medicine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pic>
        <p:nvPicPr>
          <p:cNvPr id="7" name="Picture 6" descr="A person with short brown hair wearing a black shirt&#10;&#10;Description automatically generated">
            <a:extLst>
              <a:ext uri="{FF2B5EF4-FFF2-40B4-BE49-F238E27FC236}">
                <a16:creationId xmlns:a16="http://schemas.microsoft.com/office/drawing/2014/main" id="{F7765EAC-7D35-298E-67B0-9CF47100A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408" y="1332554"/>
            <a:ext cx="1600200" cy="1600200"/>
          </a:xfrm>
          <a:prstGeom prst="rect">
            <a:avLst/>
          </a:prstGeom>
        </p:spPr>
      </p:pic>
      <p:pic>
        <p:nvPicPr>
          <p:cNvPr id="10" name="Picture 9" descr="A person wearing glasses and a suit&#10;&#10;Description automatically generated">
            <a:extLst>
              <a:ext uri="{FF2B5EF4-FFF2-40B4-BE49-F238E27FC236}">
                <a16:creationId xmlns:a16="http://schemas.microsoft.com/office/drawing/2014/main" id="{1CEAAFC6-B7C5-AE82-9C2B-74C0FCFCA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839" y="1332554"/>
            <a:ext cx="1600198" cy="1600198"/>
          </a:xfrm>
          <a:prstGeom prst="rect">
            <a:avLst/>
          </a:prstGeom>
        </p:spPr>
      </p:pic>
      <p:pic>
        <p:nvPicPr>
          <p:cNvPr id="12" name="Picture 11" descr="A person smiling for a selfie&#10;&#10;Description automatically generated">
            <a:extLst>
              <a:ext uri="{FF2B5EF4-FFF2-40B4-BE49-F238E27FC236}">
                <a16:creationId xmlns:a16="http://schemas.microsoft.com/office/drawing/2014/main" id="{36854430-CC6F-E4E2-B3FF-AD3D45D0A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1482" y="3702684"/>
            <a:ext cx="1600200" cy="1600200"/>
          </a:xfrm>
          <a:prstGeom prst="rect">
            <a:avLst/>
          </a:prstGeom>
        </p:spPr>
      </p:pic>
      <p:pic>
        <p:nvPicPr>
          <p:cNvPr id="14" name="Picture 13" descr="A person in a red and white shirt&#10;&#10;Description automatically generated">
            <a:extLst>
              <a:ext uri="{FF2B5EF4-FFF2-40B4-BE49-F238E27FC236}">
                <a16:creationId xmlns:a16="http://schemas.microsoft.com/office/drawing/2014/main" id="{AFA34C27-DE24-B0F4-159E-2C75B6C78D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921" y="3702684"/>
            <a:ext cx="1600200" cy="1600200"/>
          </a:xfrm>
          <a:prstGeom prst="rect">
            <a:avLst/>
          </a:prstGeom>
        </p:spPr>
      </p:pic>
      <p:pic>
        <p:nvPicPr>
          <p:cNvPr id="16" name="Picture 15" descr="A person smiling in front of a bookshelf&#10;&#10;Description automatically generated">
            <a:extLst>
              <a:ext uri="{FF2B5EF4-FFF2-40B4-BE49-F238E27FC236}">
                <a16:creationId xmlns:a16="http://schemas.microsoft.com/office/drawing/2014/main" id="{E334CD42-8766-A084-C5E1-D1E6778130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3839" y="3702684"/>
            <a:ext cx="1601841" cy="1601841"/>
          </a:xfrm>
          <a:prstGeom prst="rect">
            <a:avLst/>
          </a:prstGeom>
        </p:spPr>
      </p:pic>
      <p:pic>
        <p:nvPicPr>
          <p:cNvPr id="18" name="Picture 17" descr="A person with blonde hair smiling&#10;&#10;Description automatically generated">
            <a:extLst>
              <a:ext uri="{FF2B5EF4-FFF2-40B4-BE49-F238E27FC236}">
                <a16:creationId xmlns:a16="http://schemas.microsoft.com/office/drawing/2014/main" id="{8754D909-5642-8367-B6DA-29FEAD523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8482" y="3702684"/>
            <a:ext cx="1600198" cy="1600198"/>
          </a:xfrm>
          <a:prstGeom prst="rect">
            <a:avLst/>
          </a:prstGeom>
        </p:spPr>
      </p:pic>
      <p:pic>
        <p:nvPicPr>
          <p:cNvPr id="19" name="Picture 18">
            <a:extLst>
              <a:ext uri="{FF2B5EF4-FFF2-40B4-BE49-F238E27FC236}">
                <a16:creationId xmlns:a16="http://schemas.microsoft.com/office/drawing/2014/main" id="{C0EDAC93-D4DD-F777-FE18-D9966EB3089C}"/>
              </a:ext>
            </a:extLst>
          </p:cNvPr>
          <p:cNvPicPr>
            <a:picLocks noChangeAspect="1"/>
          </p:cNvPicPr>
          <p:nvPr/>
        </p:nvPicPr>
        <p:blipFill rotWithShape="1">
          <a:blip r:embed="rId9"/>
          <a:srcRect t="3558" b="16579"/>
          <a:stretch/>
        </p:blipFill>
        <p:spPr>
          <a:xfrm>
            <a:off x="6698865" y="1343760"/>
            <a:ext cx="1600198" cy="1597450"/>
          </a:xfrm>
          <a:prstGeom prst="rect">
            <a:avLst/>
          </a:prstGeom>
        </p:spPr>
      </p:pic>
    </p:spTree>
    <p:extLst>
      <p:ext uri="{BB962C8B-B14F-4D97-AF65-F5344CB8AC3E}">
        <p14:creationId xmlns:p14="http://schemas.microsoft.com/office/powerpoint/2010/main" val="4072620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noAutofit/>
          </a:bodyPr>
          <a:lstStyle/>
          <a:p>
            <a:r>
              <a:rPr lang="en-US" dirty="0">
                <a:latin typeface="Candara" panose="020E0502030303020204" pitchFamily="34" charset="0"/>
              </a:rPr>
              <a:t>Implementation Outcomes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401176"/>
            <a:ext cx="6019800" cy="5026366"/>
          </a:xfrm>
        </p:spPr>
        <p:txBody>
          <a:bodyPr>
            <a:normAutofit/>
          </a:bodyPr>
          <a:lstStyle/>
          <a:p>
            <a:r>
              <a:rPr lang="en-US" sz="2400" b="1" dirty="0">
                <a:solidFill>
                  <a:srgbClr val="2583C6"/>
                </a:solidFill>
                <a:latin typeface="Candara" panose="020E0502030303020204" pitchFamily="34" charset="0"/>
              </a:rPr>
              <a:t>Implementation outcomes </a:t>
            </a:r>
            <a:r>
              <a:rPr lang="en-US" sz="2400" dirty="0">
                <a:latin typeface="Candara" panose="020E0502030303020204" pitchFamily="34" charset="0"/>
              </a:rPr>
              <a:t>measure how much and how well an intervention was implemented</a:t>
            </a:r>
          </a:p>
          <a:p>
            <a:r>
              <a:rPr lang="en-US" sz="2400" dirty="0">
                <a:latin typeface="Candara" panose="020E0502030303020204" pitchFamily="34" charset="0"/>
              </a:rPr>
              <a:t>Popular frameworks for measuring implementation outcomes include </a:t>
            </a:r>
          </a:p>
          <a:p>
            <a:pPr lvl="1"/>
            <a:r>
              <a:rPr lang="en-US" sz="2000" dirty="0">
                <a:latin typeface="Candara" panose="020E0502030303020204" pitchFamily="34" charset="0"/>
              </a:rPr>
              <a:t>Proctor et al. (2011): acceptability, appropriateness, adoption, feasibility, fidelity, implementation cost, penetration, and sustainability</a:t>
            </a:r>
          </a:p>
          <a:p>
            <a:pPr lvl="1"/>
            <a:r>
              <a:rPr lang="en-US" sz="2000" dirty="0">
                <a:latin typeface="Candara" panose="020E0502030303020204" pitchFamily="34" charset="0"/>
              </a:rPr>
              <a:t>RE-AIM: reach, effectiveness, adoption, implementation, and maintenance (Glasgow 1999).</a:t>
            </a:r>
          </a:p>
          <a:p>
            <a:endParaRPr lang="en-US" sz="2400" dirty="0">
              <a:latin typeface="Candara" panose="020E0502030303020204" pitchFamily="34" charset="0"/>
            </a:endParaRPr>
          </a:p>
        </p:txBody>
      </p:sp>
      <p:pic>
        <p:nvPicPr>
          <p:cNvPr id="5" name="Picture 4">
            <a:extLst>
              <a:ext uri="{FF2B5EF4-FFF2-40B4-BE49-F238E27FC236}">
                <a16:creationId xmlns:a16="http://schemas.microsoft.com/office/drawing/2014/main" id="{06919E71-9C06-4FC4-ACDE-9C7AA7D6F319}"/>
              </a:ext>
            </a:extLst>
          </p:cNvPr>
          <p:cNvPicPr>
            <a:picLocks noChangeAspect="1"/>
          </p:cNvPicPr>
          <p:nvPr/>
        </p:nvPicPr>
        <p:blipFill>
          <a:blip r:embed="rId2"/>
          <a:stretch>
            <a:fillRect/>
          </a:stretch>
        </p:blipFill>
        <p:spPr>
          <a:xfrm>
            <a:off x="7707087" y="1401176"/>
            <a:ext cx="4194400" cy="4189038"/>
          </a:xfrm>
          <a:prstGeom prst="rect">
            <a:avLst/>
          </a:prstGeom>
        </p:spPr>
      </p:pic>
    </p:spTree>
    <p:extLst>
      <p:ext uri="{BB962C8B-B14F-4D97-AF65-F5344CB8AC3E}">
        <p14:creationId xmlns:p14="http://schemas.microsoft.com/office/powerpoint/2010/main" val="1056661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7341-01FF-4DDD-8B42-195BF9A99156}"/>
              </a:ext>
            </a:extLst>
          </p:cNvPr>
          <p:cNvSpPr>
            <a:spLocks noGrp="1"/>
          </p:cNvSpPr>
          <p:nvPr>
            <p:ph type="title"/>
          </p:nvPr>
        </p:nvSpPr>
        <p:spPr/>
        <p:txBody>
          <a:bodyPr>
            <a:normAutofit/>
          </a:bodyPr>
          <a:lstStyle/>
          <a:p>
            <a:r>
              <a:rPr lang="en-US" dirty="0">
                <a:latin typeface="Candara" panose="020E0502030303020204" pitchFamily="34" charset="0"/>
              </a:rPr>
              <a:t>Implementation Outcomes </a:t>
            </a:r>
            <a:r>
              <a:rPr lang="en-US" sz="2700" dirty="0">
                <a:latin typeface="Candara" panose="020E0502030303020204" pitchFamily="34" charset="0"/>
              </a:rPr>
              <a:t>(Proctor et al., 2011)</a:t>
            </a:r>
            <a:endParaRPr lang="en-US" dirty="0">
              <a:latin typeface="Candara" panose="020E0502030303020204" pitchFamily="34" charset="0"/>
            </a:endParaRPr>
          </a:p>
        </p:txBody>
      </p:sp>
      <p:sp>
        <p:nvSpPr>
          <p:cNvPr id="3" name="Content Placeholder 2">
            <a:extLst>
              <a:ext uri="{FF2B5EF4-FFF2-40B4-BE49-F238E27FC236}">
                <a16:creationId xmlns:a16="http://schemas.microsoft.com/office/drawing/2014/main" id="{44028522-9E8F-408A-8AFE-79ED8748FE1B}"/>
              </a:ext>
            </a:extLst>
          </p:cNvPr>
          <p:cNvSpPr>
            <a:spLocks noGrp="1"/>
          </p:cNvSpPr>
          <p:nvPr>
            <p:ph idx="1"/>
          </p:nvPr>
        </p:nvSpPr>
        <p:spPr>
          <a:xfrm>
            <a:off x="838200" y="1401176"/>
            <a:ext cx="10515600" cy="5130253"/>
          </a:xfrm>
        </p:spPr>
        <p:txBody>
          <a:bodyPr>
            <a:normAutofit fontScale="92500"/>
          </a:bodyPr>
          <a:lstStyle/>
          <a:p>
            <a:pPr>
              <a:lnSpc>
                <a:spcPct val="120000"/>
              </a:lnSpc>
            </a:pPr>
            <a:r>
              <a:rPr lang="en-US" sz="2000" b="1" dirty="0">
                <a:solidFill>
                  <a:srgbClr val="2583C6"/>
                </a:solidFill>
                <a:latin typeface="Candara" panose="020E0502030303020204" pitchFamily="34" charset="0"/>
              </a:rPr>
              <a:t>Acceptability</a:t>
            </a:r>
            <a:r>
              <a:rPr lang="en-US" sz="2000" dirty="0">
                <a:latin typeface="Candara" panose="020E0502030303020204" pitchFamily="34" charset="0"/>
              </a:rPr>
              <a:t>: Extent to which the intervention is considered suitable, agreeable, and satisfactory </a:t>
            </a:r>
          </a:p>
          <a:p>
            <a:pPr>
              <a:lnSpc>
                <a:spcPct val="120000"/>
              </a:lnSpc>
            </a:pPr>
            <a:r>
              <a:rPr lang="en-US" sz="2000" b="1" dirty="0">
                <a:solidFill>
                  <a:srgbClr val="2583C6"/>
                </a:solidFill>
                <a:latin typeface="Candara" panose="020E0502030303020204" pitchFamily="34" charset="0"/>
              </a:rPr>
              <a:t>Appropriateness</a:t>
            </a:r>
            <a:r>
              <a:rPr lang="en-US" sz="2000" dirty="0">
                <a:latin typeface="Candara" panose="020E0502030303020204" pitchFamily="34" charset="0"/>
              </a:rPr>
              <a:t>: Perceived fit of the intervention for a practice setting, provider, or participant </a:t>
            </a:r>
          </a:p>
          <a:p>
            <a:pPr>
              <a:lnSpc>
                <a:spcPct val="120000"/>
              </a:lnSpc>
            </a:pPr>
            <a:r>
              <a:rPr lang="en-US" sz="2000" b="1" dirty="0">
                <a:solidFill>
                  <a:srgbClr val="2583C6"/>
                </a:solidFill>
                <a:latin typeface="Candara" panose="020E0502030303020204" pitchFamily="34" charset="0"/>
              </a:rPr>
              <a:t>Adoption</a:t>
            </a:r>
            <a:r>
              <a:rPr lang="en-US" sz="2000" dirty="0">
                <a:latin typeface="Candara" panose="020E0502030303020204" pitchFamily="34" charset="0"/>
              </a:rPr>
              <a:t>: Decision by an organization or provider to take on or deliver an intervention. Also known as “uptake” </a:t>
            </a:r>
          </a:p>
          <a:p>
            <a:pPr>
              <a:lnSpc>
                <a:spcPct val="120000"/>
              </a:lnSpc>
            </a:pPr>
            <a:r>
              <a:rPr lang="en-US" sz="2000" b="1" dirty="0">
                <a:solidFill>
                  <a:srgbClr val="2583C6"/>
                </a:solidFill>
                <a:latin typeface="Candara" panose="020E0502030303020204" pitchFamily="34" charset="0"/>
              </a:rPr>
              <a:t>Feasibility</a:t>
            </a:r>
            <a:r>
              <a:rPr lang="en-US" sz="2000" dirty="0">
                <a:latin typeface="Candara" panose="020E0502030303020204" pitchFamily="34" charset="0"/>
              </a:rPr>
              <a:t>: Extent to which the intervention can be successfully used in a given setting considering context, resources, etc. </a:t>
            </a:r>
          </a:p>
          <a:p>
            <a:pPr>
              <a:lnSpc>
                <a:spcPct val="120000"/>
              </a:lnSpc>
            </a:pPr>
            <a:r>
              <a:rPr lang="en-US" sz="2000" b="1" dirty="0">
                <a:solidFill>
                  <a:srgbClr val="2583C6"/>
                </a:solidFill>
                <a:latin typeface="Candara" panose="020E0502030303020204" pitchFamily="34" charset="0"/>
              </a:rPr>
              <a:t>Fidelity</a:t>
            </a:r>
            <a:r>
              <a:rPr lang="en-US" sz="2000" dirty="0">
                <a:latin typeface="Candara" panose="020E0502030303020204" pitchFamily="34" charset="0"/>
              </a:rPr>
              <a:t>: Degree to which the intervention is implemented as the protocol prescribes </a:t>
            </a:r>
          </a:p>
          <a:p>
            <a:pPr>
              <a:lnSpc>
                <a:spcPct val="120000"/>
              </a:lnSpc>
            </a:pPr>
            <a:r>
              <a:rPr lang="en-US" sz="2000" b="1" dirty="0">
                <a:solidFill>
                  <a:srgbClr val="2583C6"/>
                </a:solidFill>
                <a:latin typeface="Candara" panose="020E0502030303020204" pitchFamily="34" charset="0"/>
              </a:rPr>
              <a:t>Implementation cost</a:t>
            </a:r>
            <a:r>
              <a:rPr lang="en-US" sz="2000" dirty="0">
                <a:latin typeface="Candara" panose="020E0502030303020204" pitchFamily="34" charset="0"/>
              </a:rPr>
              <a:t>: Financial cost of delivering the intervention </a:t>
            </a:r>
          </a:p>
          <a:p>
            <a:pPr>
              <a:lnSpc>
                <a:spcPct val="120000"/>
              </a:lnSpc>
            </a:pPr>
            <a:r>
              <a:rPr lang="en-US" sz="2000" b="1" dirty="0">
                <a:solidFill>
                  <a:srgbClr val="2583C6"/>
                </a:solidFill>
                <a:latin typeface="Candara" panose="020E0502030303020204" pitchFamily="34" charset="0"/>
              </a:rPr>
              <a:t>Penetration</a:t>
            </a:r>
            <a:r>
              <a:rPr lang="en-US" sz="2000" dirty="0">
                <a:latin typeface="Candara" panose="020E0502030303020204" pitchFamily="34" charset="0"/>
              </a:rPr>
              <a:t>: Degree of use of the intervention within the population of organizations, providers, and clients - also known as “reach”</a:t>
            </a:r>
          </a:p>
          <a:p>
            <a:pPr>
              <a:lnSpc>
                <a:spcPct val="120000"/>
              </a:lnSpc>
            </a:pPr>
            <a:r>
              <a:rPr lang="en-US" sz="2000" b="1" dirty="0">
                <a:solidFill>
                  <a:srgbClr val="2583C6"/>
                </a:solidFill>
                <a:latin typeface="Candara" panose="020E0502030303020204" pitchFamily="34" charset="0"/>
              </a:rPr>
              <a:t>Sustainability</a:t>
            </a:r>
            <a:r>
              <a:rPr lang="en-US" sz="2000" dirty="0">
                <a:latin typeface="Candara" panose="020E0502030303020204" pitchFamily="34" charset="0"/>
              </a:rPr>
              <a:t>: Extent to which a newly implemented intervention is maintained with an organization’s ongoing operations</a:t>
            </a:r>
          </a:p>
        </p:txBody>
      </p:sp>
    </p:spTree>
    <p:extLst>
      <p:ext uri="{BB962C8B-B14F-4D97-AF65-F5344CB8AC3E}">
        <p14:creationId xmlns:p14="http://schemas.microsoft.com/office/powerpoint/2010/main" val="213442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B3A4E-53CC-47CA-B576-E6D661D75219}"/>
              </a:ext>
            </a:extLst>
          </p:cNvPr>
          <p:cNvSpPr>
            <a:spLocks noGrp="1"/>
          </p:cNvSpPr>
          <p:nvPr>
            <p:ph type="title"/>
          </p:nvPr>
        </p:nvSpPr>
        <p:spPr>
          <a:xfrm>
            <a:off x="611141" y="265937"/>
            <a:ext cx="11071964" cy="787400"/>
          </a:xfrm>
        </p:spPr>
        <p:txBody>
          <a:bodyPr anchor="ctr">
            <a:noAutofit/>
          </a:bodyPr>
          <a:lstStyle/>
          <a:p>
            <a:r>
              <a:rPr lang="en-US" sz="3600" dirty="0">
                <a:latin typeface="Candara" panose="020E0502030303020204" pitchFamily="34" charset="0"/>
              </a:rPr>
              <a:t>DIRC-SS: A pragmatic measure of “</a:t>
            </a:r>
            <a:r>
              <a:rPr lang="en-US" sz="3600" dirty="0" err="1">
                <a:latin typeface="Candara" panose="020E0502030303020204" pitchFamily="34" charset="0"/>
              </a:rPr>
              <a:t>implementability</a:t>
            </a:r>
            <a:r>
              <a:rPr lang="en-US" sz="3600" dirty="0">
                <a:latin typeface="Candara" panose="020E0502030303020204" pitchFamily="34" charset="0"/>
              </a:rPr>
              <a:t>” considerations in your research </a:t>
            </a:r>
            <a:r>
              <a:rPr lang="en-US" sz="3600" dirty="0">
                <a:solidFill>
                  <a:srgbClr val="00B0F0"/>
                </a:solidFill>
                <a:latin typeface="Candara" panose="020E0502030303020204" pitchFamily="34" charset="0"/>
              </a:rPr>
              <a:t> </a:t>
            </a:r>
            <a:endParaRPr lang="en-US" sz="3600" dirty="0">
              <a:latin typeface="Candara" panose="020E0502030303020204" pitchFamily="34" charset="0"/>
            </a:endParaRPr>
          </a:p>
        </p:txBody>
      </p:sp>
      <p:sp>
        <p:nvSpPr>
          <p:cNvPr id="3" name="Content Placeholder 2">
            <a:extLst>
              <a:ext uri="{FF2B5EF4-FFF2-40B4-BE49-F238E27FC236}">
                <a16:creationId xmlns:a16="http://schemas.microsoft.com/office/drawing/2014/main" id="{4C2D31B0-8CCF-4B13-9927-C3CDB56A791E}"/>
              </a:ext>
            </a:extLst>
          </p:cNvPr>
          <p:cNvSpPr>
            <a:spLocks noGrp="1"/>
          </p:cNvSpPr>
          <p:nvPr>
            <p:ph sz="half" idx="1"/>
          </p:nvPr>
        </p:nvSpPr>
        <p:spPr>
          <a:xfrm>
            <a:off x="6242476" y="1936323"/>
            <a:ext cx="5535982" cy="3802442"/>
          </a:xfrm>
        </p:spPr>
        <p:txBody>
          <a:bodyPr>
            <a:normAutofit/>
          </a:bodyPr>
          <a:lstStyle/>
          <a:p>
            <a:pPr marL="0" indent="0">
              <a:buNone/>
            </a:pPr>
            <a:endParaRPr lang="en-US" sz="3200" dirty="0">
              <a:latin typeface="Candara" panose="020E0502030303020204" pitchFamily="34" charset="0"/>
            </a:endParaRPr>
          </a:p>
          <a:p>
            <a:r>
              <a:rPr lang="en-US" sz="3200" dirty="0">
                <a:latin typeface="Candara" panose="020E0502030303020204" pitchFamily="34" charset="0"/>
              </a:rPr>
              <a:t>Five key dimensions</a:t>
            </a:r>
          </a:p>
          <a:p>
            <a:r>
              <a:rPr lang="en-US" sz="3200" dirty="0">
                <a:latin typeface="Candara" panose="020E0502030303020204" pitchFamily="34" charset="0"/>
              </a:rPr>
              <a:t>Concrete, practical value </a:t>
            </a:r>
          </a:p>
          <a:p>
            <a:r>
              <a:rPr lang="en-US" sz="3200" dirty="0">
                <a:latin typeface="Candara" panose="020E0502030303020204" pitchFamily="34" charset="0"/>
              </a:rPr>
              <a:t>Can be used to enhance  your project at the proposal stage or to modify or augment your project if underway</a:t>
            </a:r>
          </a:p>
          <a:p>
            <a:endParaRPr lang="en-US" sz="3200" dirty="0">
              <a:latin typeface="Candara" panose="020E0502030303020204" pitchFamily="34" charset="0"/>
            </a:endParaRPr>
          </a:p>
          <a:p>
            <a:pPr marL="0" indent="0">
              <a:buNone/>
            </a:pPr>
            <a:endParaRPr lang="en-US" sz="3200" dirty="0">
              <a:latin typeface="Candara" panose="020E0502030303020204" pitchFamily="34" charset="0"/>
            </a:endParaRPr>
          </a:p>
        </p:txBody>
      </p:sp>
      <p:grpSp>
        <p:nvGrpSpPr>
          <p:cNvPr id="5" name="Group 4"/>
          <p:cNvGrpSpPr/>
          <p:nvPr/>
        </p:nvGrpSpPr>
        <p:grpSpPr>
          <a:xfrm>
            <a:off x="611141" y="1817652"/>
            <a:ext cx="5246887" cy="4351338"/>
            <a:chOff x="572022" y="2159941"/>
            <a:chExt cx="5181600" cy="4351338"/>
          </a:xfrm>
        </p:grpSpPr>
        <p:graphicFrame>
          <p:nvGraphicFramePr>
            <p:cNvPr id="9" name="Content Placeholder 6">
              <a:extLst>
                <a:ext uri="{FF2B5EF4-FFF2-40B4-BE49-F238E27FC236}">
                  <a16:creationId xmlns:a16="http://schemas.microsoft.com/office/drawing/2014/main" id="{6BC3C139-C2F1-4B33-A840-66ACC2C38579}"/>
                </a:ext>
              </a:extLst>
            </p:cNvPr>
            <p:cNvGraphicFramePr>
              <a:graphicFrameLocks/>
            </p:cNvGraphicFramePr>
            <p:nvPr>
              <p:extLst>
                <p:ext uri="{D42A27DB-BD31-4B8C-83A1-F6EECF244321}">
                  <p14:modId xmlns:p14="http://schemas.microsoft.com/office/powerpoint/2010/main" val="367217918"/>
                </p:ext>
              </p:extLst>
            </p:nvPr>
          </p:nvGraphicFramePr>
          <p:xfrm>
            <a:off x="572022" y="2159941"/>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BCF71E4D-D658-41D7-BF68-0EA6551061B0}"/>
                </a:ext>
              </a:extLst>
            </p:cNvPr>
            <p:cNvSpPr/>
            <p:nvPr/>
          </p:nvSpPr>
          <p:spPr>
            <a:xfrm>
              <a:off x="2369080" y="3688571"/>
              <a:ext cx="1579021" cy="160156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chemeClr val="tx1">
                      <a:lumMod val="65000"/>
                      <a:lumOff val="35000"/>
                    </a:schemeClr>
                  </a:solidFill>
                  <a:effectLst/>
                  <a:uLnTx/>
                  <a:uFillTx/>
                  <a:latin typeface="Candara" panose="020E0502030303020204" pitchFamily="34" charset="0"/>
                  <a:ea typeface="Source Sans Pro" panose="020B0503030403020204" pitchFamily="34" charset="0"/>
                </a:rPr>
                <a:t>D&amp;I Research Capability Self Survey (DIRC-SS)</a:t>
              </a:r>
            </a:p>
          </p:txBody>
        </p:sp>
      </p:grpSp>
    </p:spTree>
    <p:extLst>
      <p:ext uri="{BB962C8B-B14F-4D97-AF65-F5344CB8AC3E}">
        <p14:creationId xmlns:p14="http://schemas.microsoft.com/office/powerpoint/2010/main" val="488240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227257"/>
            <a:ext cx="10515600" cy="787400"/>
          </a:xfrm>
        </p:spPr>
        <p:txBody>
          <a:bodyPr>
            <a:noAutofit/>
          </a:bodyPr>
          <a:lstStyle/>
          <a:p>
            <a:r>
              <a:rPr lang="en-US" sz="3600" dirty="0">
                <a:latin typeface="Candara" panose="020E0502030303020204" pitchFamily="34" charset="0"/>
              </a:rPr>
              <a:t>Why Embed Implementation Outcome Measures in Effectiveness Studies?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401176"/>
            <a:ext cx="10515600" cy="5026365"/>
          </a:xfrm>
        </p:spPr>
        <p:txBody>
          <a:bodyPr vert="horz" lIns="91440" tIns="45720" rIns="91440" bIns="45720" rtlCol="0" anchor="t">
            <a:normAutofit/>
          </a:bodyPr>
          <a:lstStyle/>
          <a:p>
            <a:pPr>
              <a:lnSpc>
                <a:spcPct val="120000"/>
              </a:lnSpc>
            </a:pPr>
            <a:r>
              <a:rPr lang="en-US" dirty="0">
                <a:latin typeface="Candara"/>
              </a:rPr>
              <a:t>Clarify reasons for the intervention's success or failure</a:t>
            </a:r>
          </a:p>
          <a:p>
            <a:pPr>
              <a:lnSpc>
                <a:spcPct val="120000"/>
              </a:lnSpc>
            </a:pPr>
            <a:r>
              <a:rPr lang="en-US">
                <a:latin typeface="Candara"/>
              </a:rPr>
              <a:t>Address variability across contexts - unique sites and diverse patient groups</a:t>
            </a:r>
            <a:endParaRPr lang="en-US" sz="2500">
              <a:latin typeface="Candara" panose="020E0502030303020204" pitchFamily="34" charset="0"/>
            </a:endParaRPr>
          </a:p>
          <a:p>
            <a:pPr>
              <a:lnSpc>
                <a:spcPct val="120000"/>
              </a:lnSpc>
            </a:pPr>
            <a:r>
              <a:rPr lang="en-US">
                <a:latin typeface="Candara"/>
              </a:rPr>
              <a:t>Accelerate research-to-practice translation</a:t>
            </a:r>
            <a:endParaRPr lang="en-US" dirty="0">
              <a:latin typeface="Candara"/>
            </a:endParaRPr>
          </a:p>
          <a:p>
            <a:pPr>
              <a:lnSpc>
                <a:spcPct val="120000"/>
              </a:lnSpc>
            </a:pPr>
            <a:r>
              <a:rPr lang="en-US" dirty="0">
                <a:latin typeface="Candara"/>
              </a:rPr>
              <a:t>Inform how to tailor implementation strategies</a:t>
            </a:r>
          </a:p>
          <a:p>
            <a:pPr>
              <a:lnSpc>
                <a:spcPct val="120000"/>
              </a:lnSpc>
            </a:pPr>
            <a:r>
              <a:rPr lang="en-US">
                <a:latin typeface="Candara"/>
              </a:rPr>
              <a:t>Assist in long-term planning</a:t>
            </a:r>
            <a:endParaRPr lang="en-US" dirty="0">
              <a:latin typeface="Candara"/>
            </a:endParaRPr>
          </a:p>
          <a:p>
            <a:pPr>
              <a:lnSpc>
                <a:spcPct val="120000"/>
              </a:lnSpc>
            </a:pPr>
            <a:r>
              <a:rPr lang="en-US" dirty="0">
                <a:latin typeface="Candara"/>
              </a:rPr>
              <a:t>Aid in understanding impact in real-world settings</a:t>
            </a:r>
          </a:p>
        </p:txBody>
      </p:sp>
    </p:spTree>
    <p:extLst>
      <p:ext uri="{BB962C8B-B14F-4D97-AF65-F5344CB8AC3E}">
        <p14:creationId xmlns:p14="http://schemas.microsoft.com/office/powerpoint/2010/main" val="96773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a:ea typeface="Calibri Light"/>
                <a:cs typeface="Calibri Light"/>
              </a:rPr>
              <a:t>Why is This Specific Guide Needed?</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217858"/>
            <a:ext cx="10515600" cy="4938013"/>
          </a:xfrm>
        </p:spPr>
        <p:txBody>
          <a:bodyPr vert="horz" lIns="91440" tIns="45720" rIns="91440" bIns="45720" rtlCol="0" anchor="t">
            <a:normAutofit/>
          </a:bodyPr>
          <a:lstStyle/>
          <a:p>
            <a:pPr marL="0" indent="0">
              <a:buNone/>
            </a:pPr>
            <a:endParaRPr lang="en-US" dirty="0">
              <a:latin typeface="Candara" panose="020E0502030303020204" pitchFamily="34" charset="0"/>
            </a:endParaRPr>
          </a:p>
          <a:p>
            <a:r>
              <a:rPr lang="en-US" dirty="0">
                <a:latin typeface="Candara"/>
              </a:rPr>
              <a:t>Several lists or repositories of outcome measures, but no guide to why, when, or how to use them</a:t>
            </a:r>
          </a:p>
          <a:p>
            <a:r>
              <a:rPr lang="en-US" dirty="0">
                <a:latin typeface="Candara"/>
              </a:rPr>
              <a:t>Our guide uniquely includes case studies that demonstrate practical applications</a:t>
            </a:r>
          </a:p>
        </p:txBody>
      </p:sp>
    </p:spTree>
    <p:extLst>
      <p:ext uri="{BB962C8B-B14F-4D97-AF65-F5344CB8AC3E}">
        <p14:creationId xmlns:p14="http://schemas.microsoft.com/office/powerpoint/2010/main" val="3241732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430458"/>
            <a:ext cx="10515600" cy="787400"/>
          </a:xfrm>
        </p:spPr>
        <p:txBody>
          <a:bodyPr anchor="t">
            <a:normAutofit/>
          </a:bodyPr>
          <a:lstStyle/>
          <a:p>
            <a:r>
              <a:rPr lang="en-US" dirty="0">
                <a:latin typeface="Candara"/>
                <a:ea typeface="Calibri Light"/>
                <a:cs typeface="Calibri Light"/>
              </a:rPr>
              <a:t>What Our Guide Provides</a:t>
            </a:r>
            <a:endParaRPr lang="en-US" dirty="0">
              <a:latin typeface="Candara" panose="020E0502030303020204" pitchFamily="34" charset="0"/>
            </a:endParaRPr>
          </a:p>
        </p:txBody>
      </p:sp>
      <p:graphicFrame>
        <p:nvGraphicFramePr>
          <p:cNvPr id="5" name="Content Placeholder 2">
            <a:extLst>
              <a:ext uri="{FF2B5EF4-FFF2-40B4-BE49-F238E27FC236}">
                <a16:creationId xmlns:a16="http://schemas.microsoft.com/office/drawing/2014/main" id="{CC7BB321-5A90-6202-6D8B-6B33BF1DE936}"/>
              </a:ext>
            </a:extLst>
          </p:cNvPr>
          <p:cNvGraphicFramePr>
            <a:graphicFrameLocks noGrp="1"/>
          </p:cNvGraphicFramePr>
          <p:nvPr>
            <p:ph idx="1"/>
          </p:nvPr>
        </p:nvGraphicFramePr>
        <p:xfrm>
          <a:off x="838200" y="1401176"/>
          <a:ext cx="10515600" cy="456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4910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nchor="t">
            <a:normAutofit/>
          </a:bodyPr>
          <a:lstStyle/>
          <a:p>
            <a:r>
              <a:rPr lang="en-US" dirty="0">
                <a:latin typeface="Candara" panose="020E0502030303020204" pitchFamily="34" charset="0"/>
              </a:rPr>
              <a:t>Methods</a:t>
            </a:r>
          </a:p>
        </p:txBody>
      </p:sp>
      <p:graphicFrame>
        <p:nvGraphicFramePr>
          <p:cNvPr id="7" name="Content Placeholder 2">
            <a:extLst>
              <a:ext uri="{FF2B5EF4-FFF2-40B4-BE49-F238E27FC236}">
                <a16:creationId xmlns:a16="http://schemas.microsoft.com/office/drawing/2014/main" id="{DB838602-3D45-40F3-37E2-4C160B128283}"/>
              </a:ext>
            </a:extLst>
          </p:cNvPr>
          <p:cNvGraphicFramePr>
            <a:graphicFrameLocks noGrp="1"/>
          </p:cNvGraphicFramePr>
          <p:nvPr>
            <p:ph idx="1"/>
          </p:nvPr>
        </p:nvGraphicFramePr>
        <p:xfrm>
          <a:off x="838200" y="1401763"/>
          <a:ext cx="10515600" cy="5144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33843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document&#10;&#10;Description automatically generated">
            <a:extLst>
              <a:ext uri="{FF2B5EF4-FFF2-40B4-BE49-F238E27FC236}">
                <a16:creationId xmlns:a16="http://schemas.microsoft.com/office/drawing/2014/main" id="{D4229039-1FCE-5533-CA0B-88A93B7E5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114" y="2343542"/>
            <a:ext cx="3376197" cy="4378036"/>
          </a:xfrm>
          <a:prstGeom prst="rect">
            <a:avLst/>
          </a:prstGeom>
        </p:spPr>
      </p:pic>
      <p:pic>
        <p:nvPicPr>
          <p:cNvPr id="11" name="Picture 10" descr="A paper with text on it&#10;&#10;Description automatically generated">
            <a:extLst>
              <a:ext uri="{FF2B5EF4-FFF2-40B4-BE49-F238E27FC236}">
                <a16:creationId xmlns:a16="http://schemas.microsoft.com/office/drawing/2014/main" id="{21E93658-C8CD-616D-1B3C-29B5D1D8D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686" y="1780700"/>
            <a:ext cx="3393982" cy="4378036"/>
          </a:xfrm>
          <a:prstGeom prst="rect">
            <a:avLst/>
          </a:prstGeom>
        </p:spPr>
      </p:pic>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136422"/>
            <a:ext cx="10515600" cy="787400"/>
          </a:xfrm>
        </p:spPr>
        <p:txBody>
          <a:bodyPr>
            <a:noAutofit/>
          </a:bodyPr>
          <a:lstStyle/>
          <a:p>
            <a:r>
              <a:rPr lang="en-US" sz="3600" dirty="0">
                <a:latin typeface="Candara" panose="020E0502030303020204" pitchFamily="34" charset="0"/>
              </a:rPr>
              <a:t>Integrating Implementation Outcomes into Effectiveness Studies</a:t>
            </a:r>
          </a:p>
        </p:txBody>
      </p:sp>
      <p:pic>
        <p:nvPicPr>
          <p:cNvPr id="9" name="Content Placeholder 8" descr="A blue cover with text and a graphic design&#10;&#10;Description automatically generated">
            <a:extLst>
              <a:ext uri="{FF2B5EF4-FFF2-40B4-BE49-F238E27FC236}">
                <a16:creationId xmlns:a16="http://schemas.microsoft.com/office/drawing/2014/main" id="{A7D3ED8F-1A97-CF97-399D-C651E8A791E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82043" y="1405472"/>
            <a:ext cx="3547562" cy="4565650"/>
          </a:xfrm>
        </p:spPr>
      </p:pic>
    </p:spTree>
    <p:extLst>
      <p:ext uri="{BB962C8B-B14F-4D97-AF65-F5344CB8AC3E}">
        <p14:creationId xmlns:p14="http://schemas.microsoft.com/office/powerpoint/2010/main" val="3557847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103523"/>
            <a:ext cx="10515600" cy="787400"/>
          </a:xfrm>
        </p:spPr>
        <p:txBody>
          <a:bodyPr>
            <a:noAutofit/>
          </a:bodyPr>
          <a:lstStyle/>
          <a:p>
            <a:r>
              <a:rPr lang="en-US" sz="3600" dirty="0">
                <a:latin typeface="Candara" panose="020E0502030303020204" pitchFamily="34" charset="0"/>
              </a:rPr>
              <a:t>Integrating Implementation Outcomes into Effectiveness Studies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742665" y="1438598"/>
            <a:ext cx="6064624" cy="540327"/>
          </a:xfrm>
        </p:spPr>
        <p:txBody>
          <a:bodyPr>
            <a:normAutofit/>
          </a:bodyPr>
          <a:lstStyle/>
          <a:p>
            <a:pPr marL="0" indent="0">
              <a:buNone/>
            </a:pPr>
            <a:r>
              <a:rPr lang="en-US" b="1" dirty="0">
                <a:latin typeface="Candara" panose="020E0502030303020204" pitchFamily="34" charset="0"/>
              </a:rPr>
              <a:t>Example: Acceptability</a:t>
            </a:r>
          </a:p>
          <a:p>
            <a:endParaRPr lang="en-US" b="1" dirty="0">
              <a:latin typeface="Candara" panose="020E0502030303020204" pitchFamily="34" charset="0"/>
            </a:endParaRPr>
          </a:p>
        </p:txBody>
      </p:sp>
      <p:pic>
        <p:nvPicPr>
          <p:cNvPr id="10" name="Picture 9" descr="A screenshot of a white text&#10;&#10;Description automatically generated">
            <a:extLst>
              <a:ext uri="{FF2B5EF4-FFF2-40B4-BE49-F238E27FC236}">
                <a16:creationId xmlns:a16="http://schemas.microsoft.com/office/drawing/2014/main" id="{1785C367-F6D1-192C-A337-F670913CD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42" y="2177707"/>
            <a:ext cx="9090993" cy="3788495"/>
          </a:xfrm>
          <a:prstGeom prst="rect">
            <a:avLst/>
          </a:prstGeom>
        </p:spPr>
      </p:pic>
    </p:spTree>
    <p:extLst>
      <p:ext uri="{BB962C8B-B14F-4D97-AF65-F5344CB8AC3E}">
        <p14:creationId xmlns:p14="http://schemas.microsoft.com/office/powerpoint/2010/main" val="41871156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103523"/>
            <a:ext cx="10515600" cy="787400"/>
          </a:xfrm>
        </p:spPr>
        <p:txBody>
          <a:bodyPr>
            <a:noAutofit/>
          </a:bodyPr>
          <a:lstStyle/>
          <a:p>
            <a:r>
              <a:rPr lang="en-US" sz="3600" dirty="0">
                <a:latin typeface="Candara" panose="020E0502030303020204" pitchFamily="34" charset="0"/>
              </a:rPr>
              <a:t>Integrating Implementation Outcomes into Effectiveness Studies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742665" y="1438598"/>
            <a:ext cx="6064624" cy="540327"/>
          </a:xfrm>
        </p:spPr>
        <p:txBody>
          <a:bodyPr>
            <a:normAutofit/>
          </a:bodyPr>
          <a:lstStyle/>
          <a:p>
            <a:pPr marL="0" indent="0">
              <a:buNone/>
            </a:pPr>
            <a:r>
              <a:rPr lang="en-US" b="1" dirty="0">
                <a:latin typeface="Candara" panose="020E0502030303020204" pitchFamily="34" charset="0"/>
              </a:rPr>
              <a:t>Example: Acceptability</a:t>
            </a:r>
          </a:p>
          <a:p>
            <a:endParaRPr lang="en-US" b="1" dirty="0">
              <a:latin typeface="Candara" panose="020E0502030303020204" pitchFamily="34" charset="0"/>
            </a:endParaRPr>
          </a:p>
        </p:txBody>
      </p:sp>
      <p:pic>
        <p:nvPicPr>
          <p:cNvPr id="7" name="Picture 6" descr="A screenshot of a white background&#10;&#10;Description automatically generated">
            <a:extLst>
              <a:ext uri="{FF2B5EF4-FFF2-40B4-BE49-F238E27FC236}">
                <a16:creationId xmlns:a16="http://schemas.microsoft.com/office/drawing/2014/main" id="{639651C1-948F-D1A2-76BA-92501BABC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816" y="1978925"/>
            <a:ext cx="8286368" cy="3958049"/>
          </a:xfrm>
          <a:prstGeom prst="rect">
            <a:avLst/>
          </a:prstGeom>
        </p:spPr>
      </p:pic>
    </p:spTree>
    <p:extLst>
      <p:ext uri="{BB962C8B-B14F-4D97-AF65-F5344CB8AC3E}">
        <p14:creationId xmlns:p14="http://schemas.microsoft.com/office/powerpoint/2010/main" val="9754971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838200" y="103523"/>
            <a:ext cx="10515600" cy="787400"/>
          </a:xfrm>
        </p:spPr>
        <p:txBody>
          <a:bodyPr>
            <a:noAutofit/>
          </a:bodyPr>
          <a:lstStyle/>
          <a:p>
            <a:r>
              <a:rPr lang="en-US" sz="3600" dirty="0">
                <a:latin typeface="Candara" panose="020E0502030303020204" pitchFamily="34" charset="0"/>
              </a:rPr>
              <a:t>Integrating Implementation Outcomes into Effectiveness Studies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742665" y="1438598"/>
            <a:ext cx="6064624" cy="540327"/>
          </a:xfrm>
        </p:spPr>
        <p:txBody>
          <a:bodyPr>
            <a:normAutofit/>
          </a:bodyPr>
          <a:lstStyle/>
          <a:p>
            <a:pPr marL="0" indent="0">
              <a:buNone/>
            </a:pPr>
            <a:r>
              <a:rPr lang="en-US" b="1" dirty="0">
                <a:latin typeface="Candara" panose="020E0502030303020204" pitchFamily="34" charset="0"/>
              </a:rPr>
              <a:t>Example: Acceptability</a:t>
            </a:r>
          </a:p>
          <a:p>
            <a:endParaRPr lang="en-US" b="1" dirty="0">
              <a:latin typeface="Candara" panose="020E0502030303020204" pitchFamily="34" charset="0"/>
            </a:endParaRPr>
          </a:p>
        </p:txBody>
      </p:sp>
      <p:sp>
        <p:nvSpPr>
          <p:cNvPr id="6" name="Rectangle 5">
            <a:extLst>
              <a:ext uri="{FF2B5EF4-FFF2-40B4-BE49-F238E27FC236}">
                <a16:creationId xmlns:a16="http://schemas.microsoft.com/office/drawing/2014/main" id="{E7D97FC5-DA6F-8967-8BCB-DC02AA0787C5}"/>
              </a:ext>
            </a:extLst>
          </p:cNvPr>
          <p:cNvSpPr/>
          <p:nvPr/>
        </p:nvSpPr>
        <p:spPr>
          <a:xfrm>
            <a:off x="1196411" y="3922520"/>
            <a:ext cx="179462" cy="384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7" name="Rectangle 6">
            <a:extLst>
              <a:ext uri="{FF2B5EF4-FFF2-40B4-BE49-F238E27FC236}">
                <a16:creationId xmlns:a16="http://schemas.microsoft.com/office/drawing/2014/main" id="{38ABE092-D0E6-92A5-2170-25F92FF638CB}"/>
              </a:ext>
            </a:extLst>
          </p:cNvPr>
          <p:cNvSpPr/>
          <p:nvPr/>
        </p:nvSpPr>
        <p:spPr>
          <a:xfrm>
            <a:off x="10908506" y="4307080"/>
            <a:ext cx="150019" cy="550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BDF1058B-DA39-7749-E85B-2D1DAD6AA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873" y="2656960"/>
            <a:ext cx="10137914" cy="2222116"/>
          </a:xfrm>
          <a:prstGeom prst="rect">
            <a:avLst/>
          </a:prstGeom>
        </p:spPr>
      </p:pic>
    </p:spTree>
    <p:extLst>
      <p:ext uri="{BB962C8B-B14F-4D97-AF65-F5344CB8AC3E}">
        <p14:creationId xmlns:p14="http://schemas.microsoft.com/office/powerpoint/2010/main" val="33968627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a:xfrm>
            <a:off x="716145" y="37069"/>
            <a:ext cx="10515600" cy="787400"/>
          </a:xfrm>
        </p:spPr>
        <p:txBody>
          <a:bodyPr>
            <a:noAutofit/>
          </a:bodyPr>
          <a:lstStyle/>
          <a:p>
            <a:r>
              <a:rPr lang="en-US" sz="3600" dirty="0">
                <a:latin typeface="Candara" panose="020E0502030303020204" pitchFamily="34" charset="0"/>
              </a:rPr>
              <a:t>Integrating Implementation Outcomes into Effectiveness Studies</a:t>
            </a:r>
          </a:p>
        </p:txBody>
      </p:sp>
      <p:sp>
        <p:nvSpPr>
          <p:cNvPr id="10" name="Content Placeholder 2">
            <a:extLst>
              <a:ext uri="{FF2B5EF4-FFF2-40B4-BE49-F238E27FC236}">
                <a16:creationId xmlns:a16="http://schemas.microsoft.com/office/drawing/2014/main" id="{BEDE1C42-F1DB-0F35-5DC8-20867932D77B}"/>
              </a:ext>
            </a:extLst>
          </p:cNvPr>
          <p:cNvSpPr txBox="1">
            <a:spLocks/>
          </p:cNvSpPr>
          <p:nvPr/>
        </p:nvSpPr>
        <p:spPr>
          <a:xfrm>
            <a:off x="742665" y="1438598"/>
            <a:ext cx="6064624" cy="5403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Example: Acceptability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pic>
        <p:nvPicPr>
          <p:cNvPr id="5" name="Content Placeholder 4">
            <a:extLst>
              <a:ext uri="{FF2B5EF4-FFF2-40B4-BE49-F238E27FC236}">
                <a16:creationId xmlns:a16="http://schemas.microsoft.com/office/drawing/2014/main" id="{04B0FE01-BC4E-BAAE-4759-2EB84644836E}"/>
              </a:ext>
            </a:extLst>
          </p:cNvPr>
          <p:cNvPicPr>
            <a:picLocks noGrp="1" noChangeAspect="1"/>
          </p:cNvPicPr>
          <p:nvPr>
            <p:ph idx="1"/>
          </p:nvPr>
        </p:nvPicPr>
        <p:blipFill>
          <a:blip r:embed="rId3"/>
          <a:stretch>
            <a:fillRect/>
          </a:stretch>
        </p:blipFill>
        <p:spPr>
          <a:xfrm>
            <a:off x="927566" y="2414387"/>
            <a:ext cx="5114925" cy="2562225"/>
          </a:xfrm>
        </p:spPr>
      </p:pic>
      <p:pic>
        <p:nvPicPr>
          <p:cNvPr id="6" name="Picture 5" descr="A screenshot of a computer&#10;&#10;Description automatically generated">
            <a:extLst>
              <a:ext uri="{FF2B5EF4-FFF2-40B4-BE49-F238E27FC236}">
                <a16:creationId xmlns:a16="http://schemas.microsoft.com/office/drawing/2014/main" id="{26DD9F88-D621-E331-D0F8-EE17634ABD34}"/>
              </a:ext>
            </a:extLst>
          </p:cNvPr>
          <p:cNvPicPr>
            <a:picLocks noChangeAspect="1"/>
          </p:cNvPicPr>
          <p:nvPr/>
        </p:nvPicPr>
        <p:blipFill>
          <a:blip r:embed="rId4"/>
          <a:stretch>
            <a:fillRect/>
          </a:stretch>
        </p:blipFill>
        <p:spPr>
          <a:xfrm>
            <a:off x="6449826" y="2770375"/>
            <a:ext cx="5343525" cy="1743075"/>
          </a:xfrm>
          <a:prstGeom prst="rect">
            <a:avLst/>
          </a:prstGeom>
        </p:spPr>
      </p:pic>
    </p:spTree>
    <p:extLst>
      <p:ext uri="{BB962C8B-B14F-4D97-AF65-F5344CB8AC3E}">
        <p14:creationId xmlns:p14="http://schemas.microsoft.com/office/powerpoint/2010/main" val="2785131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Impact and Implications</a:t>
            </a:r>
          </a:p>
        </p:txBody>
      </p:sp>
      <p:sp>
        <p:nvSpPr>
          <p:cNvPr id="3" name="Content Placeholder 2">
            <a:extLst>
              <a:ext uri="{FF2B5EF4-FFF2-40B4-BE49-F238E27FC236}">
                <a16:creationId xmlns:a16="http://schemas.microsoft.com/office/drawing/2014/main" id="{6F641B85-B9FF-49C3-B07A-8C55C1041E06}"/>
              </a:ext>
            </a:extLst>
          </p:cNvPr>
          <p:cNvSpPr>
            <a:spLocks noGrp="1"/>
          </p:cNvSpPr>
          <p:nvPr>
            <p:ph idx="1"/>
          </p:nvPr>
        </p:nvSpPr>
        <p:spPr>
          <a:xfrm>
            <a:off x="838200" y="1401177"/>
            <a:ext cx="10515600" cy="4551388"/>
          </a:xfrm>
        </p:spPr>
        <p:txBody>
          <a:bodyPr vert="horz" lIns="91440" tIns="45720" rIns="91440" bIns="45720" rtlCol="0" anchor="t">
            <a:normAutofit/>
          </a:bodyPr>
          <a:lstStyle/>
          <a:p>
            <a:r>
              <a:rPr lang="en-US" b="1" dirty="0">
                <a:latin typeface="Candara" panose="020E0502030303020204" pitchFamily="34" charset="0"/>
              </a:rPr>
              <a:t>Improves Implementation Quality</a:t>
            </a:r>
          </a:p>
          <a:p>
            <a:pPr lvl="1"/>
            <a:r>
              <a:rPr lang="en-US" dirty="0">
                <a:latin typeface="Candara"/>
              </a:rPr>
              <a:t>Identify and address factors that influence intervention delivery</a:t>
            </a:r>
          </a:p>
          <a:p>
            <a:r>
              <a:rPr lang="en-US" b="1" dirty="0">
                <a:latin typeface="Candara" panose="020E0502030303020204" pitchFamily="34" charset="0"/>
              </a:rPr>
              <a:t>Encourages Sustainable Practices</a:t>
            </a:r>
          </a:p>
          <a:p>
            <a:pPr lvl="1"/>
            <a:r>
              <a:rPr lang="en-US" dirty="0">
                <a:latin typeface="Candara"/>
              </a:rPr>
              <a:t>Plan for long-term sustainability of interventions</a:t>
            </a:r>
          </a:p>
          <a:p>
            <a:r>
              <a:rPr lang="en-US" b="1" dirty="0">
                <a:latin typeface="Candara" panose="020E0502030303020204" pitchFamily="34" charset="0"/>
              </a:rPr>
              <a:t>Reduces Research-to-Practice Gap</a:t>
            </a:r>
          </a:p>
          <a:p>
            <a:pPr lvl="1"/>
            <a:r>
              <a:rPr lang="en-US" dirty="0">
                <a:latin typeface="Candara"/>
              </a:rPr>
              <a:t>Aims to shorten the time between discovery and practical application, leading to faster improvements</a:t>
            </a:r>
            <a:endParaRPr lang="en-US" dirty="0">
              <a:latin typeface="Candara" panose="020E0502030303020204" pitchFamily="34" charset="0"/>
            </a:endParaRPr>
          </a:p>
        </p:txBody>
      </p:sp>
    </p:spTree>
    <p:extLst>
      <p:ext uri="{BB962C8B-B14F-4D97-AF65-F5344CB8AC3E}">
        <p14:creationId xmlns:p14="http://schemas.microsoft.com/office/powerpoint/2010/main" val="8279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8B8F-DA30-51E9-130F-843ECEC3E4C3}"/>
              </a:ext>
            </a:extLst>
          </p:cNvPr>
          <p:cNvSpPr>
            <a:spLocks noGrp="1"/>
          </p:cNvSpPr>
          <p:nvPr>
            <p:ph type="title"/>
          </p:nvPr>
        </p:nvSpPr>
        <p:spPr/>
        <p:txBody>
          <a:bodyPr/>
          <a:lstStyle/>
          <a:p>
            <a:r>
              <a:rPr lang="en-US" dirty="0">
                <a:latin typeface="Candara" panose="020E0502030303020204" pitchFamily="34" charset="0"/>
              </a:rPr>
              <a:t>What is the DIRC-SS?</a:t>
            </a:r>
          </a:p>
        </p:txBody>
      </p:sp>
      <p:sp>
        <p:nvSpPr>
          <p:cNvPr id="3" name="Content Placeholder 2">
            <a:extLst>
              <a:ext uri="{FF2B5EF4-FFF2-40B4-BE49-F238E27FC236}">
                <a16:creationId xmlns:a16="http://schemas.microsoft.com/office/drawing/2014/main" id="{0BF2BE5C-5D3B-6A5A-FB82-D5FDB359EE86}"/>
              </a:ext>
            </a:extLst>
          </p:cNvPr>
          <p:cNvSpPr>
            <a:spLocks noGrp="1"/>
          </p:cNvSpPr>
          <p:nvPr>
            <p:ph idx="1"/>
          </p:nvPr>
        </p:nvSpPr>
        <p:spPr>
          <a:xfrm>
            <a:off x="838200" y="1727179"/>
            <a:ext cx="10515600" cy="4566235"/>
          </a:xfrm>
        </p:spPr>
        <p:txBody>
          <a:bodyPr>
            <a:normAutofit fontScale="92500" lnSpcReduction="20000"/>
          </a:bodyPr>
          <a:lstStyle/>
          <a:p>
            <a:r>
              <a:rPr lang="en-US" dirty="0">
                <a:latin typeface="Candara" panose="020E0502030303020204" pitchFamily="34" charset="0"/>
              </a:rPr>
              <a:t>Team-based self-assessment (1 hour)</a:t>
            </a:r>
          </a:p>
          <a:p>
            <a:r>
              <a:rPr lang="en-US" dirty="0">
                <a:latin typeface="Candara" panose="020E0502030303020204" pitchFamily="34" charset="0"/>
              </a:rPr>
              <a:t>No value judgement, consensus based, no implementation science expertise necessary</a:t>
            </a:r>
          </a:p>
          <a:p>
            <a:r>
              <a:rPr lang="en-US" dirty="0">
                <a:latin typeface="Candara" panose="020E0502030303020204" pitchFamily="34" charset="0"/>
              </a:rPr>
              <a:t>5 dimensions, 3-benchmarks per dimension (15 items total)</a:t>
            </a:r>
          </a:p>
          <a:p>
            <a:r>
              <a:rPr lang="en-US" dirty="0">
                <a:latin typeface="Candara" panose="020E0502030303020204" pitchFamily="34" charset="0"/>
              </a:rPr>
              <a:t>Global ratings on a 5-point scale from </a:t>
            </a:r>
          </a:p>
          <a:p>
            <a:pPr marL="0" indent="0">
              <a:buNone/>
            </a:pPr>
            <a:r>
              <a:rPr lang="en-US" dirty="0">
                <a:latin typeface="Candara" panose="020E0502030303020204" pitchFamily="34" charset="0"/>
              </a:rPr>
              <a:t>		1- None </a:t>
            </a:r>
          </a:p>
          <a:p>
            <a:pPr marL="0" indent="0">
              <a:buNone/>
            </a:pPr>
            <a:r>
              <a:rPr lang="en-US" dirty="0">
                <a:latin typeface="Candara" panose="020E0502030303020204" pitchFamily="34" charset="0"/>
              </a:rPr>
              <a:t>		3- Partial/Moderate</a:t>
            </a:r>
          </a:p>
          <a:p>
            <a:pPr marL="0" indent="0">
              <a:buNone/>
            </a:pPr>
            <a:r>
              <a:rPr lang="en-US" dirty="0">
                <a:latin typeface="Candara" panose="020E0502030303020204" pitchFamily="34" charset="0"/>
              </a:rPr>
              <a:t>		5- Full/Comprehensive/Complete</a:t>
            </a:r>
          </a:p>
          <a:p>
            <a:r>
              <a:rPr lang="en-US" dirty="0">
                <a:latin typeface="Candara" panose="020E0502030303020204" pitchFamily="34" charset="0"/>
              </a:rPr>
              <a:t>Honest ratings are best, using DIRC-SS to get to “5” is transparent</a:t>
            </a:r>
          </a:p>
          <a:p>
            <a:r>
              <a:rPr lang="en-US" dirty="0">
                <a:latin typeface="Candara" panose="020E0502030303020204" pitchFamily="34" charset="0"/>
              </a:rPr>
              <a:t>Sometimes zero, sometimes significant budget impact</a:t>
            </a:r>
          </a:p>
          <a:p>
            <a:pPr marL="0" indent="0">
              <a:buNone/>
            </a:pPr>
            <a:r>
              <a:rPr lang="en-US" dirty="0">
                <a:latin typeface="Candara" panose="020E0502030303020204" pitchFamily="34" charset="0"/>
              </a:rPr>
              <a:t>	</a:t>
            </a:r>
          </a:p>
        </p:txBody>
      </p:sp>
    </p:spTree>
    <p:extLst>
      <p:ext uri="{BB962C8B-B14F-4D97-AF65-F5344CB8AC3E}">
        <p14:creationId xmlns:p14="http://schemas.microsoft.com/office/powerpoint/2010/main" val="1092961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7188-34CF-49FB-9DBE-DB3A55D7A330}"/>
              </a:ext>
            </a:extLst>
          </p:cNvPr>
          <p:cNvSpPr>
            <a:spLocks noGrp="1"/>
          </p:cNvSpPr>
          <p:nvPr>
            <p:ph type="title"/>
          </p:nvPr>
        </p:nvSpPr>
        <p:spPr/>
        <p:txBody>
          <a:bodyPr/>
          <a:lstStyle/>
          <a:p>
            <a:r>
              <a:rPr lang="en-US" dirty="0">
                <a:latin typeface="Candara" panose="020E0502030303020204" pitchFamily="34" charset="0"/>
              </a:rPr>
              <a:t>Available Now! </a:t>
            </a:r>
          </a:p>
        </p:txBody>
      </p:sp>
      <p:sp>
        <p:nvSpPr>
          <p:cNvPr id="5" name="TextBox 4">
            <a:extLst>
              <a:ext uri="{FF2B5EF4-FFF2-40B4-BE49-F238E27FC236}">
                <a16:creationId xmlns:a16="http://schemas.microsoft.com/office/drawing/2014/main" id="{649E70D4-7027-4501-8223-45D584AC7935}"/>
              </a:ext>
            </a:extLst>
          </p:cNvPr>
          <p:cNvSpPr txBox="1"/>
          <p:nvPr/>
        </p:nvSpPr>
        <p:spPr>
          <a:xfrm>
            <a:off x="695459" y="4800849"/>
            <a:ext cx="1000301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Download 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www.hd2arasc.org/implementation-guides-and-measures</a:t>
            </a:r>
          </a:p>
        </p:txBody>
      </p:sp>
      <p:pic>
        <p:nvPicPr>
          <p:cNvPr id="7" name="Picture 6">
            <a:extLst>
              <a:ext uri="{FF2B5EF4-FFF2-40B4-BE49-F238E27FC236}">
                <a16:creationId xmlns:a16="http://schemas.microsoft.com/office/drawing/2014/main" id="{9E15A0DD-E941-41E4-B5A5-6378D6F59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197" y="1992757"/>
            <a:ext cx="1664980" cy="2155314"/>
          </a:xfrm>
          <a:prstGeom prst="rect">
            <a:avLst/>
          </a:prstGeom>
        </p:spPr>
      </p:pic>
      <p:pic>
        <p:nvPicPr>
          <p:cNvPr id="11" name="Picture 10">
            <a:extLst>
              <a:ext uri="{FF2B5EF4-FFF2-40B4-BE49-F238E27FC236}">
                <a16:creationId xmlns:a16="http://schemas.microsoft.com/office/drawing/2014/main" id="{045CCB1E-A90F-47D3-BEA3-45B82673D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570" y="1984886"/>
            <a:ext cx="1664981" cy="2155315"/>
          </a:xfrm>
          <a:prstGeom prst="rect">
            <a:avLst/>
          </a:prstGeom>
        </p:spPr>
      </p:pic>
      <p:pic>
        <p:nvPicPr>
          <p:cNvPr id="13" name="Picture 12">
            <a:extLst>
              <a:ext uri="{FF2B5EF4-FFF2-40B4-BE49-F238E27FC236}">
                <a16:creationId xmlns:a16="http://schemas.microsoft.com/office/drawing/2014/main" id="{C86CAF20-5E1E-4C48-A7E6-E5939BCE8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823" y="1984886"/>
            <a:ext cx="2665669" cy="1416599"/>
          </a:xfrm>
          <a:prstGeom prst="rect">
            <a:avLst/>
          </a:prstGeom>
        </p:spPr>
      </p:pic>
      <p:pic>
        <p:nvPicPr>
          <p:cNvPr id="15" name="Picture 14">
            <a:extLst>
              <a:ext uri="{FF2B5EF4-FFF2-40B4-BE49-F238E27FC236}">
                <a16:creationId xmlns:a16="http://schemas.microsoft.com/office/drawing/2014/main" id="{1BDFF482-F56A-4023-8030-0CEA285A2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767" y="1992757"/>
            <a:ext cx="1664980" cy="2155314"/>
          </a:xfrm>
          <a:prstGeom prst="rect">
            <a:avLst/>
          </a:prstGeom>
        </p:spPr>
      </p:pic>
      <p:pic>
        <p:nvPicPr>
          <p:cNvPr id="4" name="Picture 3">
            <a:extLst>
              <a:ext uri="{FF2B5EF4-FFF2-40B4-BE49-F238E27FC236}">
                <a16:creationId xmlns:a16="http://schemas.microsoft.com/office/drawing/2014/main" id="{0FBDC7C0-FBC7-4AA0-A4DA-553F99436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64" y="1984886"/>
            <a:ext cx="1664980" cy="2155314"/>
          </a:xfrm>
          <a:prstGeom prst="rect">
            <a:avLst/>
          </a:prstGeom>
        </p:spPr>
      </p:pic>
    </p:spTree>
    <p:extLst>
      <p:ext uri="{BB962C8B-B14F-4D97-AF65-F5344CB8AC3E}">
        <p14:creationId xmlns:p14="http://schemas.microsoft.com/office/powerpoint/2010/main" val="3798702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5BD178-5EA8-49CD-7C80-894CD3B527E7}"/>
              </a:ext>
            </a:extLst>
          </p:cNvPr>
          <p:cNvSpPr>
            <a:spLocks noGrp="1"/>
          </p:cNvSpPr>
          <p:nvPr>
            <p:ph type="title"/>
          </p:nvPr>
        </p:nvSpPr>
        <p:spPr>
          <a:xfrm>
            <a:off x="838200" y="2297790"/>
            <a:ext cx="10515600" cy="4239644"/>
          </a:xfrm>
        </p:spPr>
        <p:txBody>
          <a:bodyPr>
            <a:normAutofit fontScale="90000"/>
          </a:bodyPr>
          <a:lstStyle/>
          <a:p>
            <a:r>
              <a:rPr lang="en-US" dirty="0"/>
              <a:t>Pragmatic Implementation Science Tools to Enhance the Impact of Your Research</a:t>
            </a:r>
            <a:br>
              <a:rPr lang="en-US" dirty="0"/>
            </a:br>
            <a:br>
              <a:rPr lang="en-US" dirty="0"/>
            </a:br>
            <a:r>
              <a:rPr lang="en-US" sz="3600" i="1" dirty="0"/>
              <a:t>HEAL Data2Action Research Adoption Support Center Guides and Measures</a:t>
            </a:r>
            <a:br>
              <a:rPr lang="en-US" sz="3600" i="1" dirty="0"/>
            </a:br>
            <a:br>
              <a:rPr lang="en-US" sz="3600" i="1" dirty="0"/>
            </a:br>
            <a:r>
              <a:rPr lang="en-US" sz="3600" i="1" dirty="0"/>
              <a:t>Discussion and Q&amp;A</a:t>
            </a:r>
            <a:br>
              <a:rPr lang="en-US" sz="3600" i="1" dirty="0"/>
            </a:br>
            <a:r>
              <a:rPr lang="en-US" sz="2700" b="0" dirty="0"/>
              <a:t>Tamara Haegerich, PhD</a:t>
            </a:r>
            <a:br>
              <a:rPr lang="en-US" sz="2700" b="0" dirty="0"/>
            </a:br>
            <a:r>
              <a:rPr lang="en-US" sz="2700" b="0" dirty="0"/>
              <a:t>National Institute on Drug Abuse</a:t>
            </a:r>
            <a:endParaRPr lang="en-US" b="0" i="1" dirty="0"/>
          </a:p>
        </p:txBody>
      </p:sp>
    </p:spTree>
    <p:extLst>
      <p:ext uri="{BB962C8B-B14F-4D97-AF65-F5344CB8AC3E}">
        <p14:creationId xmlns:p14="http://schemas.microsoft.com/office/powerpoint/2010/main" val="29995817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8B8F-DA30-51E9-130F-843ECEC3E4C3}"/>
              </a:ext>
            </a:extLst>
          </p:cNvPr>
          <p:cNvSpPr>
            <a:spLocks noGrp="1"/>
          </p:cNvSpPr>
          <p:nvPr>
            <p:ph type="title"/>
          </p:nvPr>
        </p:nvSpPr>
        <p:spPr/>
        <p:txBody>
          <a:bodyPr>
            <a:normAutofit/>
          </a:bodyPr>
          <a:lstStyle/>
          <a:p>
            <a:r>
              <a:rPr lang="en-US" sz="4000" dirty="0">
                <a:latin typeface="Candara" panose="020E0502030303020204" pitchFamily="34" charset="0"/>
              </a:rPr>
              <a:t>Themes</a:t>
            </a:r>
          </a:p>
        </p:txBody>
      </p:sp>
      <p:sp>
        <p:nvSpPr>
          <p:cNvPr id="3" name="Content Placeholder 2">
            <a:extLst>
              <a:ext uri="{FF2B5EF4-FFF2-40B4-BE49-F238E27FC236}">
                <a16:creationId xmlns:a16="http://schemas.microsoft.com/office/drawing/2014/main" id="{0BF2BE5C-5D3B-6A5A-FB82-D5FDB359EE86}"/>
              </a:ext>
            </a:extLst>
          </p:cNvPr>
          <p:cNvSpPr>
            <a:spLocks noGrp="1"/>
          </p:cNvSpPr>
          <p:nvPr>
            <p:ph idx="1"/>
          </p:nvPr>
        </p:nvSpPr>
        <p:spPr>
          <a:xfrm>
            <a:off x="838200" y="1401176"/>
            <a:ext cx="10515600" cy="5751654"/>
          </a:xfrm>
        </p:spPr>
        <p:txBody>
          <a:bodyPr>
            <a:normAutofit fontScale="62500" lnSpcReduction="20000"/>
          </a:bodyPr>
          <a:lstStyle/>
          <a:p>
            <a:r>
              <a:rPr lang="en-US" dirty="0">
                <a:latin typeface="Candara" panose="020E0502030303020204" pitchFamily="34" charset="0"/>
              </a:rPr>
              <a:t>Limited success in moving the needle on the overdose crisis and improving pain management</a:t>
            </a:r>
          </a:p>
          <a:p>
            <a:pPr lvl="1"/>
            <a:r>
              <a:rPr lang="en-US" dirty="0">
                <a:latin typeface="Candara" panose="020E0502030303020204" pitchFamily="34" charset="0"/>
              </a:rPr>
              <a:t>Interventions do not implement themselves</a:t>
            </a:r>
          </a:p>
          <a:p>
            <a:r>
              <a:rPr lang="en-US" dirty="0">
                <a:latin typeface="Candara" panose="020E0502030303020204" pitchFamily="34" charset="0"/>
              </a:rPr>
              <a:t>Considering implementation enhances ability to use data for action </a:t>
            </a:r>
          </a:p>
          <a:p>
            <a:pPr lvl="1"/>
            <a:r>
              <a:rPr lang="en-US" dirty="0">
                <a:latin typeface="Candara" panose="020E0502030303020204" pitchFamily="34" charset="0"/>
              </a:rPr>
              <a:t>Real world integration</a:t>
            </a:r>
          </a:p>
          <a:p>
            <a:pPr lvl="1"/>
            <a:r>
              <a:rPr lang="en-US" dirty="0">
                <a:latin typeface="Candara" panose="020E0502030303020204" pitchFamily="34" charset="0"/>
              </a:rPr>
              <a:t>Interpretation of effects</a:t>
            </a:r>
          </a:p>
          <a:p>
            <a:pPr lvl="1"/>
            <a:r>
              <a:rPr lang="en-US" dirty="0">
                <a:latin typeface="Candara" panose="020E0502030303020204" pitchFamily="34" charset="0"/>
              </a:rPr>
              <a:t>Replication</a:t>
            </a:r>
          </a:p>
          <a:p>
            <a:pPr lvl="1"/>
            <a:r>
              <a:rPr lang="en-US" dirty="0">
                <a:latin typeface="Candara" panose="020E0502030303020204" pitchFamily="34" charset="0"/>
              </a:rPr>
              <a:t>Maximization of public health benefit</a:t>
            </a:r>
          </a:p>
          <a:p>
            <a:r>
              <a:rPr lang="en-US" dirty="0">
                <a:latin typeface="Candara" panose="020E0502030303020204" pitchFamily="34" charset="0"/>
              </a:rPr>
              <a:t>Context matters for implementation</a:t>
            </a:r>
          </a:p>
          <a:p>
            <a:pPr lvl="1"/>
            <a:r>
              <a:rPr lang="en-US" dirty="0">
                <a:latin typeface="Candara" panose="020E0502030303020204" pitchFamily="34" charset="0"/>
              </a:rPr>
              <a:t>Assess </a:t>
            </a:r>
          </a:p>
          <a:p>
            <a:pPr lvl="1"/>
            <a:r>
              <a:rPr lang="en-US" dirty="0">
                <a:latin typeface="Candara" panose="020E0502030303020204" pitchFamily="34" charset="0"/>
              </a:rPr>
              <a:t>Understand </a:t>
            </a:r>
          </a:p>
          <a:p>
            <a:pPr lvl="1"/>
            <a:r>
              <a:rPr lang="en-US" dirty="0">
                <a:latin typeface="Candara" panose="020E0502030303020204" pitchFamily="34" charset="0"/>
              </a:rPr>
              <a:t>Influence</a:t>
            </a:r>
          </a:p>
          <a:p>
            <a:r>
              <a:rPr lang="en-US" dirty="0">
                <a:latin typeface="Candara" panose="020E0502030303020204" pitchFamily="34" charset="0"/>
              </a:rPr>
              <a:t>Inclusivity, shared ownership, and empowerment is critical </a:t>
            </a:r>
          </a:p>
          <a:p>
            <a:pPr lvl="1"/>
            <a:r>
              <a:rPr lang="en-US" dirty="0">
                <a:latin typeface="Candara" panose="020E0502030303020204" pitchFamily="34" charset="0"/>
              </a:rPr>
              <a:t>Interventions are about people</a:t>
            </a:r>
          </a:p>
          <a:p>
            <a:pPr lvl="1"/>
            <a:r>
              <a:rPr lang="en-US" dirty="0">
                <a:latin typeface="Candara" panose="020E0502030303020204" pitchFamily="34" charset="0"/>
              </a:rPr>
              <a:t>Historical exclusion</a:t>
            </a:r>
          </a:p>
          <a:p>
            <a:r>
              <a:rPr lang="en-US" dirty="0">
                <a:latin typeface="Candara" panose="020E0502030303020204" pitchFamily="34" charset="0"/>
              </a:rPr>
              <a:t>Frameworks and principles help, but tools are required</a:t>
            </a:r>
          </a:p>
          <a:p>
            <a:pPr lvl="1"/>
            <a:r>
              <a:rPr lang="en-US" dirty="0">
                <a:latin typeface="Candara" panose="020E0502030303020204" pitchFamily="34" charset="0"/>
              </a:rPr>
              <a:t>Simple, pragmatic, flexible guides </a:t>
            </a:r>
          </a:p>
          <a:p>
            <a:pPr lvl="1"/>
            <a:r>
              <a:rPr lang="en-US" dirty="0">
                <a:latin typeface="Candara" panose="020E0502030303020204" pitchFamily="34" charset="0"/>
              </a:rPr>
              <a:t>Research and practice application</a:t>
            </a:r>
          </a:p>
          <a:p>
            <a:pPr lvl="1"/>
            <a:r>
              <a:rPr lang="en-US" dirty="0">
                <a:latin typeface="Candara" panose="020E0502030303020204" pitchFamily="34" charset="0"/>
              </a:rPr>
              <a:t>Prioritize what is meaningful and actionable </a:t>
            </a:r>
          </a:p>
          <a:p>
            <a:pPr lvl="1"/>
            <a:r>
              <a:rPr lang="en-US" dirty="0">
                <a:latin typeface="Candara" panose="020E0502030303020204" pitchFamily="34" charset="0"/>
              </a:rPr>
              <a:t>Case studies</a:t>
            </a:r>
          </a:p>
          <a:p>
            <a:r>
              <a:rPr lang="en-US" dirty="0">
                <a:latin typeface="Candara" panose="020E0502030303020204" pitchFamily="34" charset="0"/>
              </a:rPr>
              <a:t>Vision: Improve research quality and reduce the research-to-practice gap</a:t>
            </a:r>
          </a:p>
          <a:p>
            <a:pPr lvl="1"/>
            <a:endParaRPr lang="en-US" dirty="0">
              <a:latin typeface="Candara" panose="020E0502030303020204" pitchFamily="34" charset="0"/>
            </a:endParaRPr>
          </a:p>
          <a:p>
            <a:pPr marL="0" indent="0">
              <a:buNone/>
            </a:pPr>
            <a:r>
              <a:rPr lang="en-US" dirty="0">
                <a:latin typeface="Candara" panose="020E0502030303020204" pitchFamily="34" charset="0"/>
              </a:rPr>
              <a:t>	</a:t>
            </a:r>
          </a:p>
        </p:txBody>
      </p:sp>
    </p:spTree>
    <p:extLst>
      <p:ext uri="{BB962C8B-B14F-4D97-AF65-F5344CB8AC3E}">
        <p14:creationId xmlns:p14="http://schemas.microsoft.com/office/powerpoint/2010/main" val="2532523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1335-2E6E-D4D5-0FFB-451A50421EC3}"/>
              </a:ext>
            </a:extLst>
          </p:cNvPr>
          <p:cNvSpPr>
            <a:spLocks noGrp="1"/>
          </p:cNvSpPr>
          <p:nvPr>
            <p:ph type="title"/>
          </p:nvPr>
        </p:nvSpPr>
        <p:spPr/>
        <p:txBody>
          <a:bodyPr>
            <a:normAutofit fontScale="90000"/>
          </a:bodyPr>
          <a:lstStyle/>
          <a:p>
            <a:r>
              <a:rPr lang="en-US" dirty="0">
                <a:latin typeface="Candara" panose="020E0502030303020204" pitchFamily="34" charset="0"/>
              </a:rPr>
              <a:t>Discussion Questions – Panelists and Audience</a:t>
            </a:r>
          </a:p>
        </p:txBody>
      </p:sp>
      <p:sp>
        <p:nvSpPr>
          <p:cNvPr id="3" name="Content Placeholder 2">
            <a:extLst>
              <a:ext uri="{FF2B5EF4-FFF2-40B4-BE49-F238E27FC236}">
                <a16:creationId xmlns:a16="http://schemas.microsoft.com/office/drawing/2014/main" id="{06C1B137-A894-262F-C94D-188CD6F9069C}"/>
              </a:ext>
            </a:extLst>
          </p:cNvPr>
          <p:cNvSpPr>
            <a:spLocks noGrp="1"/>
          </p:cNvSpPr>
          <p:nvPr>
            <p:ph idx="1"/>
          </p:nvPr>
        </p:nvSpPr>
        <p:spPr/>
        <p:txBody>
          <a:bodyPr>
            <a:normAutofit fontScale="92500" lnSpcReduction="10000"/>
          </a:bodyPr>
          <a:lstStyle/>
          <a:p>
            <a:pPr>
              <a:spcAft>
                <a:spcPts val="600"/>
              </a:spcAft>
            </a:pPr>
            <a:r>
              <a:rPr lang="en-US" sz="2400" dirty="0">
                <a:latin typeface="Candara" panose="020E0502030303020204" pitchFamily="34" charset="0"/>
              </a:rPr>
              <a:t>What have been the main barriers and facilitators to integrating implementation considerations into intervention research in pain and addiction?</a:t>
            </a:r>
          </a:p>
          <a:p>
            <a:pPr>
              <a:spcAft>
                <a:spcPts val="600"/>
              </a:spcAft>
            </a:pPr>
            <a:r>
              <a:rPr lang="en-US" sz="2400" dirty="0">
                <a:latin typeface="Candara" panose="020E0502030303020204" pitchFamily="34" charset="0"/>
              </a:rPr>
              <a:t>For researchers, how has engaging partners in your research changed your approach, questions, or methods? </a:t>
            </a:r>
          </a:p>
          <a:p>
            <a:pPr>
              <a:spcAft>
                <a:spcPts val="600"/>
              </a:spcAft>
            </a:pPr>
            <a:r>
              <a:rPr lang="en-US" sz="2400" dirty="0">
                <a:latin typeface="Candara" panose="020E0502030303020204" pitchFamily="34" charset="0"/>
              </a:rPr>
              <a:t>For partners, what have been your experiences with the benefits (or harms) of engaging with researchers? </a:t>
            </a:r>
          </a:p>
          <a:p>
            <a:pPr>
              <a:spcAft>
                <a:spcPts val="600"/>
              </a:spcAft>
            </a:pPr>
            <a:r>
              <a:rPr lang="en-US" sz="2400" dirty="0">
                <a:latin typeface="Candara" panose="020E0502030303020204" pitchFamily="34" charset="0"/>
              </a:rPr>
              <a:t>How and why is addressing implementation context and outcomes and engaging partners important for health equity?</a:t>
            </a:r>
          </a:p>
          <a:p>
            <a:pPr>
              <a:spcAft>
                <a:spcPts val="600"/>
              </a:spcAft>
            </a:pPr>
            <a:r>
              <a:rPr lang="en-US" sz="2400" dirty="0">
                <a:latin typeface="Candara" panose="020E0502030303020204" pitchFamily="34" charset="0"/>
              </a:rPr>
              <a:t>What can researchers do “late in the game” to integrate implementation and partner objectives into their project?</a:t>
            </a:r>
          </a:p>
          <a:p>
            <a:pPr>
              <a:spcAft>
                <a:spcPts val="600"/>
              </a:spcAft>
            </a:pPr>
            <a:r>
              <a:rPr lang="en-US" sz="2400" dirty="0">
                <a:latin typeface="Candara" panose="020E0502030303020204" pitchFamily="34" charset="0"/>
              </a:rPr>
              <a:t>What other resources and tools could be helpful in making implementation and engagement concepts actionable?</a:t>
            </a:r>
          </a:p>
        </p:txBody>
      </p:sp>
    </p:spTree>
    <p:extLst>
      <p:ext uri="{BB962C8B-B14F-4D97-AF65-F5344CB8AC3E}">
        <p14:creationId xmlns:p14="http://schemas.microsoft.com/office/powerpoint/2010/main" val="2044013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0EE6B-9F7B-9CAE-6576-1659F3E5E385}"/>
              </a:ext>
            </a:extLst>
          </p:cNvPr>
          <p:cNvSpPr>
            <a:spLocks noGrp="1"/>
          </p:cNvSpPr>
          <p:nvPr>
            <p:ph type="title"/>
          </p:nvPr>
        </p:nvSpPr>
        <p:spPr>
          <a:xfrm>
            <a:off x="599661" y="366848"/>
            <a:ext cx="10515600" cy="787400"/>
          </a:xfrm>
        </p:spPr>
        <p:txBody>
          <a:bodyPr>
            <a:normAutofit/>
          </a:bodyPr>
          <a:lstStyle/>
          <a:p>
            <a:r>
              <a:rPr lang="en-US" dirty="0">
                <a:latin typeface="Candara" panose="020E0502030303020204" pitchFamily="34" charset="0"/>
              </a:rPr>
              <a:t>DIRC-SS Applied: NIH HEAL Data2Action  </a:t>
            </a:r>
          </a:p>
        </p:txBody>
      </p:sp>
      <p:sp>
        <p:nvSpPr>
          <p:cNvPr id="3" name="Content Placeholder 2">
            <a:extLst>
              <a:ext uri="{FF2B5EF4-FFF2-40B4-BE49-F238E27FC236}">
                <a16:creationId xmlns:a16="http://schemas.microsoft.com/office/drawing/2014/main" id="{E8772F31-D00A-89AF-416E-CDACFAAF7567}"/>
              </a:ext>
            </a:extLst>
          </p:cNvPr>
          <p:cNvSpPr>
            <a:spLocks noGrp="1"/>
          </p:cNvSpPr>
          <p:nvPr>
            <p:ph idx="1"/>
          </p:nvPr>
        </p:nvSpPr>
        <p:spPr>
          <a:xfrm>
            <a:off x="838200" y="1401176"/>
            <a:ext cx="10754802" cy="4566235"/>
          </a:xfrm>
        </p:spPr>
        <p:txBody>
          <a:bodyPr>
            <a:normAutofit/>
          </a:bodyPr>
          <a:lstStyle/>
          <a:p>
            <a:r>
              <a:rPr lang="en-US" dirty="0">
                <a:latin typeface="Candara" panose="020E0502030303020204" pitchFamily="34" charset="0"/>
              </a:rPr>
              <a:t>10 Innovation/Acceleration Research Projects</a:t>
            </a:r>
          </a:p>
          <a:p>
            <a:r>
              <a:rPr lang="en-US" dirty="0">
                <a:latin typeface="Candara" panose="020E0502030303020204" pitchFamily="34" charset="0"/>
              </a:rPr>
              <a:t>3 Support Centers: DISC, MERC and RASC</a:t>
            </a:r>
          </a:p>
          <a:p>
            <a:r>
              <a:rPr lang="en-US" dirty="0">
                <a:latin typeface="Candara" panose="020E0502030303020204" pitchFamily="34" charset="0"/>
              </a:rPr>
              <a:t>RASC role to support the translation of Project findings </a:t>
            </a:r>
          </a:p>
          <a:p>
            <a:r>
              <a:rPr lang="en-US" dirty="0">
                <a:latin typeface="Candara" panose="020E0502030303020204" pitchFamily="34" charset="0"/>
              </a:rPr>
              <a:t>Method:</a:t>
            </a:r>
          </a:p>
          <a:p>
            <a:pPr marL="0" indent="0">
              <a:buNone/>
            </a:pPr>
            <a:r>
              <a:rPr lang="en-US" dirty="0">
                <a:latin typeface="Candara" panose="020E0502030303020204" pitchFamily="34" charset="0"/>
              </a:rPr>
              <a:t> 	1) DIRC-SS review by Project PI and research team</a:t>
            </a:r>
          </a:p>
          <a:p>
            <a:pPr marL="0" indent="0">
              <a:buNone/>
            </a:pPr>
            <a:r>
              <a:rPr lang="en-US" dirty="0">
                <a:latin typeface="Candara" panose="020E0502030303020204" pitchFamily="34" charset="0"/>
              </a:rPr>
              <a:t>	2) DIRC-SS review by RASC Expert Dyads</a:t>
            </a:r>
          </a:p>
          <a:p>
            <a:pPr marL="0" indent="0">
              <a:buNone/>
            </a:pPr>
            <a:r>
              <a:rPr lang="en-US" dirty="0">
                <a:latin typeface="Candara" panose="020E0502030303020204" pitchFamily="34" charset="0"/>
              </a:rPr>
              <a:t>	3) Shared decision-making approach to develop         		“Implementation Support Plans”</a:t>
            </a:r>
          </a:p>
          <a:p>
            <a:pPr marL="0" indent="0">
              <a:buNone/>
            </a:pPr>
            <a:r>
              <a:rPr lang="en-US" dirty="0">
                <a:latin typeface="Candara" panose="020E0502030303020204" pitchFamily="34" charset="0"/>
              </a:rPr>
              <a:t>	4) Technical assistance to achieve revised project goals</a:t>
            </a:r>
          </a:p>
        </p:txBody>
      </p:sp>
    </p:spTree>
    <p:extLst>
      <p:ext uri="{BB962C8B-B14F-4D97-AF65-F5344CB8AC3E}">
        <p14:creationId xmlns:p14="http://schemas.microsoft.com/office/powerpoint/2010/main" val="444460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6A09C-BB38-4587-ACD0-5EEDF99970FA}"/>
              </a:ext>
            </a:extLst>
          </p:cNvPr>
          <p:cNvSpPr>
            <a:spLocks noGrp="1"/>
          </p:cNvSpPr>
          <p:nvPr>
            <p:ph type="title"/>
          </p:nvPr>
        </p:nvSpPr>
        <p:spPr/>
        <p:txBody>
          <a:bodyPr>
            <a:normAutofit/>
          </a:bodyPr>
          <a:lstStyle/>
          <a:p>
            <a:r>
              <a:rPr lang="en-US" dirty="0">
                <a:latin typeface="Candara" panose="020E0502030303020204" pitchFamily="34" charset="0"/>
              </a:rPr>
              <a:t>DIRC-SS Applied: Findings </a:t>
            </a:r>
            <a:endParaRPr lang="en-US" b="0" dirty="0">
              <a:solidFill>
                <a:srgbClr val="15B292"/>
              </a:solidFill>
              <a:latin typeface="Candara" panose="020E0502030303020204" pitchFamily="34" charset="0"/>
            </a:endParaRPr>
          </a:p>
        </p:txBody>
      </p:sp>
      <p:sp>
        <p:nvSpPr>
          <p:cNvPr id="5" name="Rectangle 4"/>
          <p:cNvSpPr/>
          <p:nvPr/>
        </p:nvSpPr>
        <p:spPr>
          <a:xfrm>
            <a:off x="621437" y="1380692"/>
            <a:ext cx="11239130" cy="523220"/>
          </a:xfrm>
          <a:prstGeom prst="rect">
            <a:avLst/>
          </a:prstGeom>
        </p:spPr>
        <p:txBody>
          <a:bodyPr wrap="square">
            <a:spAutoFit/>
          </a:bodyPr>
          <a:lstStyle/>
          <a:p>
            <a:r>
              <a:rPr lang="en-US" sz="2800" b="1" dirty="0">
                <a:solidFill>
                  <a:srgbClr val="15B292"/>
                </a:solidFill>
                <a:latin typeface="Candara" panose="020E0502030303020204" pitchFamily="34" charset="0"/>
              </a:rPr>
              <a:t>Baseline ratings across 9 HD2A Innovation and Acceleration Projects</a:t>
            </a:r>
            <a:endParaRPr lang="en-US" sz="2800" b="1" dirty="0">
              <a:latin typeface="Candara" panose="020E0502030303020204" pitchFamily="34" charset="0"/>
            </a:endParaRPr>
          </a:p>
        </p:txBody>
      </p:sp>
      <p:sp>
        <p:nvSpPr>
          <p:cNvPr id="7" name="Rectangle 6"/>
          <p:cNvSpPr/>
          <p:nvPr/>
        </p:nvSpPr>
        <p:spPr>
          <a:xfrm>
            <a:off x="10236696" y="5452180"/>
            <a:ext cx="1771084" cy="1250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grpSp>
        <p:nvGrpSpPr>
          <p:cNvPr id="6" name="Group 5"/>
          <p:cNvGrpSpPr/>
          <p:nvPr/>
        </p:nvGrpSpPr>
        <p:grpSpPr>
          <a:xfrm>
            <a:off x="705320" y="2066746"/>
            <a:ext cx="11081396" cy="4524974"/>
            <a:chOff x="1300111" y="1870606"/>
            <a:chExt cx="9197201" cy="4273055"/>
          </a:xfrm>
        </p:grpSpPr>
        <p:graphicFrame>
          <p:nvGraphicFramePr>
            <p:cNvPr id="3" name="Chart 2">
              <a:extLst>
                <a:ext uri="{FF2B5EF4-FFF2-40B4-BE49-F238E27FC236}">
                  <a16:creationId xmlns:a16="http://schemas.microsoft.com/office/drawing/2014/main" id="{04D90929-BC55-12ED-8335-6EFF4B6964B7}"/>
                </a:ext>
              </a:extLst>
            </p:cNvPr>
            <p:cNvGraphicFramePr/>
            <p:nvPr>
              <p:extLst>
                <p:ext uri="{D42A27DB-BD31-4B8C-83A1-F6EECF244321}">
                  <p14:modId xmlns:p14="http://schemas.microsoft.com/office/powerpoint/2010/main" val="1675077018"/>
                </p:ext>
              </p:extLst>
            </p:nvPr>
          </p:nvGraphicFramePr>
          <p:xfrm>
            <a:off x="1444459" y="1870606"/>
            <a:ext cx="9052853" cy="4273055"/>
          </p:xfrm>
          <a:graphic>
            <a:graphicData uri="http://schemas.openxmlformats.org/drawingml/2006/chart">
              <c:chart xmlns:c="http://schemas.openxmlformats.org/drawingml/2006/chart" xmlns:r="http://schemas.openxmlformats.org/officeDocument/2006/relationships" r:id="rId3"/>
            </a:graphicData>
          </a:graphic>
        </p:graphicFrame>
        <p:sp>
          <p:nvSpPr>
            <p:cNvPr id="22" name="Rounded Rectangle 4">
              <a:extLst>
                <a:ext uri="{FF2B5EF4-FFF2-40B4-BE49-F238E27FC236}">
                  <a16:creationId xmlns:a16="http://schemas.microsoft.com/office/drawing/2014/main" id="{BCEDCEDA-EF14-B1EC-2F57-AC0E0459C5CA}"/>
                </a:ext>
              </a:extLst>
            </p:cNvPr>
            <p:cNvSpPr txBox="1"/>
            <p:nvPr/>
          </p:nvSpPr>
          <p:spPr>
            <a:xfrm>
              <a:off x="5536915" y="4879210"/>
              <a:ext cx="1593827" cy="452387"/>
            </a:xfrm>
            <a:prstGeom prst="rect">
              <a:avLst/>
            </a:prstGeom>
            <a:solidFill>
              <a:srgbClr val="F9B801"/>
            </a:solidFill>
            <a:ln>
              <a:solidFill>
                <a:schemeClr val="bg1">
                  <a:lumMod val="9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ndara" panose="020E0502030303020204" pitchFamily="34" charset="0"/>
                  <a:ea typeface="Source Sans Pro" panose="020B0503030403020204" pitchFamily="34" charset="0"/>
                </a:rPr>
                <a:t>Contextual Determinants</a:t>
              </a:r>
            </a:p>
          </p:txBody>
        </p:sp>
        <p:sp>
          <p:nvSpPr>
            <p:cNvPr id="25" name="Rounded Rectangle 4">
              <a:extLst>
                <a:ext uri="{FF2B5EF4-FFF2-40B4-BE49-F238E27FC236}">
                  <a16:creationId xmlns:a16="http://schemas.microsoft.com/office/drawing/2014/main" id="{F672348E-AE28-5381-9503-4BF81AC87754}"/>
                </a:ext>
              </a:extLst>
            </p:cNvPr>
            <p:cNvSpPr txBox="1"/>
            <p:nvPr/>
          </p:nvSpPr>
          <p:spPr>
            <a:xfrm>
              <a:off x="3919248" y="4874290"/>
              <a:ext cx="1475945" cy="452387"/>
            </a:xfrm>
            <a:prstGeom prst="rect">
              <a:avLst/>
            </a:prstGeom>
            <a:solidFill>
              <a:srgbClr val="4B91ED"/>
            </a:solidFill>
            <a:ln>
              <a:solidFill>
                <a:schemeClr val="bg1">
                  <a:lumMod val="9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ndara" panose="020E0502030303020204" pitchFamily="34" charset="0"/>
                  <a:ea typeface="Source Sans Pro" panose="020B0503030403020204" pitchFamily="34" charset="0"/>
                </a:rPr>
                <a:t>Partner Engagement</a:t>
              </a:r>
            </a:p>
          </p:txBody>
        </p:sp>
        <p:sp>
          <p:nvSpPr>
            <p:cNvPr id="28" name="Rounded Rectangle 4">
              <a:extLst>
                <a:ext uri="{FF2B5EF4-FFF2-40B4-BE49-F238E27FC236}">
                  <a16:creationId xmlns:a16="http://schemas.microsoft.com/office/drawing/2014/main" id="{C296E2B2-7FE6-1A27-0B15-5811E0BA6AF9}"/>
                </a:ext>
              </a:extLst>
            </p:cNvPr>
            <p:cNvSpPr txBox="1"/>
            <p:nvPr/>
          </p:nvSpPr>
          <p:spPr>
            <a:xfrm>
              <a:off x="2254469" y="4878872"/>
              <a:ext cx="1484033" cy="447484"/>
            </a:xfrm>
            <a:prstGeom prst="rect">
              <a:avLst/>
            </a:prstGeom>
            <a:solidFill>
              <a:srgbClr val="000064"/>
            </a:solidFill>
            <a:ln>
              <a:solidFill>
                <a:schemeClr val="bg1">
                  <a:lumMod val="9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ndara" panose="020E0502030303020204" pitchFamily="34" charset="0"/>
                  <a:ea typeface="Source Sans Pro" panose="020B0503030403020204" pitchFamily="34" charset="0"/>
                </a:rPr>
                <a:t>Evidence for the Intervention</a:t>
              </a:r>
            </a:p>
          </p:txBody>
        </p:sp>
        <p:sp>
          <p:nvSpPr>
            <p:cNvPr id="31" name="Rounded Rectangle 4">
              <a:extLst>
                <a:ext uri="{FF2B5EF4-FFF2-40B4-BE49-F238E27FC236}">
                  <a16:creationId xmlns:a16="http://schemas.microsoft.com/office/drawing/2014/main" id="{9E61C498-422D-0688-49B3-61173CBB9441}"/>
                </a:ext>
              </a:extLst>
            </p:cNvPr>
            <p:cNvSpPr txBox="1"/>
            <p:nvPr/>
          </p:nvSpPr>
          <p:spPr>
            <a:xfrm>
              <a:off x="8788872" y="4873408"/>
              <a:ext cx="1447825" cy="456027"/>
            </a:xfrm>
            <a:prstGeom prst="rect">
              <a:avLst/>
            </a:prstGeom>
            <a:solidFill>
              <a:srgbClr val="E71D36"/>
            </a:solidFill>
            <a:ln>
              <a:solidFill>
                <a:schemeClr val="bg1">
                  <a:lumMod val="9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ndara" panose="020E0502030303020204" pitchFamily="34" charset="0"/>
                  <a:ea typeface="Source Sans Pro" panose="020B0503030403020204" pitchFamily="34" charset="0"/>
                </a:rPr>
                <a:t>Implementation Outcomes</a:t>
              </a:r>
            </a:p>
          </p:txBody>
        </p:sp>
        <p:sp>
          <p:nvSpPr>
            <p:cNvPr id="34" name="Rounded Rectangle 4">
              <a:extLst>
                <a:ext uri="{FF2B5EF4-FFF2-40B4-BE49-F238E27FC236}">
                  <a16:creationId xmlns:a16="http://schemas.microsoft.com/office/drawing/2014/main" id="{9A8F5A68-0BF5-9663-C356-4FA6277463CA}"/>
                </a:ext>
              </a:extLst>
            </p:cNvPr>
            <p:cNvSpPr txBox="1"/>
            <p:nvPr/>
          </p:nvSpPr>
          <p:spPr>
            <a:xfrm>
              <a:off x="7262672" y="4873408"/>
              <a:ext cx="1411203" cy="455719"/>
            </a:xfrm>
            <a:prstGeom prst="rect">
              <a:avLst/>
            </a:prstGeom>
            <a:solidFill>
              <a:srgbClr val="15B292"/>
            </a:solidFill>
            <a:ln>
              <a:solidFill>
                <a:schemeClr val="bg1">
                  <a:lumMod val="9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ndara" panose="020E0502030303020204" pitchFamily="34" charset="0"/>
                  <a:ea typeface="Source Sans Pro" panose="020B0503030403020204" pitchFamily="34" charset="0"/>
                </a:rPr>
                <a:t>Implementation Strategies</a:t>
              </a:r>
            </a:p>
          </p:txBody>
        </p:sp>
        <p:sp>
          <p:nvSpPr>
            <p:cNvPr id="4" name="TextBox 3">
              <a:extLst>
                <a:ext uri="{FF2B5EF4-FFF2-40B4-BE49-F238E27FC236}">
                  <a16:creationId xmlns:a16="http://schemas.microsoft.com/office/drawing/2014/main" id="{176D5008-26A0-4C4B-B5C7-FE6E0796E200}"/>
                </a:ext>
              </a:extLst>
            </p:cNvPr>
            <p:cNvSpPr txBox="1"/>
            <p:nvPr/>
          </p:nvSpPr>
          <p:spPr>
            <a:xfrm>
              <a:off x="1300111" y="4321574"/>
              <a:ext cx="589358" cy="34877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ndara" panose="020E0502030303020204" pitchFamily="34" charset="0"/>
                </a:rPr>
                <a:t>None</a:t>
              </a:r>
            </a:p>
          </p:txBody>
        </p:sp>
        <p:sp>
          <p:nvSpPr>
            <p:cNvPr id="20" name="TextBox 19">
              <a:extLst>
                <a:ext uri="{FF2B5EF4-FFF2-40B4-BE49-F238E27FC236}">
                  <a16:creationId xmlns:a16="http://schemas.microsoft.com/office/drawing/2014/main" id="{A1E5A2B5-E68F-4705-864E-37537196A497}"/>
                </a:ext>
              </a:extLst>
            </p:cNvPr>
            <p:cNvSpPr txBox="1"/>
            <p:nvPr/>
          </p:nvSpPr>
          <p:spPr>
            <a:xfrm>
              <a:off x="1460804" y="1930831"/>
              <a:ext cx="500458" cy="34877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ndara" panose="020E0502030303020204" pitchFamily="34" charset="0"/>
                </a:rPr>
                <a:t>Full</a:t>
              </a:r>
            </a:p>
          </p:txBody>
        </p:sp>
      </p:grpSp>
    </p:spTree>
    <p:extLst>
      <p:ext uri="{BB962C8B-B14F-4D97-AF65-F5344CB8AC3E}">
        <p14:creationId xmlns:p14="http://schemas.microsoft.com/office/powerpoint/2010/main" val="3745132582"/>
      </p:ext>
    </p:extLst>
  </p:cSld>
  <p:clrMapOvr>
    <a:masterClrMapping/>
  </p:clrMapOvr>
</p:sld>
</file>

<file path=ppt/theme/theme1.xml><?xml version="1.0" encoding="utf-8"?>
<a:theme xmlns:a="http://schemas.openxmlformats.org/drawingml/2006/main" name="c-dias rasc logo">
  <a:themeElements>
    <a:clrScheme name="Custom 1">
      <a:dk1>
        <a:sysClr val="windowText" lastClr="000000"/>
      </a:dk1>
      <a:lt1>
        <a:sysClr val="window" lastClr="FFFFFF"/>
      </a:lt1>
      <a:dk2>
        <a:srgbClr val="335B74"/>
      </a:dk2>
      <a:lt2>
        <a:srgbClr val="DFE3E5"/>
      </a:lt2>
      <a:accent1>
        <a:srgbClr val="00006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IAS RASC Template (FINAL)" id="{5AD6388C-D57D-4355-AD5D-802906488C8D}" vid="{0D61BA96-1D01-4C8F-976D-170B1C82CCF0}"/>
    </a:ext>
  </a:extLst>
</a:theme>
</file>

<file path=ppt/theme/theme10.xml><?xml version="1.0" encoding="utf-8"?>
<a:theme xmlns:a="http://schemas.openxmlformats.org/drawingml/2006/main" name="no line, no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IAS RASC Template (FINAL)" id="{5AD6388C-D57D-4355-AD5D-802906488C8D}" vid="{88313983-99BB-4253-9F17-8ECD11B9FC9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RASC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IAS RASC Template (FINAL)" id="{5AD6388C-D57D-4355-AD5D-802906488C8D}" vid="{36986757-51E2-49B6-957C-938A8252F998}"/>
    </a:ext>
  </a:extLst>
</a:theme>
</file>

<file path=ppt/theme/theme3.xml><?xml version="1.0" encoding="utf-8"?>
<a:theme xmlns:a="http://schemas.openxmlformats.org/drawingml/2006/main" name="hd2a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IAS RASC Template (FINAL)" id="{5AD6388C-D57D-4355-AD5D-802906488C8D}" vid="{86AAD2CA-0018-4139-AE2E-B78083A934B8}"/>
    </a:ext>
  </a:extLst>
</a:theme>
</file>

<file path=ppt/theme/theme4.xml><?xml version="1.0" encoding="utf-8"?>
<a:theme xmlns:a="http://schemas.openxmlformats.org/drawingml/2006/main" name="HEAL logo, no 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IAS RASC Template (FINAL)" id="{5AD6388C-D57D-4355-AD5D-802906488C8D}" vid="{F30E4391-A898-4A24-8168-2408878AABEA}"/>
    </a:ext>
  </a:extLst>
</a:theme>
</file>

<file path=ppt/theme/theme5.xml><?xml version="1.0" encoding="utf-8"?>
<a:theme xmlns:a="http://schemas.openxmlformats.org/drawingml/2006/main" name="no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IAS RASC Template (FINAL)" id="{5AD6388C-D57D-4355-AD5D-802906488C8D}" vid="{DAA05605-9BC9-4D1B-898C-BCE7DA8BF612}"/>
    </a:ext>
  </a:extLst>
</a:theme>
</file>

<file path=ppt/theme/theme6.xml><?xml version="1.0" encoding="utf-8"?>
<a:theme xmlns:a="http://schemas.openxmlformats.org/drawingml/2006/main" name="red line, cdias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IAS RASC Template (FINAL)" id="{5AD6388C-D57D-4355-AD5D-802906488C8D}" vid="{F4501C7A-9702-44DE-A84C-1BB4FE539C5D}"/>
    </a:ext>
  </a:extLst>
</a:theme>
</file>

<file path=ppt/theme/theme7.xml><?xml version="1.0" encoding="utf-8"?>
<a:theme xmlns:a="http://schemas.openxmlformats.org/drawingml/2006/main" name="no line, cdias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IAS RASC Template (FINAL)" id="{5AD6388C-D57D-4355-AD5D-802906488C8D}" vid="{E601F8C0-4CCA-4F5F-A178-D74EEAD064C0}"/>
    </a:ext>
  </a:extLst>
</a:theme>
</file>

<file path=ppt/theme/theme8.xml><?xml version="1.0" encoding="utf-8"?>
<a:theme xmlns:a="http://schemas.openxmlformats.org/drawingml/2006/main" name="red line, rasc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IAS RASC Template (FINAL)" id="{5AD6388C-D57D-4355-AD5D-802906488C8D}" vid="{E2D5FEBE-B208-4D87-B837-9C3002C3F403}"/>
    </a:ext>
  </a:extLst>
</a:theme>
</file>

<file path=ppt/theme/theme9.xml><?xml version="1.0" encoding="utf-8"?>
<a:theme xmlns:a="http://schemas.openxmlformats.org/drawingml/2006/main" name="no line, rasc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IAS RASC Template (FINAL)" id="{5AD6388C-D57D-4355-AD5D-802906488C8D}" vid="{CD994DB9-D5DC-4AD8-8CEA-01EF05BC6D83}"/>
    </a:ext>
  </a:extLst>
</a:theme>
</file>

<file path=docProps/app.xml><?xml version="1.0" encoding="utf-8"?>
<Properties xmlns="http://schemas.openxmlformats.org/officeDocument/2006/extended-properties" xmlns:vt="http://schemas.openxmlformats.org/officeDocument/2006/docPropsVTypes">
  <Template>C-DIAS RASC Template (FINAL)</Template>
  <TotalTime>7758</TotalTime>
  <Words>4770</Words>
  <Application>Microsoft Office PowerPoint</Application>
  <PresentationFormat>Widescreen</PresentationFormat>
  <Paragraphs>514</Paragraphs>
  <Slides>73</Slides>
  <Notes>23</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73</vt:i4>
      </vt:variant>
    </vt:vector>
  </HeadingPairs>
  <TitlesOfParts>
    <vt:vector size="91" baseType="lpstr">
      <vt:lpstr>Arial</vt:lpstr>
      <vt:lpstr>Avenir</vt:lpstr>
      <vt:lpstr>Calibri</vt:lpstr>
      <vt:lpstr>Candara</vt:lpstr>
      <vt:lpstr>Century Gothic</vt:lpstr>
      <vt:lpstr>Helvetica</vt:lpstr>
      <vt:lpstr>Segoe Print</vt:lpstr>
      <vt:lpstr>Source Sans Pro</vt:lpstr>
      <vt:lpstr>c-dias rasc logo</vt:lpstr>
      <vt:lpstr>Title slide (RASC logo)</vt:lpstr>
      <vt:lpstr>hd2a logo</vt:lpstr>
      <vt:lpstr>HEAL logo, no line</vt:lpstr>
      <vt:lpstr>no logo</vt:lpstr>
      <vt:lpstr>red line, cdias logo</vt:lpstr>
      <vt:lpstr>no line, cdias logo</vt:lpstr>
      <vt:lpstr>red line, rasc logo</vt:lpstr>
      <vt:lpstr>no line, rasc logo</vt:lpstr>
      <vt:lpstr>no line, no logo</vt:lpstr>
      <vt:lpstr>Pragmatic Implementation Science Tools to Enhance the Impact of Your Research  HEAL Data2Action Research Adoption Support Center Guides and Measures  </vt:lpstr>
      <vt:lpstr>  HD2A Research Adoption Support Center:  Evaluating the “Implementability” of an Intervention, Program, or Service  Heather J. Gotham, PhD Stanford University School of Medicine  5th Annual NIH HEAL Initiative Scientific Meeting, Jan 7, 2024  NIDA 50DA054072, NIDA U2CDA057717</vt:lpstr>
      <vt:lpstr>Authors &amp; Acknowledgements</vt:lpstr>
      <vt:lpstr>Addiction and Pain Management Researchers want…</vt:lpstr>
      <vt:lpstr>Pragmatic implementation science to improve the chance for translation: 5 key components </vt:lpstr>
      <vt:lpstr>DIRC-SS: A pragmatic measure of “implementability” considerations in your research  </vt:lpstr>
      <vt:lpstr>What is the DIRC-SS?</vt:lpstr>
      <vt:lpstr>DIRC-SS Applied: NIH HEAL Data2Action  </vt:lpstr>
      <vt:lpstr>DIRC-SS Applied: Findings </vt:lpstr>
      <vt:lpstr>DIRC-SS Applied: Key Takeaways</vt:lpstr>
      <vt:lpstr>PowerPoint Presentation</vt:lpstr>
      <vt:lpstr>PowerPoint Presentation</vt:lpstr>
      <vt:lpstr>Pragmatic Guides and Measures Across  4 D&amp;I Science Domains</vt:lpstr>
      <vt:lpstr>Available Now! </vt:lpstr>
      <vt:lpstr>    HEAL Data2Action Research Adoption Support Center:   Meaningfully Engaging and Integrating Partners into the Research Process  Terrinieka W. Powell, PhD  Johns Hopkins Bloomberg School of Public Health 5th Annual NIH HEAL Initiative Scientific Meeting, Feb 7, 2024  NIDA 50DA054072, NIDA U2CDA057717</vt:lpstr>
      <vt:lpstr>Authors &amp; Acknowledgements</vt:lpstr>
      <vt:lpstr>Partner Engagement</vt:lpstr>
      <vt:lpstr>Why is it important?</vt:lpstr>
      <vt:lpstr>Partner Engagement Resources</vt:lpstr>
      <vt:lpstr>Methods – National Team of Experts</vt:lpstr>
      <vt:lpstr>Introduction to the Guide</vt:lpstr>
      <vt:lpstr>Seven Core Principles</vt:lpstr>
      <vt:lpstr>The 6-Step Partnering Process </vt:lpstr>
      <vt:lpstr>The Partnering Process</vt:lpstr>
      <vt:lpstr>The Partnering Process</vt:lpstr>
      <vt:lpstr>Two Case Studies</vt:lpstr>
      <vt:lpstr>Supplemental Resources</vt:lpstr>
      <vt:lpstr>Impact and Implications</vt:lpstr>
      <vt:lpstr>Available Now! </vt:lpstr>
      <vt:lpstr>References</vt:lpstr>
      <vt:lpstr>Thank You!</vt:lpstr>
      <vt:lpstr>HEAL Data2Action Research Adoption Support Center:  Understanding the Context in which Interventions Are Implemented   Cecelia Calhoun, MD, MPHS, Yale University  5th Annual NIH HEAL Initiative Scientific Meeting, Feb 7, 2024  NIDA 50DA054072, NIDA U2CDA057717</vt:lpstr>
      <vt:lpstr>Authors &amp; Acknowledgements</vt:lpstr>
      <vt:lpstr>Contextual Determinants</vt:lpstr>
      <vt:lpstr>Why does context matter?</vt:lpstr>
      <vt:lpstr>What has been done before?</vt:lpstr>
      <vt:lpstr>Purpose</vt:lpstr>
      <vt:lpstr>Methods</vt:lpstr>
      <vt:lpstr>Priorities of the workgroup</vt:lpstr>
      <vt:lpstr>Product</vt:lpstr>
      <vt:lpstr>Contextual Determinants Affecting Implementation</vt:lpstr>
      <vt:lpstr>Impact and Implications</vt:lpstr>
      <vt:lpstr>Available Now! </vt:lpstr>
      <vt:lpstr>References</vt:lpstr>
      <vt:lpstr>  HEAL Data2Action Research Adoption Support Center:  Documenting Strategies that Support Implementation of Effective Interventions  Bryan R. Garner, PhD, The Ohio State University  5th Annual NIH HEAL Initiative Scientific Meeting, Jan 7, 2024  NIDA 50DA054072, NIDA U2CDA057717</vt:lpstr>
      <vt:lpstr>Authors &amp; Acknowledgements</vt:lpstr>
      <vt:lpstr>Implementation Strategies</vt:lpstr>
      <vt:lpstr>Why Track Implementation Strategies?</vt:lpstr>
      <vt:lpstr>Why is This Tool Needed?</vt:lpstr>
      <vt:lpstr>Methods</vt:lpstr>
      <vt:lpstr>Strategies Timeline, Activities, &amp; Resources (STAR) Log</vt:lpstr>
      <vt:lpstr>Strategies Timeline, Activities, &amp; Resources (STAR) Log</vt:lpstr>
      <vt:lpstr>Strategies Timeline, Activities, &amp; Resources (STAR) Log</vt:lpstr>
      <vt:lpstr>Impact and Implications</vt:lpstr>
      <vt:lpstr>Available Now! </vt:lpstr>
      <vt:lpstr>  HEAL Data2Action Research Adoption Support Center:  Integrating Implementation Outcomes into Effectiveness Studies  William C. Becker, MD, Yale University  5th Annual NIH HEAL Initiative Scientific Meeting, Jan 7, 2024  P50DA054072, U2CDA057717</vt:lpstr>
      <vt:lpstr>Authors &amp; Acknowledgements</vt:lpstr>
      <vt:lpstr>Implementation Outcomes</vt:lpstr>
      <vt:lpstr>Implementation Outcomes (Proctor et al., 2011)</vt:lpstr>
      <vt:lpstr>Why Embed Implementation Outcome Measures in Effectiveness Studies?</vt:lpstr>
      <vt:lpstr>Why is This Specific Guide Needed?</vt:lpstr>
      <vt:lpstr>What Our Guide Provides</vt:lpstr>
      <vt:lpstr>Methods</vt:lpstr>
      <vt:lpstr>Integrating Implementation Outcomes into Effectiveness Studies</vt:lpstr>
      <vt:lpstr>Integrating Implementation Outcomes into Effectiveness Studies</vt:lpstr>
      <vt:lpstr>Integrating Implementation Outcomes into Effectiveness Studies</vt:lpstr>
      <vt:lpstr>Integrating Implementation Outcomes into Effectiveness Studies</vt:lpstr>
      <vt:lpstr>Integrating Implementation Outcomes into Effectiveness Studies</vt:lpstr>
      <vt:lpstr>Impact and Implications</vt:lpstr>
      <vt:lpstr>Available Now! </vt:lpstr>
      <vt:lpstr>Pragmatic Implementation Science Tools to Enhance the Impact of Your Research  HEAL Data2Action Research Adoption Support Center Guides and Measures  Discussion and Q&amp;A Tamara Haegerich, PhD National Institute on Drug Abuse</vt:lpstr>
      <vt:lpstr>Themes</vt:lpstr>
      <vt:lpstr>Discussion Questions – Panelists and Audience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 Data2Action  Research Adoption Support Center HD2A Virtual Kickoff Y23</dc:title>
  <dc:creator>Praise Olatunde</dc:creator>
  <cp:lastModifiedBy>Heather J. Gotham</cp:lastModifiedBy>
  <cp:revision>76</cp:revision>
  <dcterms:created xsi:type="dcterms:W3CDTF">2023-08-31T04:21:06Z</dcterms:created>
  <dcterms:modified xsi:type="dcterms:W3CDTF">2024-02-01T05:29:22Z</dcterms:modified>
</cp:coreProperties>
</file>